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8" r:id="rId3"/>
    <p:sldId id="262" r:id="rId4"/>
    <p:sldId id="257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6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5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81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2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10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69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26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99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33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243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77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28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daxp.com/archive/2007/01/31/the-death-of-a-republic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Modern Democracy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60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6327" y="4987636"/>
            <a:ext cx="5829300" cy="161218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What should 21</a:t>
            </a:r>
            <a:r>
              <a:rPr lang="en-US" sz="3600" b="1" baseline="30000" dirty="0"/>
              <a:t>st</a:t>
            </a:r>
            <a:r>
              <a:rPr lang="en-US" sz="3600" b="1" dirty="0"/>
              <a:t> century democracy look like in the United States</a:t>
            </a:r>
            <a:r>
              <a:rPr lang="en-US" sz="3600" b="1" dirty="0" smtClean="0"/>
              <a:t>?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231" y="4866618"/>
            <a:ext cx="2400300" cy="146304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accent6"/>
                </a:solidFill>
              </a:rPr>
              <a:t>Big Question: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515"/>
            <a:ext cx="9144000" cy="317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9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-59022"/>
            <a:ext cx="7290054" cy="1499616"/>
          </a:xfrm>
        </p:spPr>
        <p:txBody>
          <a:bodyPr>
            <a:normAutofit/>
          </a:bodyPr>
          <a:lstStyle/>
          <a:p>
            <a:r>
              <a:rPr lang="en-US" sz="6600" dirty="0" smtClean="0"/>
              <a:t>Who has the power?</a:t>
            </a:r>
            <a:endParaRPr lang="en-US" sz="6600" dirty="0"/>
          </a:p>
        </p:txBody>
      </p:sp>
      <p:pic>
        <p:nvPicPr>
          <p:cNvPr id="1026" name="Picture 2" descr="http://images.tdaxp.com/tdaxp_upload/democracy_m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295400"/>
            <a:ext cx="4232030" cy="4343400"/>
          </a:xfrm>
          <a:prstGeom prst="rect">
            <a:avLst/>
          </a:prstGeom>
          <a:noFill/>
        </p:spPr>
      </p:pic>
      <p:pic>
        <p:nvPicPr>
          <p:cNvPr id="1030" name="Picture 6" descr="http://www.royalanecdotes.com/wp-content/MonarchyDV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295400"/>
            <a:ext cx="3429000" cy="4343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5715000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Dictatorship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5626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Democracy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4268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on Pia Mancini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86000"/>
            <a:ext cx="7486651" cy="402336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Pia Mancini and her colleagues want to </a:t>
            </a:r>
            <a:r>
              <a:rPr lang="en-US" sz="2400" b="1" dirty="0"/>
              <a:t>upgrade</a:t>
            </a:r>
            <a:r>
              <a:rPr lang="en-US" sz="2400" dirty="0"/>
              <a:t> democracy </a:t>
            </a:r>
            <a:r>
              <a:rPr lang="en-US" sz="2400" u="sng" dirty="0"/>
              <a:t>in Argentina </a:t>
            </a:r>
            <a:r>
              <a:rPr lang="en-US" sz="2400" dirty="0"/>
              <a:t>and beyond. </a:t>
            </a:r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They </a:t>
            </a:r>
            <a:r>
              <a:rPr lang="en-US" sz="2400" dirty="0"/>
              <a:t>want to bring citizens </a:t>
            </a:r>
            <a:r>
              <a:rPr lang="en-US" sz="2400" b="1" dirty="0"/>
              <a:t>inside</a:t>
            </a:r>
            <a:r>
              <a:rPr lang="en-US" sz="2400" dirty="0"/>
              <a:t> the legislative process, and run candidates who will </a:t>
            </a:r>
            <a:r>
              <a:rPr lang="en-US" sz="2400" b="1" dirty="0"/>
              <a:t>listen</a:t>
            </a:r>
            <a:r>
              <a:rPr lang="en-US" sz="2400" dirty="0"/>
              <a:t> to what they </a:t>
            </a:r>
            <a:r>
              <a:rPr lang="en-US" sz="2400" dirty="0" smtClean="0"/>
              <a:t>say through their </a:t>
            </a:r>
            <a:r>
              <a:rPr lang="en-US" sz="2400" dirty="0"/>
              <a:t>open-source mobile </a:t>
            </a:r>
            <a:r>
              <a:rPr lang="en-US" sz="2400" dirty="0" smtClean="0"/>
              <a:t>platform, </a:t>
            </a:r>
            <a:r>
              <a:rPr lang="en-US" sz="2400" i="1" dirty="0" err="1" smtClean="0"/>
              <a:t>DemocracyOS</a:t>
            </a:r>
            <a:r>
              <a:rPr lang="en-US" sz="2400" dirty="0" smtClean="0"/>
              <a:t>.</a:t>
            </a:r>
          </a:p>
          <a:p>
            <a:pPr lvl="1"/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448" y="4691253"/>
            <a:ext cx="24193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05" y="1610592"/>
            <a:ext cx="8240822" cy="499802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Complete </a:t>
            </a:r>
            <a:r>
              <a:rPr lang="en-US" sz="2400" dirty="0"/>
              <a:t>the pre-watching questions so you can familiarize yourself with the content of the film.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Listen </a:t>
            </a:r>
            <a:r>
              <a:rPr lang="en-US" sz="2400" dirty="0"/>
              <a:t>to </a:t>
            </a:r>
            <a:r>
              <a:rPr lang="en-US" sz="2400" dirty="0" err="1"/>
              <a:t>Manchini</a:t>
            </a:r>
            <a:r>
              <a:rPr lang="en-US" sz="2400" dirty="0"/>
              <a:t> </a:t>
            </a:r>
            <a:r>
              <a:rPr lang="en-US" sz="2400" dirty="0" smtClean="0"/>
              <a:t>speak; then using the quotes </a:t>
            </a:r>
            <a:r>
              <a:rPr lang="en-US" sz="2400" dirty="0"/>
              <a:t>from her </a:t>
            </a:r>
            <a:r>
              <a:rPr lang="en-US" sz="2400" dirty="0" smtClean="0"/>
              <a:t>lectures, </a:t>
            </a:r>
            <a:r>
              <a:rPr lang="en-US" sz="2400" b="1" u="sng" dirty="0" smtClean="0"/>
              <a:t>REACT</a:t>
            </a:r>
            <a:r>
              <a:rPr lang="en-US" sz="2400" dirty="0" smtClean="0"/>
              <a:t> to them! </a:t>
            </a:r>
          </a:p>
          <a:p>
            <a:pPr lvl="4"/>
            <a:r>
              <a:rPr lang="en-US" sz="2400" dirty="0" smtClean="0"/>
              <a:t>DOWN </a:t>
            </a:r>
            <a:r>
              <a:rPr lang="en-US" sz="2400" dirty="0"/>
              <a:t>based on what you heard. </a:t>
            </a:r>
            <a:r>
              <a:rPr lang="en-US" sz="2400" dirty="0"/>
              <a:t>Even if you don’t have a lot of political background knowledge, write SOMETHING </a:t>
            </a:r>
            <a:endParaRPr lang="en-US" sz="2400" dirty="0" smtClean="0"/>
          </a:p>
          <a:p>
            <a:pPr lvl="4"/>
            <a:r>
              <a:rPr lang="en-US" sz="2400" dirty="0" smtClean="0"/>
              <a:t>Be </a:t>
            </a:r>
            <a:r>
              <a:rPr lang="en-US" sz="2400" dirty="0"/>
              <a:t>an ACTIVE participant. </a:t>
            </a:r>
            <a:endParaRPr lang="en-US" sz="2400" dirty="0" smtClean="0"/>
          </a:p>
          <a:p>
            <a:pPr marL="742950" indent="-742950">
              <a:buFont typeface="+mj-lt"/>
              <a:buAutoNum type="arabicPeriod"/>
            </a:pPr>
            <a:r>
              <a:rPr lang="en-US" sz="2400" dirty="0"/>
              <a:t>Be prepared to share </a:t>
            </a:r>
            <a:r>
              <a:rPr lang="en-US" sz="2400" dirty="0" smtClean="0"/>
              <a:t>your answers with THE CLASS.</a:t>
            </a:r>
            <a:endParaRPr lang="en-US" sz="2400" dirty="0"/>
          </a:p>
          <a:p>
            <a:pPr marL="742950" indent="-742950">
              <a:buFont typeface="+mj-lt"/>
              <a:buAutoNum type="arabicPeriod"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i="1" dirty="0" smtClean="0">
                <a:solidFill>
                  <a:schemeClr val="accent6"/>
                </a:solidFill>
              </a:rPr>
              <a:t>NOTE: The </a:t>
            </a:r>
            <a:r>
              <a:rPr lang="en-US" sz="2400" i="1" dirty="0">
                <a:solidFill>
                  <a:schemeClr val="accent6"/>
                </a:solidFill>
              </a:rPr>
              <a:t>film will be paused to allow you think time</a:t>
            </a:r>
            <a:r>
              <a:rPr lang="en-US" sz="2400" i="1" dirty="0" smtClean="0">
                <a:solidFill>
                  <a:schemeClr val="accent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97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83880"/>
            <a:ext cx="7290054" cy="14996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Citizenship in action…</a:t>
            </a:r>
            <a:br>
              <a:rPr lang="en-US" dirty="0" smtClean="0"/>
            </a:br>
            <a:r>
              <a:rPr lang="en-US" dirty="0" smtClean="0"/>
              <a:t>Homework: chapter 2, components #3, 4, 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" y="1980360"/>
            <a:ext cx="8967355" cy="46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61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VIEWING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EXPECTATIONS-- Everyone participates!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One person (red) serves as the </a:t>
            </a:r>
            <a:r>
              <a:rPr lang="en-US" dirty="0" smtClean="0">
                <a:solidFill>
                  <a:srgbClr val="C00000"/>
                </a:solidFill>
              </a:rPr>
              <a:t>secretary</a:t>
            </a:r>
            <a:r>
              <a:rPr lang="en-US" dirty="0" smtClean="0"/>
              <a:t> to write down the “general” ideas of the group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One person (blue) will be the </a:t>
            </a:r>
            <a:r>
              <a:rPr lang="en-US" dirty="0" smtClean="0">
                <a:solidFill>
                  <a:srgbClr val="0070C0"/>
                </a:solidFill>
              </a:rPr>
              <a:t>public announcers </a:t>
            </a:r>
            <a:r>
              <a:rPr lang="en-US" dirty="0" smtClean="0"/>
              <a:t>and share the group’s ideas with the class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One person (green) serves as the </a:t>
            </a:r>
            <a:r>
              <a:rPr lang="en-US" dirty="0" smtClean="0">
                <a:solidFill>
                  <a:schemeClr val="accent5"/>
                </a:solidFill>
              </a:rPr>
              <a:t>task manager</a:t>
            </a:r>
            <a:r>
              <a:rPr lang="en-US" dirty="0" smtClean="0"/>
              <a:t>; keeping the group focused on the activity.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All the others (yellow) are </a:t>
            </a:r>
            <a:r>
              <a:rPr lang="en-US" dirty="0" smtClean="0">
                <a:solidFill>
                  <a:srgbClr val="FFC000"/>
                </a:solidFill>
              </a:rPr>
              <a:t>ACTIVE participants (this round) 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591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177</TotalTime>
  <Words>236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Tw Cen MT</vt:lpstr>
      <vt:lpstr>Tw Cen MT Condensed</vt:lpstr>
      <vt:lpstr>Wingdings 3</vt:lpstr>
      <vt:lpstr>Integral</vt:lpstr>
      <vt:lpstr>Modern Democracy</vt:lpstr>
      <vt:lpstr>What should 21st century democracy look like in the United States?</vt:lpstr>
      <vt:lpstr>Who has the power?</vt:lpstr>
      <vt:lpstr>Background on Pia Mancini</vt:lpstr>
      <vt:lpstr>DIRECTIONS: </vt:lpstr>
      <vt:lpstr>Citizenship in action… Homework: chapter 2, components #3, 4, 5</vt:lpstr>
      <vt:lpstr>POST VIEWING DISCUSSION</vt:lpstr>
    </vt:vector>
  </TitlesOfParts>
  <Company>Plainfield CCSD 202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Democracy</dc:title>
  <dc:creator>Amber Bell</dc:creator>
  <cp:lastModifiedBy>Steven Krause</cp:lastModifiedBy>
  <cp:revision>9</cp:revision>
  <dcterms:created xsi:type="dcterms:W3CDTF">2016-08-17T20:42:29Z</dcterms:created>
  <dcterms:modified xsi:type="dcterms:W3CDTF">2018-01-26T15:07:02Z</dcterms:modified>
</cp:coreProperties>
</file>