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4" r:id="rId3"/>
    <p:sldId id="262" r:id="rId4"/>
    <p:sldId id="261" r:id="rId5"/>
    <p:sldId id="269" r:id="rId6"/>
    <p:sldId id="264" r:id="rId7"/>
    <p:sldId id="266" r:id="rId8"/>
    <p:sldId id="267" r:id="rId9"/>
    <p:sldId id="268" r:id="rId10"/>
    <p:sldId id="278" r:id="rId11"/>
    <p:sldId id="263" r:id="rId12"/>
    <p:sldId id="279" r:id="rId13"/>
    <p:sldId id="256" r:id="rId14"/>
    <p:sldId id="257" r:id="rId15"/>
    <p:sldId id="258" r:id="rId16"/>
    <p:sldId id="277" r:id="rId17"/>
    <p:sldId id="259" r:id="rId18"/>
    <p:sldId id="260" r:id="rId19"/>
    <p:sldId id="270" r:id="rId20"/>
    <p:sldId id="271" r:id="rId21"/>
    <p:sldId id="272" r:id="rId22"/>
    <p:sldId id="273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E2AC00"/>
    <a:srgbClr val="FFFF66"/>
    <a:srgbClr val="FF99F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03F0A-C92D-4D7D-8711-65578A45DB45}" type="datetimeFigureOut">
              <a:rPr lang="en-US" smtClean="0"/>
              <a:pPr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1819A-212E-4A1F-BCFF-C89C99BDD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tdaxp.com/archive/2007/01/31/the-death-of-a-republic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Finished Early?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Begin defining the Outcome 1 Essential Terms in your notebook (this will save you homework later)</a:t>
            </a:r>
          </a:p>
          <a:p>
            <a:pPr algn="ctr"/>
            <a:r>
              <a:rPr lang="en-US" dirty="0" smtClean="0"/>
              <a:t>Hint: to help yourself study divide the page in ½ so you  can fold it over and quiz yourself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Remember…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All forms of government have +’s &amp; -’s</a:t>
            </a:r>
          </a:p>
          <a:p>
            <a:r>
              <a:rPr lang="en-US" dirty="0"/>
              <a:t>They differ in terms of:</a:t>
            </a:r>
          </a:p>
          <a:p>
            <a:pPr lvl="1"/>
            <a:r>
              <a:rPr lang="en-US" dirty="0"/>
              <a:t>What level of government has more power?</a:t>
            </a:r>
          </a:p>
          <a:p>
            <a:pPr lvl="1"/>
            <a:r>
              <a:rPr lang="en-US" dirty="0"/>
              <a:t>How much control and how many people have control?</a:t>
            </a:r>
          </a:p>
          <a:p>
            <a:pPr lvl="1"/>
            <a:r>
              <a:rPr lang="en-US" dirty="0"/>
              <a:t>How much is power distributed between groups</a:t>
            </a:r>
            <a:r>
              <a:rPr lang="en-US" dirty="0" smtClean="0"/>
              <a:t>?</a:t>
            </a:r>
          </a:p>
          <a:p>
            <a:r>
              <a:rPr lang="en-US" dirty="0" smtClean="0"/>
              <a:t>Some governments work better in different situations</a:t>
            </a:r>
          </a:p>
        </p:txBody>
      </p:sp>
    </p:spTree>
    <p:extLst>
      <p:ext uri="{BB962C8B-B14F-4D97-AF65-F5344CB8AC3E}">
        <p14:creationId xmlns:p14="http://schemas.microsoft.com/office/powerpoint/2010/main" val="367846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 smtClean="0"/>
              <a:t>the collective ownership of property and organization of labor for the common advantage of all members. A system of government in which the state plans...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 descr="http://images.wikia.com/cpusa/images/e/ed/TitleTemplate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676400"/>
            <a:ext cx="4114800" cy="43324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500" dirty="0" smtClean="0"/>
              <a:t>means of producing and distributing goods is owned collectively or by a centralized government that often plans and controls the economy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4" name="Picture 2" descr="http://vote-socialist.org/images/new_SP_logo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862407"/>
            <a:ext cx="4038600" cy="40015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954" y="76200"/>
            <a:ext cx="8229600" cy="1143000"/>
          </a:xfrm>
        </p:spPr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Research your assigned system of government:</a:t>
            </a:r>
          </a:p>
          <a:p>
            <a:pPr lvl="1"/>
            <a:r>
              <a:rPr lang="en-US" dirty="0" smtClean="0"/>
              <a:t>Who has power?</a:t>
            </a:r>
          </a:p>
          <a:p>
            <a:pPr lvl="1"/>
            <a:r>
              <a:rPr lang="en-US" dirty="0" smtClean="0"/>
              <a:t>How are laws made?</a:t>
            </a:r>
          </a:p>
          <a:p>
            <a:pPr lvl="1"/>
            <a:r>
              <a:rPr lang="en-US" dirty="0" smtClean="0"/>
              <a:t>How  much personal freedom is there?</a:t>
            </a:r>
          </a:p>
          <a:p>
            <a:pPr lvl="1"/>
            <a:r>
              <a:rPr lang="en-US" dirty="0" smtClean="0"/>
              <a:t>What do citizens expect from the government?</a:t>
            </a:r>
          </a:p>
          <a:p>
            <a:pPr lvl="1"/>
            <a:r>
              <a:rPr lang="en-US" dirty="0" smtClean="0"/>
              <a:t>What are the positive and negative aspects of this government?</a:t>
            </a:r>
          </a:p>
          <a:p>
            <a:pPr marL="457200" lvl="1" indent="0">
              <a:buNone/>
            </a:pPr>
            <a:r>
              <a:rPr lang="en-US" dirty="0" smtClean="0"/>
              <a:t>Monarchy, Representative Democracy, Fascism, Socialism, Communism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home.earthlink.net/~kingsidebishop/sitebuildercontent/sitebuilderpictures/carto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86200"/>
            <a:ext cx="8656315" cy="2590800"/>
          </a:xfrm>
          <a:prstGeom prst="rect">
            <a:avLst/>
          </a:prstGeom>
          <a:noFill/>
        </p:spPr>
      </p:pic>
      <p:pic>
        <p:nvPicPr>
          <p:cNvPr id="1028" name="Picture 4" descr="http://imgc.allpostersimages.com/images/P-473-488-90/61/6151/9XAG100Z/posters/henry-martin-all-those-in-favor-of-establishing-government-regulatory-agencies-say-ay-new-yorker-carto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28600"/>
            <a:ext cx="4505325" cy="3381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" y="1905000"/>
            <a:ext cx="9029700" cy="42386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Develop a key for four colors and explain your reasoning.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1994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00200"/>
            <a:ext cx="9029700" cy="42386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of Government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0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dirty="0" smtClean="0"/>
              <a:t>Puzzle Time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</p:spPr>
        <p:txBody>
          <a:bodyPr/>
          <a:lstStyle/>
          <a:p>
            <a:r>
              <a:rPr lang="en-US" dirty="0" smtClean="0"/>
              <a:t>With your group, assemble the puzzle so the questions are correctly answered for each form of “government.”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149576"/>
              </p:ext>
            </p:extLst>
          </p:nvPr>
        </p:nvGraphicFramePr>
        <p:xfrm>
          <a:off x="152401" y="2341880"/>
          <a:ext cx="8915399" cy="358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637"/>
                <a:gridCol w="1300162"/>
                <a:gridCol w="1485900"/>
                <a:gridCol w="1485900"/>
                <a:gridCol w="1485900"/>
                <a:gridCol w="1485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Form/?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Who has the power?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How much personal freedom</a:t>
                      </a:r>
                      <a:r>
                        <a:rPr lang="en-US" baseline="0" dirty="0" smtClean="0"/>
                        <a:t> is there?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What do the people expect from the government?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How are laws made?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Strengths &amp; Weaknesses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Monarchy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2A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Representative</a:t>
                      </a:r>
                      <a:r>
                        <a:rPr lang="en-US" baseline="0" dirty="0" smtClean="0"/>
                        <a:t> Democracy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2A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Socialism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2A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Communism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2A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Fascism</a:t>
                      </a:r>
                      <a:endParaRPr lang="en-US" dirty="0"/>
                    </a:p>
                  </a:txBody>
                  <a:tcP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2A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90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Finished Early?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pages 9-11 in your textbook to complete #5 on p.11 on your </a:t>
            </a:r>
            <a:r>
              <a:rPr lang="en-US" dirty="0" err="1" smtClean="0"/>
              <a:t>bellwork</a:t>
            </a:r>
            <a:r>
              <a:rPr lang="en-US" dirty="0" smtClean="0"/>
              <a:t> sheet.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743200"/>
            <a:ext cx="5867400" cy="387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495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eathby1000papercuts.com/headlines/wp-content/uploads/2010/09/im_from_the_government_im_here_to_hel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0"/>
            <a:ext cx="6477000" cy="500348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733925"/>
            <a:ext cx="7772400" cy="1362075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/>
              <a:t>Forms of Government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229600" cy="4525963"/>
          </a:xfrm>
        </p:spPr>
        <p:txBody>
          <a:bodyPr/>
          <a:lstStyle/>
          <a:p>
            <a:r>
              <a:rPr lang="en-US" dirty="0" smtClean="0"/>
              <a:t>the institution through which the state maintains social order, provides public services and enforces binding agreements on citizens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819400"/>
            <a:ext cx="8292947" cy="389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20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Anarchy!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dirty="0" smtClean="0"/>
              <a:t>Absence of any form of political authority. </a:t>
            </a:r>
          </a:p>
          <a:p>
            <a:r>
              <a:rPr lang="en-US" sz="4400" dirty="0" smtClean="0"/>
              <a:t>Political disorder and confusion. </a:t>
            </a:r>
          </a:p>
          <a:p>
            <a:endParaRPr lang="en-US" dirty="0"/>
          </a:p>
        </p:txBody>
      </p:sp>
      <p:pic>
        <p:nvPicPr>
          <p:cNvPr id="18434" name="Picture 2" descr="http://t1.gstatic.com/images?q=tbn:ANd9GcR6RKTrvH8VDB9DIhyEr_L0nsadoeTLXM0nhMZ0g1ypAJmom0ekX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1413" y="1676400"/>
            <a:ext cx="3713131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Government by a monarch hereditary ruler</a:t>
            </a:r>
          </a:p>
          <a:p>
            <a:r>
              <a:rPr lang="en-US" sz="4400" dirty="0" smtClean="0"/>
              <a:t>Constitutional Monarchy = …</a:t>
            </a:r>
            <a:br>
              <a:rPr lang="en-US" sz="4400" dirty="0" smtClean="0"/>
            </a:br>
            <a:endParaRPr lang="en-US" sz="4400" dirty="0"/>
          </a:p>
        </p:txBody>
      </p:sp>
      <p:pic>
        <p:nvPicPr>
          <p:cNvPr id="7170" name="Picture 2" descr="http://cdn.babble.com/famecrawler/files/2011/04/prince-william-kate-middleton-official-wedding-phot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299725"/>
            <a:ext cx="3962400" cy="5227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Government by a single person having unlimited power; despotism</a:t>
            </a:r>
            <a:endParaRPr lang="en-US" sz="4800" dirty="0"/>
          </a:p>
        </p:txBody>
      </p:sp>
      <p:pic>
        <p:nvPicPr>
          <p:cNvPr id="6146" name="Picture 2" descr="http://pictures.deadlycomputer.com/d/10931-1/Saddam_Hussein__107_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598008"/>
            <a:ext cx="3895542" cy="4726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Totalitarian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990600"/>
            <a:ext cx="8458200" cy="1828800"/>
          </a:xfrm>
        </p:spPr>
        <p:txBody>
          <a:bodyPr>
            <a:no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state recognizes </a:t>
            </a:r>
            <a:r>
              <a:rPr lang="en-US" dirty="0"/>
              <a:t>no limits to its authority and strives to regulate every aspect of public and private life wherever feasible, without any respect for human </a:t>
            </a:r>
            <a:r>
              <a:rPr lang="en-US" dirty="0" smtClean="0"/>
              <a:t>rights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009900"/>
            <a:ext cx="59182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0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Government by the people, exercised either directly or through elected representatives. </a:t>
            </a:r>
            <a:endParaRPr lang="en-US" sz="4000" dirty="0"/>
          </a:p>
        </p:txBody>
      </p:sp>
      <p:pic>
        <p:nvPicPr>
          <p:cNvPr id="5122" name="Picture 2" descr="http://atlasshrugs2000.typepad.com/atlas_shrugs/images/2008/08/28/iraq_vote_5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133600"/>
            <a:ext cx="4157526" cy="31834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Republic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 smtClean="0"/>
              <a:t>Government in which the people exercise power through their elected representatives</a:t>
            </a:r>
            <a:endParaRPr lang="en-US" sz="4400" dirty="0"/>
          </a:p>
        </p:txBody>
      </p:sp>
      <p:pic>
        <p:nvPicPr>
          <p:cNvPr id="4098" name="Picture 2" descr="http://www.aoc.gov/cc/capitol/images/capitol_wes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7165" y="2197795"/>
            <a:ext cx="4644435" cy="30600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Remember…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All forms of government have +’s &amp; -’s</a:t>
            </a:r>
          </a:p>
          <a:p>
            <a:r>
              <a:rPr lang="en-US" dirty="0"/>
              <a:t>They differ in terms of:</a:t>
            </a:r>
          </a:p>
          <a:p>
            <a:pPr lvl="1"/>
            <a:r>
              <a:rPr lang="en-US" dirty="0"/>
              <a:t>What level of government has more power?</a:t>
            </a:r>
          </a:p>
          <a:p>
            <a:pPr lvl="1"/>
            <a:r>
              <a:rPr lang="en-US" dirty="0"/>
              <a:t>How much control and how many people have control?</a:t>
            </a:r>
          </a:p>
          <a:p>
            <a:pPr lvl="1"/>
            <a:r>
              <a:rPr lang="en-US" dirty="0"/>
              <a:t>How much is power distributed between groups</a:t>
            </a:r>
            <a:r>
              <a:rPr lang="en-US" dirty="0" smtClean="0"/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21" y="4149556"/>
            <a:ext cx="6858957" cy="242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5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/>
              <a:t>Where is the Power Located?</a:t>
            </a:r>
            <a:endParaRPr lang="en-US" sz="4800" dirty="0"/>
          </a:p>
        </p:txBody>
      </p:sp>
      <p:pic>
        <p:nvPicPr>
          <p:cNvPr id="3" name="Picture 2" descr="unita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0"/>
            <a:ext cx="2691196" cy="4114800"/>
          </a:xfrm>
          <a:prstGeom prst="rect">
            <a:avLst/>
          </a:prstGeom>
        </p:spPr>
      </p:pic>
      <p:pic>
        <p:nvPicPr>
          <p:cNvPr id="4" name="Picture 3" descr="federa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1524001"/>
            <a:ext cx="2722098" cy="4114800"/>
          </a:xfrm>
          <a:prstGeom prst="rect">
            <a:avLst/>
          </a:prstGeom>
        </p:spPr>
      </p:pic>
      <p:pic>
        <p:nvPicPr>
          <p:cNvPr id="5" name="Picture 4" descr="confedera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1524000"/>
            <a:ext cx="310667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Who has the power?</a:t>
            </a:r>
            <a:endParaRPr lang="en-US" sz="6600" dirty="0"/>
          </a:p>
        </p:txBody>
      </p:sp>
      <p:pic>
        <p:nvPicPr>
          <p:cNvPr id="1026" name="Picture 2" descr="http://images.tdaxp.com/tdaxp_upload/democracy_m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295400"/>
            <a:ext cx="4232030" cy="4343400"/>
          </a:xfrm>
          <a:prstGeom prst="rect">
            <a:avLst/>
          </a:prstGeom>
          <a:noFill/>
        </p:spPr>
      </p:pic>
      <p:pic>
        <p:nvPicPr>
          <p:cNvPr id="1030" name="Picture 6" descr="http://www.royalanecdotes.com/wp-content/MonarchyDV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295400"/>
            <a:ext cx="3429000" cy="4343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0" y="5715000"/>
            <a:ext cx="365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Dictatorship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55626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Democracy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641130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Legislative v. Executive</a:t>
            </a:r>
            <a:endParaRPr lang="en-US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36" y="1093177"/>
            <a:ext cx="7931727" cy="469802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08262" y="5791200"/>
            <a:ext cx="86833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smtClean="0"/>
              <a:t>Ex: Is the President separate from Congress?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5508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Remember…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1"/>
            <a:ext cx="8229600" cy="1142999"/>
          </a:xfrm>
        </p:spPr>
        <p:txBody>
          <a:bodyPr>
            <a:normAutofit/>
          </a:bodyPr>
          <a:lstStyle/>
          <a:p>
            <a:r>
              <a:rPr lang="en-US" dirty="0" smtClean="0"/>
              <a:t>Some governments work better in different situations: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90800"/>
            <a:ext cx="3962400" cy="24729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524000"/>
            <a:ext cx="3429000" cy="514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0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483</Words>
  <Application>Microsoft Office PowerPoint</Application>
  <PresentationFormat>On-screen Show (4:3)</PresentationFormat>
  <Paragraphs>70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Finished Early?</vt:lpstr>
      <vt:lpstr>Remember…</vt:lpstr>
      <vt:lpstr>Communism</vt:lpstr>
      <vt:lpstr>Socialism</vt:lpstr>
      <vt:lpstr>Homework</vt:lpstr>
      <vt:lpstr>PowerPoint Presentation</vt:lpstr>
      <vt:lpstr>Develop a key for four colors and explain your reasoning.</vt:lpstr>
      <vt:lpstr>Systems of Government</vt:lpstr>
      <vt:lpstr>Puzzle Time</vt:lpstr>
      <vt:lpstr>Finished Early?</vt:lpstr>
      <vt:lpstr>Forms of Government</vt:lpstr>
      <vt:lpstr>Government</vt:lpstr>
      <vt:lpstr>Anarchy!</vt:lpstr>
      <vt:lpstr>Monarchy</vt:lpstr>
      <vt:lpstr>Autocracy</vt:lpstr>
      <vt:lpstr>Totalitarian</vt:lpstr>
      <vt:lpstr>Democracy</vt:lpstr>
      <vt:lpstr>Republic</vt:lpstr>
      <vt:lpstr>Remember…</vt:lpstr>
      <vt:lpstr>Where is the Power Located?</vt:lpstr>
      <vt:lpstr>Who has the power?</vt:lpstr>
      <vt:lpstr>Legislative v. Executive</vt:lpstr>
      <vt:lpstr>Remember…</vt:lpstr>
    </vt:vector>
  </TitlesOfParts>
  <Company>Plainfield School District 202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Forms of Government</dc:title>
  <dc:creator>PCSD-USER</dc:creator>
  <cp:lastModifiedBy>Steven Krause</cp:lastModifiedBy>
  <cp:revision>51</cp:revision>
  <dcterms:created xsi:type="dcterms:W3CDTF">2011-08-18T19:53:18Z</dcterms:created>
  <dcterms:modified xsi:type="dcterms:W3CDTF">2018-01-12T12:45:10Z</dcterms:modified>
</cp:coreProperties>
</file>