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79" r:id="rId3"/>
    <p:sldId id="262" r:id="rId4"/>
    <p:sldId id="272" r:id="rId5"/>
    <p:sldId id="263" r:id="rId6"/>
    <p:sldId id="271" r:id="rId7"/>
    <p:sldId id="261" r:id="rId8"/>
    <p:sldId id="259" r:id="rId9"/>
    <p:sldId id="256" r:id="rId10"/>
    <p:sldId id="260" r:id="rId11"/>
    <p:sldId id="266" r:id="rId12"/>
    <p:sldId id="267" r:id="rId13"/>
    <p:sldId id="265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C3745-F35B-4AF3-9B07-25A37E203556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6D0EF-1108-483D-BE5E-1031C3648D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7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E492F-4BD4-4786-B8C4-5AF07E638A0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08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685800"/>
            <a:ext cx="6000750" cy="297180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3843868"/>
            <a:ext cx="48006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8467"/>
            <a:ext cx="28575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91546"/>
            <a:ext cx="456049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228600"/>
            <a:ext cx="371475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32279"/>
            <a:ext cx="3639742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609602"/>
            <a:ext cx="325754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320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94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006600"/>
            <a:ext cx="6400801" cy="22816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4495800"/>
            <a:ext cx="64008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012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685801"/>
            <a:ext cx="3703241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685801"/>
            <a:ext cx="370085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021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685800"/>
            <a:ext cx="3487340" cy="57626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1270529"/>
            <a:ext cx="3703241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685800"/>
            <a:ext cx="3498851" cy="57626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1262062"/>
            <a:ext cx="3696891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514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6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11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685800"/>
            <a:ext cx="2743200" cy="13716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685800"/>
            <a:ext cx="44577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2209800"/>
            <a:ext cx="27432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794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447800"/>
            <a:ext cx="4514850" cy="114300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914400"/>
            <a:ext cx="2460731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777067"/>
            <a:ext cx="4516041" cy="2048933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2107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533400"/>
            <a:ext cx="8114109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843867"/>
            <a:ext cx="6228158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47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685800"/>
            <a:ext cx="7543800" cy="27432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114800"/>
            <a:ext cx="6401991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4378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85800"/>
            <a:ext cx="6858001" cy="27432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3429000"/>
            <a:ext cx="64008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4301068"/>
            <a:ext cx="64008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812222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defTabSz="342900"/>
            <a:r>
              <a:rPr lang="en-US" sz="6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768601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r" defTabSz="342900"/>
            <a:r>
              <a:rPr lang="en-US" sz="6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16836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3429000"/>
            <a:ext cx="6400800" cy="169740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5132981"/>
            <a:ext cx="640199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3346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685800"/>
            <a:ext cx="6858000" cy="27432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3928534"/>
            <a:ext cx="64008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978400"/>
            <a:ext cx="64008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812222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defTabSz="342900"/>
            <a:r>
              <a:rPr lang="en-US" sz="6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768601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r" defTabSz="342900"/>
            <a:r>
              <a:rPr lang="en-US" sz="6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68553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685800"/>
            <a:ext cx="75438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3928534"/>
            <a:ext cx="64008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766733"/>
            <a:ext cx="64008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1281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1229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685800"/>
            <a:ext cx="154305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685800"/>
            <a:ext cx="58674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2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2475FC7-A30F-4F21-9BEC-A2B23A22CD47}" type="datetimeFigureOut">
              <a:rPr lang="en-US" smtClean="0"/>
              <a:pPr/>
              <a:t>1/24/2019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21CB4B4-FBC8-4758-BF99-80D3338D5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963334"/>
            <a:ext cx="2236394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4487333"/>
            <a:ext cx="64008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685801"/>
            <a:ext cx="64008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6172201"/>
            <a:ext cx="120015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342900"/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 defTabSz="342900"/>
              <a:t>1/24/2019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6172201"/>
            <a:ext cx="565785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342900"/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5578476"/>
            <a:ext cx="856684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342900"/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 defTabSz="342900"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6644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google.com/url?sa=i&amp;rct=j&amp;q=ratification+of+the+constitution&amp;source=images&amp;cd=&amp;cad=rja&amp;docid=zYRR-hCEc7P-SM&amp;tbnid=m0SFoLG2G3u1KM:&amp;ved=0CAUQjRw&amp;url=http://www.michaeldorosin.com/seton/8/group_a/&amp;ei=LF8SUoSPBJT9yAHasIDgAw&amp;bvm=bv.50768961,d.aWc&amp;psig=AFQjCNEoBDUJqnHxEPAC2xSTclsZ_9JGoQ&amp;ust=137702205514220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www.google.com/url?sa=i&amp;rct=j&amp;q=federalist+papers&amp;source=images&amp;cd=&amp;cad=rja&amp;docid=4HbJJYtctXYWeM&amp;tbnid=_VH85RrQDsQUoM:&amp;ved=0CAUQjRw&amp;url=http://xroads.virginia.edu/~hyper/FEDERAL/frame.html&amp;ei=nF4SUuXsEtPlyAGs-4BI&amp;bvm=bv.50768961,d.aWc&amp;psig=AFQjCNHNFUNlAcv8qM7zymG0ZMLOVEpdqA&amp;ust=137702197248603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Don't%20Tread%20on%20me%20flag&amp;source=images&amp;cd=&amp;cad=rja&amp;docid=PtpbXL63ReSf1M&amp;tbnid=ZQi36D5W0yc-kM:&amp;ved=0CAUQjRw&amp;url=http://www.knifeup.com/dont-tread-on-me-what-it-means-today/&amp;ei=W14SUuTnNpCyygHv4oAw&amp;bvm=bv.50768961,d.aWc&amp;psig=AFQjCNG1aVxTgWXSA5OJ8FMmy759UNp0uA&amp;ust=137702189675228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frm=1&amp;source=images&amp;cd=&amp;cad=rja&amp;docid=l_ayYEezn9n8_M&amp;tbnid=r5FRDjVJ260ReM:&amp;ved=0CAUQjRw&amp;url=http://obrag.org/?p=48384&amp;ei=PBDhUpXSDsy_2QWL6YGoBw&amp;bvm=bv.59568121,d.b2I&amp;psig=AFQjCNGa3uVAU2QvQCJfpxJlV4Ye_huxjg&amp;ust=1390567788581318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/url?sa=i&amp;rct=j&amp;q=Antifederalists&amp;source=images&amp;cd=&amp;cad=rja&amp;docid=-p1dWj3sinkRUM&amp;tbnid=1SdJvD8uXsz8eM:&amp;ved=0CAUQjRw&amp;url=http://teachingamericanhistory.org/ratification/newyork/&amp;ei=BF4SUtq_GLCWyAGq04Bo&amp;bvm=bv.50768961,d.aWc&amp;psig=AFQjCNGuyPeC09Ayq1WChVKKr0kmF9I_nA&amp;ust=1377021815105885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Bellwork</a:t>
            </a:r>
            <a:r>
              <a:rPr lang="en-US" dirty="0"/>
              <a:t> 1/24: p.49 &amp; 57 “caption questions”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33400"/>
            <a:ext cx="4953000" cy="422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1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72" y="990600"/>
            <a:ext cx="8766928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3123058"/>
              </p:ext>
            </p:extLst>
          </p:nvPr>
        </p:nvGraphicFramePr>
        <p:xfrm>
          <a:off x="406400" y="152401"/>
          <a:ext cx="8432799" cy="659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0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0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04263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Document A: </a:t>
                      </a:r>
                    </a:p>
                    <a:p>
                      <a:pPr algn="ctr"/>
                      <a:r>
                        <a:rPr lang="en-US" sz="2000" dirty="0"/>
                        <a:t>Anti-Federalist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 err="1"/>
                        <a:t>Melancton</a:t>
                      </a:r>
                      <a:r>
                        <a:rPr lang="en-US" sz="2000" baseline="0" dirty="0"/>
                        <a:t> Smith 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Document B:</a:t>
                      </a:r>
                    </a:p>
                    <a:p>
                      <a:pPr algn="ctr"/>
                      <a:r>
                        <a:rPr lang="en-US" sz="2000" dirty="0"/>
                        <a:t>Federalist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Alexander Hamilton</a:t>
                      </a:r>
                      <a:r>
                        <a:rPr lang="en-US" sz="2000" baseline="0" dirty="0"/>
                        <a:t> 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9527">
                <a:tc>
                  <a:txBody>
                    <a:bodyPr/>
                    <a:lstStyle/>
                    <a:p>
                      <a:r>
                        <a:rPr lang="en-US" sz="2000" dirty="0"/>
                        <a:t>Is</a:t>
                      </a:r>
                      <a:r>
                        <a:rPr lang="en-US" sz="2000" baseline="0" dirty="0"/>
                        <a:t> this person happy with how the new Constitution deals with representation?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9403">
                <a:tc>
                  <a:txBody>
                    <a:bodyPr/>
                    <a:lstStyle/>
                    <a:p>
                      <a:r>
                        <a:rPr lang="en-US" sz="2000" dirty="0"/>
                        <a:t>What</a:t>
                      </a:r>
                      <a:r>
                        <a:rPr lang="en-US" sz="2000" baseline="0" dirty="0"/>
                        <a:t> kind of government would this person like to see?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282">
                <a:tc>
                  <a:txBody>
                    <a:bodyPr/>
                    <a:lstStyle/>
                    <a:p>
                      <a:r>
                        <a:rPr lang="en-US" sz="2000" dirty="0"/>
                        <a:t>Find</a:t>
                      </a:r>
                      <a:r>
                        <a:rPr lang="en-US" sz="2000" baseline="0" dirty="0"/>
                        <a:t> a Quote to support your claim.</a:t>
                      </a:r>
                      <a:endParaRPr lang="en-US" sz="2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8323">
                <a:tc>
                  <a:txBody>
                    <a:bodyPr/>
                    <a:lstStyle/>
                    <a:p>
                      <a:r>
                        <a:rPr lang="en-US" sz="2000" dirty="0"/>
                        <a:t>Based</a:t>
                      </a:r>
                      <a:r>
                        <a:rPr lang="en-US" sz="2000" baseline="0" dirty="0"/>
                        <a:t> on this document, what sort of people in society would support this point of view?</a:t>
                      </a:r>
                      <a:endParaRPr lang="en-US" sz="2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4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The Connecticut (Great) </a:t>
            </a:r>
            <a:br>
              <a:rPr lang="en-US" sz="3600" dirty="0"/>
            </a:br>
            <a:r>
              <a:rPr lang="en-US" sz="3600" dirty="0"/>
              <a:t>Compromise</a:t>
            </a:r>
          </a:p>
        </p:txBody>
      </p:sp>
      <p:pic>
        <p:nvPicPr>
          <p:cNvPr id="98306" name="Picture 2" descr="http://www.sar.org/history/battles/newenglan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81200"/>
            <a:ext cx="3962400" cy="4191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572000" y="1981200"/>
            <a:ext cx="4114800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Legislative Branch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2971800"/>
            <a:ext cx="4572000" cy="34163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Bicameral </a:t>
            </a:r>
          </a:p>
          <a:p>
            <a:pPr algn="ctr"/>
            <a:r>
              <a:rPr lang="en-US" sz="3600" u="sng" dirty="0"/>
              <a:t>House of Reps</a:t>
            </a:r>
          </a:p>
          <a:p>
            <a:pPr algn="ctr"/>
            <a:r>
              <a:rPr lang="en-US" sz="3600" i="1" dirty="0"/>
              <a:t>Based on Population</a:t>
            </a:r>
          </a:p>
          <a:p>
            <a:pPr algn="ctr"/>
            <a:r>
              <a:rPr lang="en-US" sz="3600" u="sng" dirty="0"/>
              <a:t>Senate</a:t>
            </a:r>
          </a:p>
          <a:p>
            <a:pPr algn="ctr"/>
            <a:r>
              <a:rPr lang="en-US" sz="3600" i="1" dirty="0"/>
              <a:t>Equal Rep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5859" y="1371600"/>
            <a:ext cx="6078141" cy="2228851"/>
          </a:xfrm>
        </p:spPr>
        <p:txBody>
          <a:bodyPr/>
          <a:lstStyle/>
          <a:p>
            <a:r>
              <a:rPr lang="en-US" dirty="0"/>
              <a:t>Federalist &amp; </a:t>
            </a:r>
            <a:br>
              <a:rPr lang="en-US" dirty="0"/>
            </a:br>
            <a:r>
              <a:rPr lang="en-US" dirty="0"/>
              <a:t>Anti-federalist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8370" y="230437"/>
            <a:ext cx="4800600" cy="1903163"/>
          </a:xfrm>
          <a:ln>
            <a:solidFill>
              <a:schemeClr val="accent1"/>
            </a:solidFill>
          </a:ln>
        </p:spPr>
        <p:txBody>
          <a:bodyPr anchor="ctr">
            <a:normAutofit fontScale="92500" lnSpcReduction="10000"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“Thus I consent, Sir, to this Constitution because I expect no better, and because I am not sure that it is not the best.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143000" y="3886200"/>
            <a:ext cx="5791200" cy="2514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575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3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US" b="1" dirty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39624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“The powers delegated by the proposed Constitution to the federal government are few and defined.  Those which are to remain in the State governments are numerous and infinite.”</a:t>
            </a:r>
          </a:p>
        </p:txBody>
      </p:sp>
    </p:spTree>
    <p:extLst>
      <p:ext uri="{BB962C8B-B14F-4D97-AF65-F5344CB8AC3E}">
        <p14:creationId xmlns:p14="http://schemas.microsoft.com/office/powerpoint/2010/main" val="2962008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425440"/>
            <a:ext cx="8183880" cy="1051560"/>
          </a:xfrm>
        </p:spPr>
        <p:txBody>
          <a:bodyPr/>
          <a:lstStyle/>
          <a:p>
            <a:r>
              <a:rPr lang="en-US" dirty="0"/>
              <a:t>Ratification (Article VII)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9/13 states had to ratify for the Constitution to go into effect</a:t>
            </a:r>
          </a:p>
        </p:txBody>
      </p:sp>
      <p:pic>
        <p:nvPicPr>
          <p:cNvPr id="6146" name="Picture 2" descr="http://www.michaeldorosin.com/seton/8/group_a/federalist_antifederalist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24000"/>
            <a:ext cx="6657066" cy="42228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 favor of the Constitution</a:t>
            </a:r>
          </a:p>
          <a:p>
            <a:pPr lvl="0"/>
            <a:r>
              <a:rPr lang="en-US" dirty="0"/>
              <a:t>Generally wealthy, business interests, urban &amp; coastal areas</a:t>
            </a:r>
          </a:p>
          <a:p>
            <a:pPr lvl="0"/>
            <a:r>
              <a:rPr lang="en-US" dirty="0"/>
              <a:t>Madison, Hamilton, Jay (Washington?)</a:t>
            </a:r>
          </a:p>
          <a:p>
            <a:pPr lvl="0"/>
            <a:r>
              <a:rPr lang="en-US" dirty="0"/>
              <a:t>Strong central government was necessary to prevent chaos – for the Constitution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8194" name="Picture 2" descr="http://xroads.virginia.edu/~hyper/FEDERAL/federal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26741"/>
          <a:stretch>
            <a:fillRect/>
          </a:stretch>
        </p:blipFill>
        <p:spPr bwMode="auto">
          <a:xfrm>
            <a:off x="4114800" y="3438525"/>
            <a:ext cx="4257675" cy="2505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Federalist Papers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411480" y="1325880"/>
            <a:ext cx="3931920" cy="438912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Collection of essays in support of ratifying the Constitution</a:t>
            </a:r>
          </a:p>
          <a:p>
            <a:r>
              <a:rPr lang="en-US" dirty="0"/>
              <a:t>* a primary source look at the political philosophy of the founders</a:t>
            </a:r>
          </a:p>
        </p:txBody>
      </p:sp>
      <p:pic>
        <p:nvPicPr>
          <p:cNvPr id="6146" name="Picture 2" descr="Constitution Purpose - Federalist Pap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609600"/>
            <a:ext cx="4381500" cy="4524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Antifederalists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Against the Constitution</a:t>
            </a:r>
          </a:p>
          <a:p>
            <a:pPr lvl="0"/>
            <a:r>
              <a:rPr lang="en-US" dirty="0"/>
              <a:t>Generally middle to lower class, farmers, rural areas</a:t>
            </a:r>
          </a:p>
          <a:p>
            <a:pPr lvl="0"/>
            <a:r>
              <a:rPr lang="en-US" dirty="0"/>
              <a:t>Jefferson, Paine, Henry</a:t>
            </a:r>
          </a:p>
          <a:p>
            <a:pPr lvl="0"/>
            <a:r>
              <a:rPr lang="en-US" dirty="0"/>
              <a:t>Feared strong central government &amp; supported States’ power</a:t>
            </a:r>
          </a:p>
        </p:txBody>
      </p:sp>
      <p:pic>
        <p:nvPicPr>
          <p:cNvPr id="7170" name="Picture 2" descr="http://www.knifeup.com/wp-content/uploads/2013/05/dont-tread-on-me-mean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505200"/>
            <a:ext cx="3495675" cy="233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Bill of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530352"/>
            <a:ext cx="4145280" cy="4389120"/>
          </a:xfrm>
        </p:spPr>
        <p:txBody>
          <a:bodyPr>
            <a:normAutofit/>
          </a:bodyPr>
          <a:lstStyle/>
          <a:p>
            <a:r>
              <a:rPr lang="en-US" dirty="0"/>
              <a:t>Added to the Constitution in 1791</a:t>
            </a:r>
          </a:p>
          <a:p>
            <a:r>
              <a:rPr lang="en-US" dirty="0"/>
              <a:t>Amendments 1-10</a:t>
            </a:r>
          </a:p>
          <a:p>
            <a:r>
              <a:rPr lang="en-US" dirty="0"/>
              <a:t>Protects citizens from abuse of power by the central (national/federal) government</a:t>
            </a:r>
          </a:p>
          <a:p>
            <a:r>
              <a:rPr lang="en-US" dirty="0"/>
              <a:t>(Now the States too)</a:t>
            </a:r>
          </a:p>
        </p:txBody>
      </p:sp>
      <p:pic>
        <p:nvPicPr>
          <p:cNvPr id="1026" name="Picture 2" descr="http://obrag.org/wp-content/uploads/2011/11/Occupy-Bill-of-Right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609600"/>
            <a:ext cx="3886200" cy="4665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apushcanvas.pbworks.com/f/1381458323/ratification%20by%20st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57200"/>
            <a:ext cx="7010400" cy="61588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teachingamericanhistory.org/wp-content/themes/tah-main/images/imported/ratification/federalpillars-nyv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91440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3881"/>
            <a:ext cx="8767760" cy="636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871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1881</TotalTime>
  <Words>292</Words>
  <Application>Microsoft Office PowerPoint</Application>
  <PresentationFormat>On-screen Show (4:3)</PresentationFormat>
  <Paragraphs>45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Century Gothic</vt:lpstr>
      <vt:lpstr>Verdana</vt:lpstr>
      <vt:lpstr>Wingdings 2</vt:lpstr>
      <vt:lpstr>Wingdings 3</vt:lpstr>
      <vt:lpstr>Aspect</vt:lpstr>
      <vt:lpstr>Slice</vt:lpstr>
      <vt:lpstr>Bellwork 1/24: p.49 &amp; 57 “caption questions”</vt:lpstr>
      <vt:lpstr>PowerPoint Presentation</vt:lpstr>
      <vt:lpstr>PowerPoint Presentation</vt:lpstr>
      <vt:lpstr>The Connecticut (Great)  Compromise</vt:lpstr>
      <vt:lpstr>Federalist &amp;  Anti-federalist</vt:lpstr>
      <vt:lpstr>Ratification (Article VII)</vt:lpstr>
      <vt:lpstr>Federalists</vt:lpstr>
      <vt:lpstr>The Federalist Papers</vt:lpstr>
      <vt:lpstr>Antifederalists</vt:lpstr>
      <vt:lpstr>The Bill of Rights</vt:lpstr>
      <vt:lpstr>PowerPoint Presentation</vt:lpstr>
      <vt:lpstr>PowerPoint Presentation</vt:lpstr>
      <vt:lpstr>PowerPoint Presentation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Federalist Papers</dc:title>
  <dc:creator>SKRAUSE</dc:creator>
  <cp:lastModifiedBy>Steven Krause</cp:lastModifiedBy>
  <cp:revision>74</cp:revision>
  <dcterms:created xsi:type="dcterms:W3CDTF">2013-08-19T17:25:21Z</dcterms:created>
  <dcterms:modified xsi:type="dcterms:W3CDTF">2019-01-24T20:43:40Z</dcterms:modified>
</cp:coreProperties>
</file>