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71" r:id="rId2"/>
    <p:sldId id="280" r:id="rId3"/>
    <p:sldId id="262" r:id="rId4"/>
    <p:sldId id="264" r:id="rId5"/>
    <p:sldId id="263" r:id="rId6"/>
    <p:sldId id="266" r:id="rId7"/>
    <p:sldId id="268" r:id="rId8"/>
    <p:sldId id="277" r:id="rId9"/>
    <p:sldId id="281" r:id="rId10"/>
    <p:sldId id="279" r:id="rId11"/>
    <p:sldId id="273" r:id="rId12"/>
  </p:sldIdLst>
  <p:sldSz cx="9144000" cy="6858000" type="screen4x3"/>
  <p:notesSz cx="6950075" cy="923607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67"/>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fld id="{03ECF2B1-EB80-4D99-AC0D-EDA1A857D803}" type="datetimeFigureOut">
              <a:rPr lang="en-US" smtClean="0"/>
              <a:pPr/>
              <a:t>1/11/2019</a:t>
            </a:fld>
            <a:endParaRPr lang="en-US"/>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EA57F20B-A0F2-43E2-A906-0CAEDC9F9515}" type="slidenum">
              <a:rPr lang="en-US" smtClean="0"/>
              <a:pPr/>
              <a:t>‹#›</a:t>
            </a:fld>
            <a:endParaRPr lang="en-US"/>
          </a:p>
        </p:txBody>
      </p:sp>
    </p:spTree>
    <p:extLst>
      <p:ext uri="{BB962C8B-B14F-4D97-AF65-F5344CB8AC3E}">
        <p14:creationId xmlns:p14="http://schemas.microsoft.com/office/powerpoint/2010/main" val="37912255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E0ECD862-DEAE-4B1A-840D-44DF369E2D9C}" type="datetimeFigureOut">
              <a:rPr lang="en-US" smtClean="0"/>
              <a:t>1/11/2019</a:t>
            </a:fld>
            <a:endParaRPr lang="en-US"/>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E1B0B5B3-2E67-4B44-B06C-EBEA913A09B9}" type="slidenum">
              <a:rPr lang="en-US" smtClean="0"/>
              <a:t>‹#›</a:t>
            </a:fld>
            <a:endParaRPr lang="en-US"/>
          </a:p>
        </p:txBody>
      </p:sp>
    </p:spTree>
    <p:extLst>
      <p:ext uri="{BB962C8B-B14F-4D97-AF65-F5344CB8AC3E}">
        <p14:creationId xmlns:p14="http://schemas.microsoft.com/office/powerpoint/2010/main" val="590064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start off, play this video which reviews the “standard version” of why America declares independence.  Remind students that we talked yesterday about how the colonies and England viewed began to view government differently during the colonial period.</a:t>
            </a:r>
          </a:p>
        </p:txBody>
      </p:sp>
      <p:sp>
        <p:nvSpPr>
          <p:cNvPr id="4" name="Slide Number Placeholder 3"/>
          <p:cNvSpPr>
            <a:spLocks noGrp="1"/>
          </p:cNvSpPr>
          <p:nvPr>
            <p:ph type="sldNum" sz="quarter" idx="5"/>
          </p:nvPr>
        </p:nvSpPr>
        <p:spPr/>
        <p:txBody>
          <a:bodyPr/>
          <a:lstStyle/>
          <a:p>
            <a:fld id="{E1B0B5B3-2E67-4B44-B06C-EBEA913A09B9}" type="slidenum">
              <a:rPr lang="en-US" smtClean="0"/>
              <a:t>1</a:t>
            </a:fld>
            <a:endParaRPr lang="en-US"/>
          </a:p>
        </p:txBody>
      </p:sp>
    </p:spTree>
    <p:extLst>
      <p:ext uri="{BB962C8B-B14F-4D97-AF65-F5344CB8AC3E}">
        <p14:creationId xmlns:p14="http://schemas.microsoft.com/office/powerpoint/2010/main" val="27065257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we didn’t declare independence right away…there were steps to independence…</a:t>
            </a:r>
          </a:p>
        </p:txBody>
      </p:sp>
      <p:sp>
        <p:nvSpPr>
          <p:cNvPr id="4" name="Slide Number Placeholder 3"/>
          <p:cNvSpPr>
            <a:spLocks noGrp="1"/>
          </p:cNvSpPr>
          <p:nvPr>
            <p:ph type="sldNum" sz="quarter" idx="5"/>
          </p:nvPr>
        </p:nvSpPr>
        <p:spPr/>
        <p:txBody>
          <a:bodyPr/>
          <a:lstStyle/>
          <a:p>
            <a:fld id="{E1B0B5B3-2E67-4B44-B06C-EBEA913A09B9}" type="slidenum">
              <a:rPr lang="en-US" smtClean="0"/>
              <a:t>3</a:t>
            </a:fld>
            <a:endParaRPr lang="en-US"/>
          </a:p>
        </p:txBody>
      </p:sp>
    </p:spTree>
    <p:extLst>
      <p:ext uri="{BB962C8B-B14F-4D97-AF65-F5344CB8AC3E}">
        <p14:creationId xmlns:p14="http://schemas.microsoft.com/office/powerpoint/2010/main" val="2918640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buFont typeface="Arial" pitchFamily="34" charset="0"/>
              <a:buChar char="•"/>
              <a:defRPr/>
            </a:pPr>
            <a:r>
              <a:rPr lang="en-US" b="1" dirty="0"/>
              <a:t>Delegates from all 13 colonies </a:t>
            </a:r>
          </a:p>
          <a:p>
            <a:pPr lvl="1">
              <a:buFont typeface="Arial" pitchFamily="34" charset="0"/>
              <a:buChar char="•"/>
              <a:defRPr/>
            </a:pPr>
            <a:r>
              <a:rPr lang="en-US" b="1" dirty="0"/>
              <a:t>John Hancock – President</a:t>
            </a:r>
          </a:p>
          <a:p>
            <a:pPr lvl="1">
              <a:buFont typeface="Arial" pitchFamily="34" charset="0"/>
              <a:buChar char="•"/>
              <a:defRPr/>
            </a:pPr>
            <a:r>
              <a:rPr lang="en-US" b="1" dirty="0"/>
              <a:t>George Washington - Commander of Continental Army</a:t>
            </a:r>
          </a:p>
          <a:p>
            <a:endParaRPr lang="en-US" dirty="0"/>
          </a:p>
        </p:txBody>
      </p:sp>
      <p:sp>
        <p:nvSpPr>
          <p:cNvPr id="4" name="Slide Number Placeholder 3"/>
          <p:cNvSpPr>
            <a:spLocks noGrp="1"/>
          </p:cNvSpPr>
          <p:nvPr>
            <p:ph type="sldNum" sz="quarter" idx="10"/>
          </p:nvPr>
        </p:nvSpPr>
        <p:spPr/>
        <p:txBody>
          <a:bodyPr/>
          <a:lstStyle/>
          <a:p>
            <a:fld id="{E1B0B5B3-2E67-4B44-B06C-EBEA913A09B9}" type="slidenum">
              <a:rPr lang="en-US" smtClean="0"/>
              <a:t>5</a:t>
            </a:fld>
            <a:endParaRPr lang="en-US"/>
          </a:p>
        </p:txBody>
      </p:sp>
    </p:spTree>
    <p:extLst>
      <p:ext uri="{BB962C8B-B14F-4D97-AF65-F5344CB8AC3E}">
        <p14:creationId xmlns:p14="http://schemas.microsoft.com/office/powerpoint/2010/main" val="2397652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Key facts to remember about the Declaration…..</a:t>
            </a:r>
          </a:p>
          <a:p>
            <a:endParaRPr lang="en-US" dirty="0"/>
          </a:p>
          <a:p>
            <a:endParaRPr lang="en-US" dirty="0"/>
          </a:p>
        </p:txBody>
      </p:sp>
      <p:sp>
        <p:nvSpPr>
          <p:cNvPr id="4" name="Slide Number Placeholder 3"/>
          <p:cNvSpPr>
            <a:spLocks noGrp="1"/>
          </p:cNvSpPr>
          <p:nvPr>
            <p:ph type="sldNum" sz="quarter" idx="5"/>
          </p:nvPr>
        </p:nvSpPr>
        <p:spPr/>
        <p:txBody>
          <a:bodyPr/>
          <a:lstStyle/>
          <a:p>
            <a:fld id="{E1B0B5B3-2E67-4B44-B06C-EBEA913A09B9}" type="slidenum">
              <a:rPr lang="en-US" smtClean="0"/>
              <a:t>6</a:t>
            </a:fld>
            <a:endParaRPr lang="en-US"/>
          </a:p>
        </p:txBody>
      </p:sp>
    </p:spTree>
    <p:extLst>
      <p:ext uri="{BB962C8B-B14F-4D97-AF65-F5344CB8AC3E}">
        <p14:creationId xmlns:p14="http://schemas.microsoft.com/office/powerpoint/2010/main" val="690326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were they writing for/to?</a:t>
            </a:r>
          </a:p>
          <a:p>
            <a:pPr marL="171450" indent="-171450">
              <a:buFont typeface="Arial" panose="020B0604020202020204" pitchFamily="34" charset="0"/>
              <a:buChar char="•"/>
            </a:pPr>
            <a:r>
              <a:rPr lang="en-US" dirty="0"/>
              <a:t>Colonists – convince some/all that independence was necessary &amp; they should fight for it</a:t>
            </a:r>
          </a:p>
          <a:p>
            <a:pPr marL="171450" indent="-171450">
              <a:buFont typeface="Arial" panose="020B0604020202020204" pitchFamily="34" charset="0"/>
              <a:buChar char="•"/>
            </a:pPr>
            <a:r>
              <a:rPr lang="en-US" dirty="0"/>
              <a:t>King – declare independence, you no longer rule us</a:t>
            </a:r>
          </a:p>
          <a:p>
            <a:pPr marL="171450" indent="-171450">
              <a:buFont typeface="Arial" panose="020B0604020202020204" pitchFamily="34" charset="0"/>
              <a:buChar char="•"/>
            </a:pPr>
            <a:r>
              <a:rPr lang="en-US" dirty="0"/>
              <a:t>English citizens – we have been abused by the King/Parliament so we have to do this</a:t>
            </a:r>
          </a:p>
          <a:p>
            <a:pPr marL="171450" indent="-171450">
              <a:buFont typeface="Arial" panose="020B0604020202020204" pitchFamily="34" charset="0"/>
              <a:buChar char="•"/>
            </a:pPr>
            <a:r>
              <a:rPr lang="en-US" dirty="0"/>
              <a:t>The “world” – convince other countries (France, etc.) that our cause is just and they should help us</a:t>
            </a:r>
          </a:p>
          <a:p>
            <a:pPr marL="0" indent="0">
              <a:buFont typeface="Arial" panose="020B0604020202020204" pitchFamily="34" charset="0"/>
              <a:buNone/>
            </a:pPr>
            <a:r>
              <a:rPr lang="en-US" dirty="0"/>
              <a:t>Why so many grievances?</a:t>
            </a:r>
          </a:p>
          <a:p>
            <a:pPr marL="0" indent="0">
              <a:buFont typeface="Arial" panose="020B0604020202020204" pitchFamily="34" charset="0"/>
              <a:buNone/>
            </a:pPr>
            <a:r>
              <a:rPr lang="en-US" dirty="0"/>
              <a:t>* Have to convince others that we are not just unhappy with taxes….we have lots of reasons why King George abused us and why we should be independent</a:t>
            </a:r>
          </a:p>
        </p:txBody>
      </p:sp>
      <p:sp>
        <p:nvSpPr>
          <p:cNvPr id="4" name="Slide Number Placeholder 3"/>
          <p:cNvSpPr>
            <a:spLocks noGrp="1"/>
          </p:cNvSpPr>
          <p:nvPr>
            <p:ph type="sldNum" sz="quarter" idx="5"/>
          </p:nvPr>
        </p:nvSpPr>
        <p:spPr/>
        <p:txBody>
          <a:bodyPr/>
          <a:lstStyle/>
          <a:p>
            <a:fld id="{E1B0B5B3-2E67-4B44-B06C-EBEA913A09B9}" type="slidenum">
              <a:rPr lang="en-US" smtClean="0"/>
              <a:t>8</a:t>
            </a:fld>
            <a:endParaRPr lang="en-US"/>
          </a:p>
        </p:txBody>
      </p:sp>
    </p:spTree>
    <p:extLst>
      <p:ext uri="{BB962C8B-B14F-4D97-AF65-F5344CB8AC3E}">
        <p14:creationId xmlns:p14="http://schemas.microsoft.com/office/powerpoint/2010/main" val="1917602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B30FD9A-5C26-44A2-A5F5-F1FF312E4922}" type="datetimeFigureOut">
              <a:rPr lang="en-US"/>
              <a:pPr>
                <a:defRPr/>
              </a:pPr>
              <a:t>1/11/2019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864317E-8E4B-4116-A36F-C7B550C72E3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D648DC5-0735-44BB-82D0-8C1039B9A967}" type="datetimeFigureOut">
              <a:rPr lang="en-US"/>
              <a:pPr>
                <a:defRPr/>
              </a:pPr>
              <a:t>1/11/2019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DC513D5-117C-42E8-A6D6-19F8DF20B85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14BEF304-7796-40F0-9FA5-614156226CAF}" type="datetimeFigureOut">
              <a:rPr lang="en-US"/>
              <a:pPr>
                <a:defRPr/>
              </a:pPr>
              <a:t>1/11/2019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FAD4B6B-7A8E-456F-8CA8-DB9129B1573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F9B5DAB0-695C-45B5-B834-65D1CFB161DC}" type="datetimeFigureOut">
              <a:rPr lang="en-US"/>
              <a:pPr>
                <a:defRPr/>
              </a:pPr>
              <a:t>1/11/2019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AFCB6D8-285A-4DF0-86F2-6AA4DA4520E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A7B7F057-EDB4-420C-9A9D-7E041564F6CA}" type="datetimeFigureOut">
              <a:rPr lang="en-US"/>
              <a:pPr>
                <a:defRPr/>
              </a:pPr>
              <a:t>1/11/2019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01C55DF-E699-4856-970E-100909764D5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9879424-8C68-486D-AE5D-C4F647182C52}" type="datetimeFigureOut">
              <a:rPr lang="en-US"/>
              <a:pPr>
                <a:defRPr/>
              </a:pPr>
              <a:t>1/11/2019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27058CF-C8CE-48E9-80CC-580524C32D2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0143288-B70C-4F6D-909C-7AB2EBC40BB5}" type="datetimeFigureOut">
              <a:rPr lang="en-US"/>
              <a:pPr>
                <a:defRPr/>
              </a:pPr>
              <a:t>1/11/2019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6C8AA6E1-96D8-495B-B172-926DF7E4C70F}"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017938F-71E2-4606-9E7C-B744F7C9A796}" type="datetimeFigureOut">
              <a:rPr lang="en-US"/>
              <a:pPr>
                <a:defRPr/>
              </a:pPr>
              <a:t>1/11/2019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673F155-A670-45F5-A2E9-D8C119447D86}"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F832AB6-9B47-412B-83BE-249CA5FD48A3}" type="datetimeFigureOut">
              <a:rPr lang="en-US"/>
              <a:pPr>
                <a:defRPr/>
              </a:pPr>
              <a:t>1/11/2019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747B2D3-F604-4D11-96D2-AEEFA39D60F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0ECBF17-9AF2-40F1-8357-424D122B71EB}" type="datetimeFigureOut">
              <a:rPr lang="en-US"/>
              <a:pPr>
                <a:defRPr/>
              </a:pPr>
              <a:t>1/11/2019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6BD039A-C589-4A93-9D5B-FE92A1487BB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255D776-2BD2-4860-88A8-A88E0FBE0D11}" type="datetimeFigureOut">
              <a:rPr lang="en-US"/>
              <a:pPr>
                <a:defRPr/>
              </a:pPr>
              <a:t>1/11/2019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D5C6DFF-26F7-49D6-87D2-392D9DE5C3E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A6B97A28-337D-487B-A63E-50A31961CF66}" type="datetimeFigureOut">
              <a:rPr lang="en-US"/>
              <a:pPr>
                <a:defRPr/>
              </a:pPr>
              <a:t>1/11/2019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80EE8B8B-1A70-4F4C-BDF7-6CCD91C43E14}"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doi_3.wmv"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304800"/>
            <a:ext cx="6248400" cy="6248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omoreking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38200" y="457200"/>
            <a:ext cx="7493000" cy="5619750"/>
          </a:xfrm>
          <a:prstGeom prst="rect">
            <a:avLst/>
          </a:prstGeom>
        </p:spPr>
      </p:pic>
    </p:spTree>
    <p:extLst>
      <p:ext uri="{BB962C8B-B14F-4D97-AF65-F5344CB8AC3E}">
        <p14:creationId xmlns:p14="http://schemas.microsoft.com/office/powerpoint/2010/main" val="4593941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dirty="0"/>
              <a:t> </a:t>
            </a:r>
            <a:r>
              <a:rPr lang="en-US" sz="4800" b="1" dirty="0"/>
              <a:t>Steps to Unity</a:t>
            </a:r>
          </a:p>
        </p:txBody>
      </p:sp>
      <p:sp>
        <p:nvSpPr>
          <p:cNvPr id="9219" name="Content Placeholder 2"/>
          <p:cNvSpPr>
            <a:spLocks noGrp="1"/>
          </p:cNvSpPr>
          <p:nvPr>
            <p:ph idx="1"/>
          </p:nvPr>
        </p:nvSpPr>
        <p:spPr/>
        <p:txBody>
          <a:bodyPr/>
          <a:lstStyle/>
          <a:p>
            <a:pPr marL="0" indent="0" eaLnBrk="1" hangingPunct="1">
              <a:buNone/>
            </a:pPr>
            <a:r>
              <a:rPr lang="en-US" b="1" dirty="0">
                <a:solidFill>
                  <a:srgbClr val="FFFF00"/>
                </a:solidFill>
              </a:rPr>
              <a:t>1. First Continental Congress (1774)</a:t>
            </a:r>
          </a:p>
          <a:p>
            <a:pPr eaLnBrk="1" hangingPunct="1"/>
            <a:r>
              <a:rPr lang="en-US" b="1" dirty="0">
                <a:solidFill>
                  <a:srgbClr val="FFFF00"/>
                </a:solidFill>
              </a:rPr>
              <a:t>Wrote a letter to the King</a:t>
            </a:r>
          </a:p>
          <a:p>
            <a:pPr eaLnBrk="1" hangingPunct="1"/>
            <a:r>
              <a:rPr lang="en-US" b="1" dirty="0">
                <a:solidFill>
                  <a:srgbClr val="FFFF00"/>
                </a:solidFill>
              </a:rPr>
              <a:t>Imposed boycott </a:t>
            </a:r>
          </a:p>
          <a:p>
            <a:pPr eaLnBrk="1" hangingPunct="1">
              <a:buNone/>
            </a:pPr>
            <a:r>
              <a:rPr lang="en-US" b="1" dirty="0">
                <a:solidFill>
                  <a:srgbClr val="FFFF00"/>
                </a:solidFill>
              </a:rPr>
              <a:t>on GB - all the</a:t>
            </a:r>
          </a:p>
          <a:p>
            <a:pPr eaLnBrk="1" hangingPunct="1">
              <a:buNone/>
            </a:pPr>
            <a:r>
              <a:rPr lang="en-US" b="1" dirty="0">
                <a:solidFill>
                  <a:srgbClr val="FFFF00"/>
                </a:solidFill>
              </a:rPr>
              <a:t>colonies starting</a:t>
            </a:r>
          </a:p>
          <a:p>
            <a:pPr marL="0" indent="0" eaLnBrk="1" hangingPunct="1">
              <a:buNone/>
            </a:pPr>
            <a:r>
              <a:rPr lang="en-US" b="1" dirty="0">
                <a:solidFill>
                  <a:srgbClr val="FFFF00"/>
                </a:solidFill>
              </a:rPr>
              <a:t>to work together</a:t>
            </a:r>
          </a:p>
        </p:txBody>
      </p:sp>
      <p:pic>
        <p:nvPicPr>
          <p:cNvPr id="9220" name="Picture 5" descr="http://www.postdiluvian.org/~gilly/Schoolhouse_Rock/pix/shot.jpg"/>
          <p:cNvPicPr>
            <a:picLocks noChangeAspect="1" noChangeArrowheads="1"/>
          </p:cNvPicPr>
          <p:nvPr/>
        </p:nvPicPr>
        <p:blipFill>
          <a:blip r:embed="rId3" cstate="print"/>
          <a:srcRect/>
          <a:stretch>
            <a:fillRect/>
          </a:stretch>
        </p:blipFill>
        <p:spPr bwMode="auto">
          <a:xfrm>
            <a:off x="4191000" y="2819400"/>
            <a:ext cx="4692898" cy="3889023"/>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0"/>
            <a:ext cx="8229600" cy="1143000"/>
          </a:xfrm>
        </p:spPr>
        <p:txBody>
          <a:bodyPr/>
          <a:lstStyle/>
          <a:p>
            <a:pPr eaLnBrk="1" hangingPunct="1"/>
            <a:r>
              <a:rPr lang="en-US" sz="6000" dirty="0">
                <a:solidFill>
                  <a:srgbClr val="FFFF00"/>
                </a:solidFill>
              </a:rPr>
              <a:t>2. Common Sense (1775) </a:t>
            </a:r>
          </a:p>
        </p:txBody>
      </p:sp>
      <p:sp>
        <p:nvSpPr>
          <p:cNvPr id="11267" name="Content Placeholder 2"/>
          <p:cNvSpPr>
            <a:spLocks noGrp="1"/>
          </p:cNvSpPr>
          <p:nvPr>
            <p:ph idx="1"/>
          </p:nvPr>
        </p:nvSpPr>
        <p:spPr>
          <a:xfrm>
            <a:off x="375959" y="2050197"/>
            <a:ext cx="4419600" cy="3348097"/>
          </a:xfrm>
        </p:spPr>
        <p:txBody>
          <a:bodyPr/>
          <a:lstStyle/>
          <a:p>
            <a:pPr eaLnBrk="1" hangingPunct="1">
              <a:buFont typeface="Arial" charset="0"/>
              <a:buNone/>
            </a:pPr>
            <a:r>
              <a:rPr lang="en-US" b="1" dirty="0"/>
              <a:t>"</a:t>
            </a:r>
            <a:r>
              <a:rPr lang="en-US" sz="2400" dirty="0"/>
              <a:t>But where says some is the King of America? I'll tell you Friend, he reigns above, and doth not make havoc of mankind like the Royal Brute of Britain...let it be brought forth placed on the divine law, the word of God; let a crown be placed thereon, by which the world may know, that so far as we approve of monarchy, that in America THE LAW IS </a:t>
            </a:r>
            <a:r>
              <a:rPr lang="en-US" dirty="0"/>
              <a:t>KING.” </a:t>
            </a:r>
          </a:p>
        </p:txBody>
      </p:sp>
      <p:pic>
        <p:nvPicPr>
          <p:cNvPr id="11268" name="Picture 5" descr="http://www.loc.gov/exhibits/treasures/images/vc26.10p1.jpg"/>
          <p:cNvPicPr>
            <a:picLocks noChangeAspect="1" noChangeArrowheads="1"/>
          </p:cNvPicPr>
          <p:nvPr/>
        </p:nvPicPr>
        <p:blipFill>
          <a:blip r:embed="rId2" cstate="print"/>
          <a:srcRect/>
          <a:stretch>
            <a:fillRect/>
          </a:stretch>
        </p:blipFill>
        <p:spPr bwMode="auto">
          <a:xfrm>
            <a:off x="5486400" y="2133600"/>
            <a:ext cx="3308350" cy="4435475"/>
          </a:xfrm>
          <a:prstGeom prst="rect">
            <a:avLst/>
          </a:prstGeom>
          <a:noFill/>
          <a:ln w="9525">
            <a:noFill/>
            <a:miter lim="800000"/>
            <a:headEnd/>
            <a:tailEnd/>
          </a:ln>
        </p:spPr>
      </p:pic>
      <p:sp>
        <p:nvSpPr>
          <p:cNvPr id="5" name="TextBox 4"/>
          <p:cNvSpPr txBox="1"/>
          <p:nvPr/>
        </p:nvSpPr>
        <p:spPr>
          <a:xfrm>
            <a:off x="457200" y="1219200"/>
            <a:ext cx="8337550" cy="830997"/>
          </a:xfrm>
          <a:prstGeom prst="rect">
            <a:avLst/>
          </a:prstGeom>
          <a:noFill/>
        </p:spPr>
        <p:txBody>
          <a:bodyPr wrap="square" rtlCol="0">
            <a:spAutoFit/>
          </a:bodyPr>
          <a:lstStyle/>
          <a:p>
            <a:pPr marL="457200" indent="-457200">
              <a:buFont typeface="Arial" panose="020B0604020202020204" pitchFamily="34" charset="0"/>
              <a:buChar char="•"/>
            </a:pPr>
            <a:r>
              <a:rPr lang="en-US" sz="2400" b="1" dirty="0">
                <a:solidFill>
                  <a:srgbClr val="FFFF00"/>
                </a:solidFill>
              </a:rPr>
              <a:t>Colonial Propaganda by Thomas Paine</a:t>
            </a:r>
          </a:p>
          <a:p>
            <a:pPr marL="457200" indent="-457200">
              <a:buFont typeface="Arial" panose="020B0604020202020204" pitchFamily="34" charset="0"/>
              <a:buChar char="•"/>
            </a:pPr>
            <a:r>
              <a:rPr lang="en-US" sz="2400" b="1" dirty="0">
                <a:solidFill>
                  <a:srgbClr val="FFFF00"/>
                </a:solidFill>
              </a:rPr>
              <a:t>Convinced many that independence was necessary</a:t>
            </a:r>
            <a:endParaRPr lang="en-US" sz="2400" dirty="0">
              <a:solidFill>
                <a:srgbClr val="FFFF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z="3600" b="1" dirty="0">
                <a:solidFill>
                  <a:srgbClr val="FFFF00"/>
                </a:solidFill>
              </a:rPr>
              <a:t>3. Second Continental Congress (1776)</a:t>
            </a:r>
          </a:p>
        </p:txBody>
      </p:sp>
      <p:sp>
        <p:nvSpPr>
          <p:cNvPr id="3" name="Content Placeholder 2"/>
          <p:cNvSpPr>
            <a:spLocks noGrp="1"/>
          </p:cNvSpPr>
          <p:nvPr>
            <p:ph idx="1"/>
          </p:nvPr>
        </p:nvSpPr>
        <p:spPr>
          <a:xfrm>
            <a:off x="0" y="4191000"/>
            <a:ext cx="9144000" cy="5257800"/>
          </a:xfrm>
        </p:spPr>
        <p:txBody>
          <a:bodyPr rtlCol="0">
            <a:normAutofit/>
          </a:bodyPr>
          <a:lstStyle/>
          <a:p>
            <a:pPr eaLnBrk="1" fontAlgn="auto" hangingPunct="1">
              <a:spcAft>
                <a:spcPts val="0"/>
              </a:spcAft>
              <a:buFont typeface="Arial" pitchFamily="34" charset="0"/>
              <a:buChar char="•"/>
              <a:defRPr/>
            </a:pPr>
            <a:r>
              <a:rPr lang="en-US" b="1" dirty="0">
                <a:solidFill>
                  <a:srgbClr val="FFFF00"/>
                </a:solidFill>
              </a:rPr>
              <a:t>Purpose was to write another letter to the King! </a:t>
            </a:r>
          </a:p>
          <a:p>
            <a:pPr lvl="1" eaLnBrk="1" fontAlgn="auto" hangingPunct="1">
              <a:spcAft>
                <a:spcPts val="0"/>
              </a:spcAft>
              <a:buFont typeface="Arial" pitchFamily="34" charset="0"/>
              <a:buChar char="•"/>
              <a:defRPr/>
            </a:pPr>
            <a:r>
              <a:rPr lang="en-US" sz="3200" b="1" dirty="0">
                <a:solidFill>
                  <a:srgbClr val="FFFF00"/>
                </a:solidFill>
              </a:rPr>
              <a:t>But…they declared independence</a:t>
            </a:r>
          </a:p>
          <a:p>
            <a:pPr lvl="1" eaLnBrk="1" fontAlgn="auto" hangingPunct="1">
              <a:spcAft>
                <a:spcPts val="0"/>
              </a:spcAft>
              <a:buFont typeface="Arial" pitchFamily="34" charset="0"/>
              <a:buChar char="•"/>
              <a:defRPr/>
            </a:pPr>
            <a:r>
              <a:rPr lang="en-US" sz="3200" b="1" dirty="0">
                <a:solidFill>
                  <a:srgbClr val="FFFF00"/>
                </a:solidFill>
              </a:rPr>
              <a:t>No true constitutional authority, but served as the acting government </a:t>
            </a:r>
          </a:p>
        </p:txBody>
      </p:sp>
      <p:pic>
        <p:nvPicPr>
          <p:cNvPr id="11266" name="Picture 2" descr="http://static1.wikia.nocookie.net/__cb20130103131133/assassinscreed/images/thumb/6/6a/ACIII-Publicexecution_14.png/1000px-ACIII-Publicexecution_14.png"/>
          <p:cNvPicPr>
            <a:picLocks noChangeAspect="1" noChangeArrowheads="1"/>
          </p:cNvPicPr>
          <p:nvPr/>
        </p:nvPicPr>
        <p:blipFill>
          <a:blip r:embed="rId3" cstate="print"/>
          <a:srcRect/>
          <a:stretch>
            <a:fillRect/>
          </a:stretch>
        </p:blipFill>
        <p:spPr bwMode="auto">
          <a:xfrm>
            <a:off x="2057400" y="1219200"/>
            <a:ext cx="5278507" cy="29718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5" descr="http://bloghomedenver.com/wp-content/uploads/2011/06/fireworks.jpg"/>
          <p:cNvPicPr>
            <a:picLocks noChangeAspect="1" noChangeArrowheads="1"/>
          </p:cNvPicPr>
          <p:nvPr/>
        </p:nvPicPr>
        <p:blipFill>
          <a:blip r:embed="rId3" cstate="print">
            <a:lum bright="-58000"/>
          </a:blip>
          <a:srcRect/>
          <a:stretch>
            <a:fillRect/>
          </a:stretch>
        </p:blipFill>
        <p:spPr bwMode="auto">
          <a:xfrm>
            <a:off x="0" y="0"/>
            <a:ext cx="9144000" cy="6858000"/>
          </a:xfrm>
          <a:prstGeom prst="rect">
            <a:avLst/>
          </a:prstGeom>
          <a:noFill/>
          <a:ln w="9525">
            <a:noFill/>
            <a:miter lim="800000"/>
            <a:headEnd/>
            <a:tailEnd/>
          </a:ln>
        </p:spPr>
      </p:pic>
      <p:sp>
        <p:nvSpPr>
          <p:cNvPr id="13315" name="Title 1"/>
          <p:cNvSpPr>
            <a:spLocks noGrp="1"/>
          </p:cNvSpPr>
          <p:nvPr>
            <p:ph type="title"/>
          </p:nvPr>
        </p:nvSpPr>
        <p:spPr>
          <a:xfrm>
            <a:off x="457200" y="228600"/>
            <a:ext cx="8458200" cy="1189038"/>
          </a:xfrm>
        </p:spPr>
        <p:txBody>
          <a:bodyPr/>
          <a:lstStyle/>
          <a:p>
            <a:pPr eaLnBrk="1" hangingPunct="1"/>
            <a:r>
              <a:rPr lang="en-US" sz="4000" b="1" dirty="0">
                <a:solidFill>
                  <a:srgbClr val="FFFF00"/>
                </a:solidFill>
              </a:rPr>
              <a:t>The Declaration of Independence </a:t>
            </a:r>
            <a:br>
              <a:rPr lang="en-US" sz="4000" b="1" dirty="0"/>
            </a:br>
            <a:r>
              <a:rPr lang="en-US" sz="4000" b="1" dirty="0"/>
              <a:t>( go to page R38)</a:t>
            </a:r>
          </a:p>
        </p:txBody>
      </p:sp>
      <p:sp>
        <p:nvSpPr>
          <p:cNvPr id="12291" name="Content Placeholder 2"/>
          <p:cNvSpPr>
            <a:spLocks noGrp="1"/>
          </p:cNvSpPr>
          <p:nvPr>
            <p:ph idx="1"/>
          </p:nvPr>
        </p:nvSpPr>
        <p:spPr/>
        <p:txBody>
          <a:bodyPr/>
          <a:lstStyle/>
          <a:p>
            <a:pPr eaLnBrk="1" hangingPunct="1"/>
            <a:r>
              <a:rPr lang="en-US" b="1" dirty="0">
                <a:solidFill>
                  <a:srgbClr val="FFFF00"/>
                </a:solidFill>
              </a:rPr>
              <a:t>Written by Thomas Jefferson</a:t>
            </a:r>
          </a:p>
          <a:p>
            <a:pPr eaLnBrk="1" hangingPunct="1"/>
            <a:r>
              <a:rPr lang="en-US" b="1" dirty="0">
                <a:solidFill>
                  <a:srgbClr val="FFFF00"/>
                </a:solidFill>
              </a:rPr>
              <a:t>July 4, 1776</a:t>
            </a:r>
          </a:p>
          <a:p>
            <a:pPr algn="ctr" eaLnBrk="1" hangingPunct="1">
              <a:buNone/>
            </a:pPr>
            <a:r>
              <a:rPr lang="en-US" b="1" dirty="0">
                <a:solidFill>
                  <a:srgbClr val="FFFF00"/>
                </a:solidFill>
              </a:rPr>
              <a:t>Key Ideas:</a:t>
            </a:r>
          </a:p>
          <a:p>
            <a:pPr eaLnBrk="1" hangingPunct="1"/>
            <a:r>
              <a:rPr lang="en-US" b="1" dirty="0">
                <a:solidFill>
                  <a:srgbClr val="FFFF00"/>
                </a:solidFill>
              </a:rPr>
              <a:t>Borrowed from John Locke</a:t>
            </a:r>
          </a:p>
          <a:p>
            <a:pPr eaLnBrk="1" hangingPunct="1"/>
            <a:r>
              <a:rPr lang="en-US" b="1" dirty="0">
                <a:solidFill>
                  <a:srgbClr val="FFFF00"/>
                </a:solidFill>
              </a:rPr>
              <a:t>Natural rights – life, liberty, property</a:t>
            </a:r>
          </a:p>
          <a:p>
            <a:pPr eaLnBrk="1" hangingPunct="1"/>
            <a:r>
              <a:rPr lang="en-US" b="1" dirty="0">
                <a:solidFill>
                  <a:srgbClr val="FFFF00"/>
                </a:solidFill>
              </a:rPr>
              <a:t>Social Contract  - people give up power to the government in exchange for safety &amp; security</a:t>
            </a:r>
          </a:p>
          <a:p>
            <a:pPr eaLnBrk="1" hangingPunct="1"/>
            <a:r>
              <a:rPr lang="en-US" b="1" dirty="0">
                <a:solidFill>
                  <a:srgbClr val="FFFF00"/>
                </a:solidFill>
              </a:rPr>
              <a:t>consent of the governed – we agree to give power to the government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checkerboard(across)">
                                      <p:cBhvr>
                                        <p:cTn id="7" dur="500"/>
                                        <p:tgtEl>
                                          <p:spTgt spid="122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Effect transition="in" filter="checkerboard(across)">
                                      <p:cBhvr>
                                        <p:cTn id="12" dur="500"/>
                                        <p:tgtEl>
                                          <p:spTgt spid="122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2291">
                                            <p:txEl>
                                              <p:pRg st="2" end="2"/>
                                            </p:txEl>
                                          </p:spTgt>
                                        </p:tgtEl>
                                        <p:attrNameLst>
                                          <p:attrName>style.visibility</p:attrName>
                                        </p:attrNameLst>
                                      </p:cBhvr>
                                      <p:to>
                                        <p:strVal val="visible"/>
                                      </p:to>
                                    </p:set>
                                    <p:animEffect transition="in" filter="checkerboard(across)">
                                      <p:cBhvr>
                                        <p:cTn id="17" dur="500"/>
                                        <p:tgtEl>
                                          <p:spTgt spid="1229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2291">
                                            <p:txEl>
                                              <p:pRg st="3" end="3"/>
                                            </p:txEl>
                                          </p:spTgt>
                                        </p:tgtEl>
                                        <p:attrNameLst>
                                          <p:attrName>style.visibility</p:attrName>
                                        </p:attrNameLst>
                                      </p:cBhvr>
                                      <p:to>
                                        <p:strVal val="visible"/>
                                      </p:to>
                                    </p:set>
                                    <p:animEffect transition="in" filter="checkerboard(across)">
                                      <p:cBhvr>
                                        <p:cTn id="22" dur="500"/>
                                        <p:tgtEl>
                                          <p:spTgt spid="1229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2291">
                                            <p:txEl>
                                              <p:pRg st="4" end="4"/>
                                            </p:txEl>
                                          </p:spTgt>
                                        </p:tgtEl>
                                        <p:attrNameLst>
                                          <p:attrName>style.visibility</p:attrName>
                                        </p:attrNameLst>
                                      </p:cBhvr>
                                      <p:to>
                                        <p:strVal val="visible"/>
                                      </p:to>
                                    </p:set>
                                    <p:animEffect transition="in" filter="checkerboard(across)">
                                      <p:cBhvr>
                                        <p:cTn id="27" dur="500"/>
                                        <p:tgtEl>
                                          <p:spTgt spid="1229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2291">
                                            <p:txEl>
                                              <p:pRg st="5" end="5"/>
                                            </p:txEl>
                                          </p:spTgt>
                                        </p:tgtEl>
                                        <p:attrNameLst>
                                          <p:attrName>style.visibility</p:attrName>
                                        </p:attrNameLst>
                                      </p:cBhvr>
                                      <p:to>
                                        <p:strVal val="visible"/>
                                      </p:to>
                                    </p:set>
                                    <p:animEffect transition="in" filter="checkerboard(across)">
                                      <p:cBhvr>
                                        <p:cTn id="32" dur="500"/>
                                        <p:tgtEl>
                                          <p:spTgt spid="1229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12291">
                                            <p:txEl>
                                              <p:pRg st="6" end="6"/>
                                            </p:txEl>
                                          </p:spTgt>
                                        </p:tgtEl>
                                        <p:attrNameLst>
                                          <p:attrName>style.visibility</p:attrName>
                                        </p:attrNameLst>
                                      </p:cBhvr>
                                      <p:to>
                                        <p:strVal val="visible"/>
                                      </p:to>
                                    </p:set>
                                    <p:animEffect transition="in" filter="checkerboard(across)">
                                      <p:cBhvr>
                                        <p:cTn id="37" dur="500"/>
                                        <p:tgtEl>
                                          <p:spTgt spid="1229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p:cNvSpPr>
            <a:spLocks noGrp="1"/>
          </p:cNvSpPr>
          <p:nvPr>
            <p:ph idx="1"/>
          </p:nvPr>
        </p:nvSpPr>
        <p:spPr>
          <a:xfrm>
            <a:off x="457200" y="0"/>
            <a:ext cx="8229600" cy="6858000"/>
          </a:xfrm>
        </p:spPr>
        <p:txBody>
          <a:bodyPr/>
          <a:lstStyle/>
          <a:p>
            <a:pPr marL="0" indent="0" algn="ctr" eaLnBrk="1" hangingPunct="1">
              <a:buNone/>
            </a:pPr>
            <a:r>
              <a:rPr lang="en-US" sz="3600" b="1" dirty="0"/>
              <a:t>Main Parts of the Declaration</a:t>
            </a:r>
          </a:p>
          <a:p>
            <a:pPr eaLnBrk="1" hangingPunct="1"/>
            <a:r>
              <a:rPr lang="en-US" b="1" dirty="0"/>
              <a:t>Part 1 – Preamble</a:t>
            </a:r>
          </a:p>
          <a:p>
            <a:pPr lvl="1" eaLnBrk="1" hangingPunct="1"/>
            <a:r>
              <a:rPr lang="en-US" sz="3200" b="1" dirty="0"/>
              <a:t>Introduction, why we are writing this</a:t>
            </a:r>
          </a:p>
          <a:p>
            <a:pPr eaLnBrk="1" hangingPunct="1"/>
            <a:r>
              <a:rPr lang="en-US" b="1" dirty="0"/>
              <a:t>Part 2 – Declaration of Rights</a:t>
            </a:r>
          </a:p>
          <a:p>
            <a:pPr lvl="1" eaLnBrk="1" hangingPunct="1"/>
            <a:r>
              <a:rPr lang="en-US" sz="3200" b="1" dirty="0"/>
              <a:t>Statement of purpose and basic human rights</a:t>
            </a:r>
          </a:p>
          <a:p>
            <a:pPr eaLnBrk="1" hangingPunct="1"/>
            <a:r>
              <a:rPr lang="en-US" b="1" dirty="0"/>
              <a:t>Part 3 – List of Grievances</a:t>
            </a:r>
          </a:p>
          <a:p>
            <a:pPr lvl="1" eaLnBrk="1" hangingPunct="1"/>
            <a:r>
              <a:rPr lang="en-US" sz="3200" b="1" dirty="0"/>
              <a:t>Complaints about George III</a:t>
            </a:r>
          </a:p>
          <a:p>
            <a:pPr eaLnBrk="1" hangingPunct="1"/>
            <a:r>
              <a:rPr lang="en-US" b="1" dirty="0"/>
              <a:t>Part 4 – Formal Declaration</a:t>
            </a:r>
          </a:p>
          <a:p>
            <a:pPr lvl="1" eaLnBrk="1" hangingPunct="1"/>
            <a:r>
              <a:rPr lang="en-US" sz="3200" b="1" dirty="0"/>
              <a:t>Statement of separation from Great Britain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Effect transition="in" filter="checkerboard(across)">
                                      <p:cBhvr>
                                        <p:cTn id="7" dur="500"/>
                                        <p:tgtEl>
                                          <p:spTgt spid="1433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339">
                                            <p:txEl>
                                              <p:pRg st="0" end="0"/>
                                            </p:txEl>
                                          </p:spTgt>
                                        </p:tgtEl>
                                        <p:attrNameLst>
                                          <p:attrName>style.visibility</p:attrName>
                                        </p:attrNameLst>
                                      </p:cBhvr>
                                      <p:to>
                                        <p:strVal val="visible"/>
                                      </p:to>
                                    </p:set>
                                    <p:animEffect transition="in" filter="checkerboard(across)">
                                      <p:cBhvr>
                                        <p:cTn id="12" dur="500"/>
                                        <p:tgtEl>
                                          <p:spTgt spid="14339">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14339">
                                            <p:txEl>
                                              <p:pRg st="2" end="2"/>
                                            </p:txEl>
                                          </p:spTgt>
                                        </p:tgtEl>
                                        <p:attrNameLst>
                                          <p:attrName>style.visibility</p:attrName>
                                        </p:attrNameLst>
                                      </p:cBhvr>
                                      <p:to>
                                        <p:strVal val="visible"/>
                                      </p:to>
                                    </p:set>
                                    <p:animEffect transition="in" filter="checkerboard(across)">
                                      <p:cBhvr>
                                        <p:cTn id="15" dur="500"/>
                                        <p:tgtEl>
                                          <p:spTgt spid="14339">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14339">
                                            <p:txEl>
                                              <p:pRg st="3" end="3"/>
                                            </p:txEl>
                                          </p:spTgt>
                                        </p:tgtEl>
                                        <p:attrNameLst>
                                          <p:attrName>style.visibility</p:attrName>
                                        </p:attrNameLst>
                                      </p:cBhvr>
                                      <p:to>
                                        <p:strVal val="visible"/>
                                      </p:to>
                                    </p:set>
                                    <p:animEffect transition="in" filter="checkerboard(across)">
                                      <p:cBhvr>
                                        <p:cTn id="20" dur="500"/>
                                        <p:tgtEl>
                                          <p:spTgt spid="14339">
                                            <p:txEl>
                                              <p:pRg st="3" end="3"/>
                                            </p:txEl>
                                          </p:spTgt>
                                        </p:tgtEl>
                                      </p:cBhvr>
                                    </p:animEffect>
                                  </p:childTnLst>
                                </p:cTn>
                              </p:par>
                              <p:par>
                                <p:cTn id="21" presetID="5" presetClass="entr" presetSubtype="10" fill="hold" nodeType="withEffect">
                                  <p:stCondLst>
                                    <p:cond delay="0"/>
                                  </p:stCondLst>
                                  <p:childTnLst>
                                    <p:set>
                                      <p:cBhvr>
                                        <p:cTn id="22" dur="1" fill="hold">
                                          <p:stCondLst>
                                            <p:cond delay="0"/>
                                          </p:stCondLst>
                                        </p:cTn>
                                        <p:tgtEl>
                                          <p:spTgt spid="14339">
                                            <p:txEl>
                                              <p:pRg st="4" end="4"/>
                                            </p:txEl>
                                          </p:spTgt>
                                        </p:tgtEl>
                                        <p:attrNameLst>
                                          <p:attrName>style.visibility</p:attrName>
                                        </p:attrNameLst>
                                      </p:cBhvr>
                                      <p:to>
                                        <p:strVal val="visible"/>
                                      </p:to>
                                    </p:set>
                                    <p:animEffect transition="in" filter="checkerboard(across)">
                                      <p:cBhvr>
                                        <p:cTn id="23" dur="500"/>
                                        <p:tgtEl>
                                          <p:spTgt spid="14339">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14339">
                                            <p:txEl>
                                              <p:pRg st="5" end="5"/>
                                            </p:txEl>
                                          </p:spTgt>
                                        </p:tgtEl>
                                        <p:attrNameLst>
                                          <p:attrName>style.visibility</p:attrName>
                                        </p:attrNameLst>
                                      </p:cBhvr>
                                      <p:to>
                                        <p:strVal val="visible"/>
                                      </p:to>
                                    </p:set>
                                    <p:animEffect transition="in" filter="checkerboard(across)">
                                      <p:cBhvr>
                                        <p:cTn id="28" dur="500"/>
                                        <p:tgtEl>
                                          <p:spTgt spid="14339">
                                            <p:txEl>
                                              <p:pRg st="5" end="5"/>
                                            </p:txEl>
                                          </p:spTgt>
                                        </p:tgtEl>
                                      </p:cBhvr>
                                    </p:animEffect>
                                  </p:childTnLst>
                                </p:cTn>
                              </p:par>
                              <p:par>
                                <p:cTn id="29" presetID="5" presetClass="entr" presetSubtype="10" fill="hold" nodeType="withEffect">
                                  <p:stCondLst>
                                    <p:cond delay="0"/>
                                  </p:stCondLst>
                                  <p:childTnLst>
                                    <p:set>
                                      <p:cBhvr>
                                        <p:cTn id="30" dur="1" fill="hold">
                                          <p:stCondLst>
                                            <p:cond delay="0"/>
                                          </p:stCondLst>
                                        </p:cTn>
                                        <p:tgtEl>
                                          <p:spTgt spid="14339">
                                            <p:txEl>
                                              <p:pRg st="6" end="6"/>
                                            </p:txEl>
                                          </p:spTgt>
                                        </p:tgtEl>
                                        <p:attrNameLst>
                                          <p:attrName>style.visibility</p:attrName>
                                        </p:attrNameLst>
                                      </p:cBhvr>
                                      <p:to>
                                        <p:strVal val="visible"/>
                                      </p:to>
                                    </p:set>
                                    <p:animEffect transition="in" filter="checkerboard(across)">
                                      <p:cBhvr>
                                        <p:cTn id="31" dur="500"/>
                                        <p:tgtEl>
                                          <p:spTgt spid="14339">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nodeType="clickEffect">
                                  <p:stCondLst>
                                    <p:cond delay="0"/>
                                  </p:stCondLst>
                                  <p:childTnLst>
                                    <p:set>
                                      <p:cBhvr>
                                        <p:cTn id="35" dur="1" fill="hold">
                                          <p:stCondLst>
                                            <p:cond delay="0"/>
                                          </p:stCondLst>
                                        </p:cTn>
                                        <p:tgtEl>
                                          <p:spTgt spid="14339">
                                            <p:txEl>
                                              <p:pRg st="7" end="7"/>
                                            </p:txEl>
                                          </p:spTgt>
                                        </p:tgtEl>
                                        <p:attrNameLst>
                                          <p:attrName>style.visibility</p:attrName>
                                        </p:attrNameLst>
                                      </p:cBhvr>
                                      <p:to>
                                        <p:strVal val="visible"/>
                                      </p:to>
                                    </p:set>
                                    <p:animEffect transition="in" filter="checkerboard(across)">
                                      <p:cBhvr>
                                        <p:cTn id="36" dur="500"/>
                                        <p:tgtEl>
                                          <p:spTgt spid="14339">
                                            <p:txEl>
                                              <p:pRg st="7" end="7"/>
                                            </p:txEl>
                                          </p:spTgt>
                                        </p:tgtEl>
                                      </p:cBhvr>
                                    </p:animEffect>
                                  </p:childTnLst>
                                </p:cTn>
                              </p:par>
                              <p:par>
                                <p:cTn id="37" presetID="5" presetClass="entr" presetSubtype="10" fill="hold" nodeType="withEffect">
                                  <p:stCondLst>
                                    <p:cond delay="0"/>
                                  </p:stCondLst>
                                  <p:childTnLst>
                                    <p:set>
                                      <p:cBhvr>
                                        <p:cTn id="38" dur="1" fill="hold">
                                          <p:stCondLst>
                                            <p:cond delay="0"/>
                                          </p:stCondLst>
                                        </p:cTn>
                                        <p:tgtEl>
                                          <p:spTgt spid="14339">
                                            <p:txEl>
                                              <p:pRg st="8" end="8"/>
                                            </p:txEl>
                                          </p:spTgt>
                                        </p:tgtEl>
                                        <p:attrNameLst>
                                          <p:attrName>style.visibility</p:attrName>
                                        </p:attrNameLst>
                                      </p:cBhvr>
                                      <p:to>
                                        <p:strVal val="visible"/>
                                      </p:to>
                                    </p:set>
                                    <p:animEffect transition="in" filter="checkerboard(across)">
                                      <p:cBhvr>
                                        <p:cTn id="39" dur="500"/>
                                        <p:tgtEl>
                                          <p:spTgt spid="1433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ile:Declaration independence.jpg">
            <a:hlinkClick r:id="rId3" action="ppaction://hlinkfile"/>
          </p:cNvPr>
          <p:cNvPicPr>
            <a:picLocks noChangeAspect="1" noChangeArrowheads="1"/>
          </p:cNvPicPr>
          <p:nvPr/>
        </p:nvPicPr>
        <p:blipFill>
          <a:blip r:embed="rId4" cstate="print"/>
          <a:srcRect/>
          <a:stretch>
            <a:fillRect/>
          </a:stretch>
        </p:blipFill>
        <p:spPr bwMode="auto">
          <a:xfrm>
            <a:off x="838200" y="1219200"/>
            <a:ext cx="7200900" cy="4761597"/>
          </a:xfrm>
          <a:prstGeom prst="rect">
            <a:avLst/>
          </a:prstGeom>
          <a:noFill/>
        </p:spPr>
      </p:pic>
      <p:sp>
        <p:nvSpPr>
          <p:cNvPr id="2" name="Title 1"/>
          <p:cNvSpPr>
            <a:spLocks noGrp="1"/>
          </p:cNvSpPr>
          <p:nvPr>
            <p:ph type="title"/>
          </p:nvPr>
        </p:nvSpPr>
        <p:spPr>
          <a:xfrm>
            <a:off x="453742" y="76200"/>
            <a:ext cx="8229600" cy="1143000"/>
          </a:xfrm>
        </p:spPr>
        <p:txBody>
          <a:bodyPr/>
          <a:lstStyle/>
          <a:p>
            <a:r>
              <a:rPr lang="en-US" sz="3200" dirty="0"/>
              <a:t>As you watch…pay attention for:</a:t>
            </a:r>
            <a:br>
              <a:rPr lang="en-US" sz="3200" dirty="0"/>
            </a:br>
            <a:r>
              <a:rPr lang="en-US" sz="3200" dirty="0"/>
              <a:t>Who were they writing for/to?</a:t>
            </a:r>
          </a:p>
        </p:txBody>
      </p:sp>
      <p:sp>
        <p:nvSpPr>
          <p:cNvPr id="4" name="Title 1"/>
          <p:cNvSpPr txBox="1">
            <a:spLocks/>
          </p:cNvSpPr>
          <p:nvPr/>
        </p:nvSpPr>
        <p:spPr bwMode="auto">
          <a:xfrm>
            <a:off x="381000" y="57150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dirty="0"/>
              <a:t>Why include so many grievances?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oi_3">
            <a:hlinkClick r:id="" action="ppaction://media"/>
            <a:extLst>
              <a:ext uri="{FF2B5EF4-FFF2-40B4-BE49-F238E27FC236}">
                <a16:creationId xmlns:a16="http://schemas.microsoft.com/office/drawing/2014/main" id="{1FA83C2D-E11B-4D84-8F25-1443AE45A15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 y="152400"/>
            <a:ext cx="8915400" cy="5521198"/>
          </a:xfrm>
          <a:prstGeom prst="rect">
            <a:avLst/>
          </a:prstGeom>
        </p:spPr>
      </p:pic>
    </p:spTree>
    <p:extLst>
      <p:ext uri="{BB962C8B-B14F-4D97-AF65-F5344CB8AC3E}">
        <p14:creationId xmlns:p14="http://schemas.microsoft.com/office/powerpoint/2010/main" val="823177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6859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93192" y="4767072"/>
            <a:ext cx="4945641" cy="1625210"/>
          </a:xfrm>
        </p:spPr>
        <p:txBody>
          <a:bodyPr>
            <a:normAutofit/>
          </a:bodyPr>
          <a:lstStyle/>
          <a:p>
            <a:pPr algn="r">
              <a:lnSpc>
                <a:spcPct val="90000"/>
              </a:lnSpc>
            </a:pPr>
            <a:r>
              <a:rPr lang="en-US" sz="3700">
                <a:solidFill>
                  <a:srgbClr val="FFFFFF"/>
                </a:solidFill>
              </a:rPr>
              <a:t>Declaration of Independence</a:t>
            </a:r>
            <a:br>
              <a:rPr lang="en-US" sz="3700">
                <a:solidFill>
                  <a:srgbClr val="FFFFFF"/>
                </a:solidFill>
              </a:rPr>
            </a:br>
            <a:r>
              <a:rPr lang="en-US" sz="3700">
                <a:solidFill>
                  <a:srgbClr val="FFFFFF"/>
                </a:solidFill>
              </a:rPr>
              <a:t>Translation/Matching</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1473" r="-2" b="-2"/>
          <a:stretch/>
        </p:blipFill>
        <p:spPr>
          <a:xfrm>
            <a:off x="245660" y="321733"/>
            <a:ext cx="5293729"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D3ADA3-9B6E-4786-8D4B-25E0EDE4AD35}"/>
              </a:ext>
            </a:extLst>
          </p:cNvPr>
          <p:cNvSpPr>
            <a:spLocks noGrp="1"/>
          </p:cNvSpPr>
          <p:nvPr>
            <p:ph idx="1"/>
          </p:nvPr>
        </p:nvSpPr>
        <p:spPr>
          <a:xfrm>
            <a:off x="5686922" y="917725"/>
            <a:ext cx="2903621" cy="4852362"/>
          </a:xfrm>
        </p:spPr>
        <p:txBody>
          <a:bodyPr anchor="ctr">
            <a:noAutofit/>
          </a:bodyPr>
          <a:lstStyle/>
          <a:p>
            <a:r>
              <a:rPr lang="en-US" sz="2400" dirty="0">
                <a:solidFill>
                  <a:srgbClr val="FFFFFF"/>
                </a:solidFill>
              </a:rPr>
              <a:t>With a partner, match the quotations from the Declaration with the appropriate translations…write them on your sheet.</a:t>
            </a:r>
          </a:p>
          <a:p>
            <a:r>
              <a:rPr lang="en-US" sz="2400" dirty="0">
                <a:solidFill>
                  <a:srgbClr val="FFFFFF"/>
                </a:solidFill>
              </a:rPr>
              <a:t>Turn this in before you go!!!</a:t>
            </a:r>
          </a:p>
        </p:txBody>
      </p:sp>
    </p:spTree>
    <p:extLst>
      <p:ext uri="{BB962C8B-B14F-4D97-AF65-F5344CB8AC3E}">
        <p14:creationId xmlns:p14="http://schemas.microsoft.com/office/powerpoint/2010/main" val="2978225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Government\Chapter 2\colonialunitycartoon.jpg"/>
          <p:cNvPicPr>
            <a:picLocks noChangeAspect="1" noChangeArrowheads="1"/>
          </p:cNvPicPr>
          <p:nvPr/>
        </p:nvPicPr>
        <p:blipFill>
          <a:blip r:embed="rId2" cstate="print"/>
          <a:srcRect l="4237" t="5140" r="4237" b="9530"/>
          <a:stretch>
            <a:fillRect/>
          </a:stretch>
        </p:blipFill>
        <p:spPr bwMode="auto">
          <a:xfrm>
            <a:off x="381000" y="152400"/>
            <a:ext cx="8534400" cy="6558844"/>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TotalTime>
  <Words>512</Words>
  <Application>Microsoft Office PowerPoint</Application>
  <PresentationFormat>On-screen Show (4:3)</PresentationFormat>
  <Paragraphs>55</Paragraphs>
  <Slides>11</Slides>
  <Notes>5</Notes>
  <HiddenSlides>0</HiddenSlides>
  <MMClips>2</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PowerPoint Presentation</vt:lpstr>
      <vt:lpstr>PowerPoint Presentation</vt:lpstr>
      <vt:lpstr> Steps to Unity</vt:lpstr>
      <vt:lpstr>2. Common Sense (1775) </vt:lpstr>
      <vt:lpstr>3. Second Continental Congress (1776)</vt:lpstr>
      <vt:lpstr>The Declaration of Independence  ( go to page R38)</vt:lpstr>
      <vt:lpstr>PowerPoint Presentation</vt:lpstr>
      <vt:lpstr>As you watch…pay attention for: Who were they writing for/to?</vt:lpstr>
      <vt:lpstr>PowerPoint Presentation</vt:lpstr>
      <vt:lpstr>Declaration of Independence Translation/Matching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Steven Krause</dc:creator>
  <cp:lastModifiedBy>Steven Krause</cp:lastModifiedBy>
  <cp:revision>3</cp:revision>
  <dcterms:created xsi:type="dcterms:W3CDTF">2019-01-11T15:33:19Z</dcterms:created>
  <dcterms:modified xsi:type="dcterms:W3CDTF">2019-01-11T15:53:00Z</dcterms:modified>
</cp:coreProperties>
</file>