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2"/>
  </p:notesMasterIdLst>
  <p:sldIdLst>
    <p:sldId id="275" r:id="rId2"/>
    <p:sldId id="270" r:id="rId3"/>
    <p:sldId id="269" r:id="rId4"/>
    <p:sldId id="272" r:id="rId5"/>
    <p:sldId id="282" r:id="rId6"/>
    <p:sldId id="256" r:id="rId7"/>
    <p:sldId id="267" r:id="rId8"/>
    <p:sldId id="257" r:id="rId9"/>
    <p:sldId id="264" r:id="rId10"/>
    <p:sldId id="259" r:id="rId11"/>
    <p:sldId id="273" r:id="rId12"/>
    <p:sldId id="260" r:id="rId13"/>
    <p:sldId id="261" r:id="rId14"/>
    <p:sldId id="262" r:id="rId15"/>
    <p:sldId id="274" r:id="rId16"/>
    <p:sldId id="263" r:id="rId17"/>
    <p:sldId id="265" r:id="rId18"/>
    <p:sldId id="266" r:id="rId19"/>
    <p:sldId id="268" r:id="rId20"/>
    <p:sldId id="27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A8355A-5512-45D5-9EA8-646971609731}" type="datetimeFigureOut">
              <a:rPr lang="en-US" smtClean="0"/>
              <a:pPr/>
              <a:t>9/3/2019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E492F-4BD4-4786-B8C4-5AF07E638A0D}" type="slidenum">
              <a:rPr lang="en-US" smtClean="0"/>
              <a:pPr/>
              <a:t>‹#›</a:t>
            </a:fld>
            <a:endParaRPr lang="en-US"/>
          </a:p>
        </p:txBody>
      </p:sp>
    </p:spTree>
    <p:extLst>
      <p:ext uri="{BB962C8B-B14F-4D97-AF65-F5344CB8AC3E}">
        <p14:creationId xmlns:p14="http://schemas.microsoft.com/office/powerpoint/2010/main" val="4142156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8</a:t>
            </a:fld>
            <a:endParaRPr lang="en-US"/>
          </a:p>
        </p:txBody>
      </p:sp>
    </p:spTree>
    <p:extLst>
      <p:ext uri="{BB962C8B-B14F-4D97-AF65-F5344CB8AC3E}">
        <p14:creationId xmlns:p14="http://schemas.microsoft.com/office/powerpoint/2010/main" val="1303051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9</a:t>
            </a:fld>
            <a:endParaRPr lang="en-US"/>
          </a:p>
        </p:txBody>
      </p:sp>
    </p:spTree>
    <p:extLst>
      <p:ext uri="{BB962C8B-B14F-4D97-AF65-F5344CB8AC3E}">
        <p14:creationId xmlns:p14="http://schemas.microsoft.com/office/powerpoint/2010/main" val="2400676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10</a:t>
            </a:fld>
            <a:endParaRPr lang="en-US"/>
          </a:p>
        </p:txBody>
      </p:sp>
    </p:spTree>
    <p:extLst>
      <p:ext uri="{BB962C8B-B14F-4D97-AF65-F5344CB8AC3E}">
        <p14:creationId xmlns:p14="http://schemas.microsoft.com/office/powerpoint/2010/main" val="1579044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12</a:t>
            </a:fld>
            <a:endParaRPr lang="en-US"/>
          </a:p>
        </p:txBody>
      </p:sp>
    </p:spTree>
    <p:extLst>
      <p:ext uri="{BB962C8B-B14F-4D97-AF65-F5344CB8AC3E}">
        <p14:creationId xmlns:p14="http://schemas.microsoft.com/office/powerpoint/2010/main" val="3390649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13</a:t>
            </a:fld>
            <a:endParaRPr lang="en-US"/>
          </a:p>
        </p:txBody>
      </p:sp>
    </p:spTree>
    <p:extLst>
      <p:ext uri="{BB962C8B-B14F-4D97-AF65-F5344CB8AC3E}">
        <p14:creationId xmlns:p14="http://schemas.microsoft.com/office/powerpoint/2010/main" val="4149445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14</a:t>
            </a:fld>
            <a:endParaRPr lang="en-US"/>
          </a:p>
        </p:txBody>
      </p:sp>
    </p:spTree>
    <p:extLst>
      <p:ext uri="{BB962C8B-B14F-4D97-AF65-F5344CB8AC3E}">
        <p14:creationId xmlns:p14="http://schemas.microsoft.com/office/powerpoint/2010/main" val="915338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15</a:t>
            </a:fld>
            <a:endParaRPr lang="en-US"/>
          </a:p>
        </p:txBody>
      </p:sp>
    </p:spTree>
    <p:extLst>
      <p:ext uri="{BB962C8B-B14F-4D97-AF65-F5344CB8AC3E}">
        <p14:creationId xmlns:p14="http://schemas.microsoft.com/office/powerpoint/2010/main" val="3090422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E492F-4BD4-4786-B8C4-5AF07E638A0D}" type="slidenum">
              <a:rPr lang="en-US" smtClean="0"/>
              <a:pPr/>
              <a:t>16</a:t>
            </a:fld>
            <a:endParaRPr lang="en-US"/>
          </a:p>
        </p:txBody>
      </p:sp>
    </p:spTree>
    <p:extLst>
      <p:ext uri="{BB962C8B-B14F-4D97-AF65-F5344CB8AC3E}">
        <p14:creationId xmlns:p14="http://schemas.microsoft.com/office/powerpoint/2010/main" val="3008908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E485A241-353F-4F90-B7D3-CBE512624546}" type="datetimeFigureOut">
              <a:rPr lang="en-US" smtClean="0"/>
              <a:pPr/>
              <a:t>9/3/2019</a:t>
            </a:fld>
            <a:endParaRPr lang="en-US" dirty="0"/>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D20D0D6-12ED-4E84-AF8F-B078641C184A}" type="slidenum">
              <a:rPr lang="en-US" smtClean="0"/>
              <a:pPr/>
              <a:t>‹#›</a:t>
            </a:fld>
            <a:endParaRPr lang="en-US" dirty="0"/>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485A241-353F-4F90-B7D3-CBE512624546}" type="datetimeFigureOut">
              <a:rPr lang="en-US" smtClean="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20D0D6-12ED-4E84-AF8F-B078641C18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E485A241-353F-4F90-B7D3-CBE512624546}" type="datetimeFigureOut">
              <a:rPr lang="en-US" smtClean="0"/>
              <a:pPr/>
              <a:t>9/3/2019</a:t>
            </a:fld>
            <a:endParaRPr lang="en-US" dirty="0"/>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D20D0D6-12ED-4E84-AF8F-B078641C184A}" type="slidenum">
              <a:rPr lang="en-US" smtClean="0"/>
              <a:pPr/>
              <a:t>‹#›</a:t>
            </a:fld>
            <a:endParaRPr lang="en-US" dirty="0"/>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485A241-353F-4F90-B7D3-CBE512624546}" type="datetimeFigureOut">
              <a:rPr lang="en-US" smtClean="0"/>
              <a:pPr/>
              <a:t>9/3/2019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41080" y="6514568"/>
            <a:ext cx="464288" cy="274320"/>
          </a:xfrm>
        </p:spPr>
        <p:txBody>
          <a:bodyPr/>
          <a:lstStyle/>
          <a:p>
            <a:fld id="{8D20D0D6-12ED-4E84-AF8F-B078641C184A}" type="slidenum">
              <a:rPr lang="en-US" smtClean="0"/>
              <a:pPr/>
              <a:t>‹#›</a:t>
            </a:fld>
            <a:endParaRPr lang="en-US" dirty="0"/>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dirty="0"/>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dirty="0"/>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485A241-353F-4F90-B7D3-CBE512624546}" type="datetimeFigureOut">
              <a:rPr lang="en-US" smtClean="0"/>
              <a:pPr/>
              <a:t>9/3/2019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41080" y="6514568"/>
            <a:ext cx="464288" cy="274320"/>
          </a:xfrm>
        </p:spPr>
        <p:txBody>
          <a:bodyPr/>
          <a:lstStyle/>
          <a:p>
            <a:fld id="{8D20D0D6-12ED-4E84-AF8F-B078641C184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485A241-353F-4F90-B7D3-CBE512624546}" type="datetimeFigureOut">
              <a:rPr lang="en-US" smtClean="0"/>
              <a:pPr/>
              <a:t>9/3/2019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D20D0D6-12ED-4E84-AF8F-B078641C184A}" type="slidenum">
              <a:rPr lang="en-US" smtClean="0"/>
              <a:pPr/>
              <a:t>‹#›</a:t>
            </a:fld>
            <a:endParaRPr lang="en-US" dirty="0"/>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85A241-353F-4F90-B7D3-CBE512624546}" type="datetimeFigureOut">
              <a:rPr lang="en-US" smtClean="0"/>
              <a:pPr/>
              <a:t>9/3/2019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D20D0D6-12ED-4E84-AF8F-B078641C184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E485A241-353F-4F90-B7D3-CBE512624546}" type="datetimeFigureOut">
              <a:rPr lang="en-US" smtClean="0"/>
              <a:pPr/>
              <a:t>9/3/2019</a:t>
            </a:fld>
            <a:endParaRPr lang="en-US" dirty="0"/>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D20D0D6-12ED-4E84-AF8F-B078641C184A}" type="slidenum">
              <a:rPr lang="en-US" smtClean="0"/>
              <a:pPr/>
              <a:t>‹#›</a:t>
            </a:fld>
            <a:endParaRPr lang="en-US" dirty="0"/>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dirty="0">
                <a:solidFill>
                  <a:schemeClr val="lt1"/>
                </a:solidFill>
                <a:latin typeface="+mn-lt"/>
                <a:ea typeface="+mn-ea"/>
                <a:cs typeface="+mn-cs"/>
              </a:rPr>
              <a:t>Click icon to add picture</a:t>
            </a:r>
          </a:p>
        </p:txBody>
      </p:sp>
      <p:sp>
        <p:nvSpPr>
          <p:cNvPr id="8" name="Date Placeholder 7"/>
          <p:cNvSpPr>
            <a:spLocks noGrp="1"/>
          </p:cNvSpPr>
          <p:nvPr>
            <p:ph type="dt" sz="half" idx="10"/>
          </p:nvPr>
        </p:nvSpPr>
        <p:spPr>
          <a:xfrm>
            <a:off x="5562600" y="6509004"/>
            <a:ext cx="3002280" cy="274320"/>
          </a:xfrm>
        </p:spPr>
        <p:txBody>
          <a:bodyPr vert="horz" rtlCol="0"/>
          <a:lstStyle/>
          <a:p>
            <a:fld id="{E485A241-353F-4F90-B7D3-CBE512624546}" type="datetimeFigureOut">
              <a:rPr lang="en-US" smtClean="0"/>
              <a:pPr/>
              <a:t>9/3/2019</a:t>
            </a:fld>
            <a:endParaRPr lang="en-US" dirty="0"/>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D20D0D6-12ED-4E84-AF8F-B078641C184A}" type="slidenum">
              <a:rPr lang="en-US" smtClean="0"/>
              <a:pPr/>
              <a:t>‹#›</a:t>
            </a:fld>
            <a:endParaRPr lang="en-US" dirty="0"/>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485A241-353F-4F90-B7D3-CBE512624546}" type="datetimeFigureOut">
              <a:rPr lang="en-US" smtClean="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20D0D6-12ED-4E84-AF8F-B078641C184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485A241-353F-4F90-B7D3-CBE512624546}" type="datetimeFigureOut">
              <a:rPr lang="en-US" smtClean="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20D0D6-12ED-4E84-AF8F-B078641C18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dirty="0"/>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E485A241-353F-4F90-B7D3-CBE512624546}" type="datetimeFigureOut">
              <a:rPr lang="en-US" smtClean="0"/>
              <a:pPr/>
              <a:t>9/3/2019</a:t>
            </a:fld>
            <a:endParaRPr lang="en-US" dirty="0"/>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D20D0D6-12ED-4E84-AF8F-B078641C184A}" type="slidenum">
              <a:rPr lang="en-US" smtClean="0"/>
              <a:pPr/>
              <a:t>‹#›</a:t>
            </a:fld>
            <a:endParaRPr lang="en-US" dirty="0"/>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AB0D7D5-B54A-4CEA-B4FD-6EEA5AACA514}"/>
              </a:ext>
            </a:extLst>
          </p:cNvPr>
          <p:cNvGraphicFramePr>
            <a:graphicFrameLocks noGrp="1"/>
          </p:cNvGraphicFramePr>
          <p:nvPr>
            <p:extLst>
              <p:ext uri="{D42A27DB-BD31-4B8C-83A1-F6EECF244321}">
                <p14:modId xmlns:p14="http://schemas.microsoft.com/office/powerpoint/2010/main" val="2410794104"/>
              </p:ext>
            </p:extLst>
          </p:nvPr>
        </p:nvGraphicFramePr>
        <p:xfrm>
          <a:off x="381000" y="304800"/>
          <a:ext cx="8534400" cy="6126964"/>
        </p:xfrm>
        <a:graphic>
          <a:graphicData uri="http://schemas.openxmlformats.org/drawingml/2006/table">
            <a:tbl>
              <a:tblPr/>
              <a:tblGrid>
                <a:gridCol w="2844800">
                  <a:extLst>
                    <a:ext uri="{9D8B030D-6E8A-4147-A177-3AD203B41FA5}">
                      <a16:colId xmlns:a16="http://schemas.microsoft.com/office/drawing/2014/main" val="2839163305"/>
                    </a:ext>
                  </a:extLst>
                </a:gridCol>
                <a:gridCol w="2844800">
                  <a:extLst>
                    <a:ext uri="{9D8B030D-6E8A-4147-A177-3AD203B41FA5}">
                      <a16:colId xmlns:a16="http://schemas.microsoft.com/office/drawing/2014/main" val="2400087240"/>
                    </a:ext>
                  </a:extLst>
                </a:gridCol>
                <a:gridCol w="2844800">
                  <a:extLst>
                    <a:ext uri="{9D8B030D-6E8A-4147-A177-3AD203B41FA5}">
                      <a16:colId xmlns:a16="http://schemas.microsoft.com/office/drawing/2014/main" val="2367278443"/>
                    </a:ext>
                  </a:extLst>
                </a:gridCol>
              </a:tblGrid>
              <a:tr h="271409">
                <a:tc>
                  <a:txBody>
                    <a:bodyPr/>
                    <a:lstStyle/>
                    <a:p>
                      <a:pPr algn="ctr"/>
                      <a:endParaRPr lang="en-US" dirty="0">
                        <a:solidFill>
                          <a:schemeClr val="bg1"/>
                        </a:solidFill>
                      </a:endParaRP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600" b="1" dirty="0">
                          <a:solidFill>
                            <a:schemeClr val="bg1"/>
                          </a:solidFill>
                        </a:rPr>
                        <a:t>Articles of Confederation</a:t>
                      </a:r>
                      <a:endParaRPr lang="en-US" sz="1600" dirty="0">
                        <a:solidFill>
                          <a:schemeClr val="bg1"/>
                        </a:solidFill>
                      </a:endParaRP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600" b="1" dirty="0">
                          <a:solidFill>
                            <a:schemeClr val="bg1"/>
                          </a:solidFill>
                        </a:rPr>
                        <a:t>Constitution</a:t>
                      </a:r>
                      <a:endParaRPr lang="en-US" sz="1600" dirty="0">
                        <a:solidFill>
                          <a:schemeClr val="bg1"/>
                        </a:solidFill>
                      </a:endParaRP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30603820"/>
                  </a:ext>
                </a:extLst>
              </a:tr>
              <a:tr h="331050">
                <a:tc>
                  <a:txBody>
                    <a:bodyPr/>
                    <a:lstStyle/>
                    <a:p>
                      <a:r>
                        <a:rPr lang="en-US" sz="1200" dirty="0">
                          <a:solidFill>
                            <a:schemeClr val="bg1"/>
                          </a:solidFill>
                        </a:rPr>
                        <a:t>Levying taxes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Congress could request states to pay taxes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Congress has right to levy taxes on individuals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895040133"/>
                  </a:ext>
                </a:extLst>
              </a:tr>
              <a:tr h="486746">
                <a:tc>
                  <a:txBody>
                    <a:bodyPr/>
                    <a:lstStyle/>
                    <a:p>
                      <a:r>
                        <a:rPr lang="en-US" sz="1200" dirty="0">
                          <a:solidFill>
                            <a:schemeClr val="bg1"/>
                          </a:solidFill>
                        </a:rPr>
                        <a:t>Federal courts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No system of federal courts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Court system created to deal with issues between citizens, states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602508773"/>
                  </a:ext>
                </a:extLst>
              </a:tr>
              <a:tr h="331050">
                <a:tc>
                  <a:txBody>
                    <a:bodyPr/>
                    <a:lstStyle/>
                    <a:p>
                      <a:r>
                        <a:rPr lang="en-US" sz="1200">
                          <a:solidFill>
                            <a:schemeClr val="bg1"/>
                          </a:solidFill>
                        </a:rPr>
                        <a:t>Regulation of trade</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No provision to regulate interstate trade</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Congress has right to regulate trade between states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44929294"/>
                  </a:ext>
                </a:extLst>
              </a:tr>
              <a:tr h="701050">
                <a:tc>
                  <a:txBody>
                    <a:bodyPr/>
                    <a:lstStyle/>
                    <a:p>
                      <a:r>
                        <a:rPr lang="en-US" sz="1200">
                          <a:solidFill>
                            <a:schemeClr val="bg1"/>
                          </a:solidFill>
                        </a:rPr>
                        <a:t>Executive </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No executive with power. President of U.S. merely presided over Congress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Executive branch headed by President who chooses Cabinet and has checks on power of judiciary and legislature</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853850475"/>
                  </a:ext>
                </a:extLst>
              </a:tr>
              <a:tr h="642442">
                <a:tc>
                  <a:txBody>
                    <a:bodyPr/>
                    <a:lstStyle/>
                    <a:p>
                      <a:r>
                        <a:rPr lang="en-US" sz="1200">
                          <a:solidFill>
                            <a:schemeClr val="bg1"/>
                          </a:solidFill>
                        </a:rPr>
                        <a:t>Amending document</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13/13 needed to amend Articles</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2/3 of both houses of Congress plus 3/4 of state legislatures or national convention</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39454612"/>
                  </a:ext>
                </a:extLst>
              </a:tr>
              <a:tr h="652958">
                <a:tc>
                  <a:txBody>
                    <a:bodyPr/>
                    <a:lstStyle/>
                    <a:p>
                      <a:r>
                        <a:rPr lang="en-US" sz="1200" dirty="0">
                          <a:solidFill>
                            <a:schemeClr val="bg1"/>
                          </a:solidFill>
                        </a:rPr>
                        <a:t>Representation of states </a:t>
                      </a:r>
                      <a:br>
                        <a:rPr lang="en-US" sz="1200" dirty="0">
                          <a:solidFill>
                            <a:schemeClr val="bg1"/>
                          </a:solidFill>
                        </a:rPr>
                      </a:br>
                      <a:r>
                        <a:rPr lang="en-US" sz="1200" dirty="0">
                          <a:solidFill>
                            <a:schemeClr val="bg1"/>
                          </a:solidFill>
                        </a:rPr>
                        <a:t> </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Each state received 1 vote regardless of size </a:t>
                      </a:r>
                      <a:br>
                        <a:rPr lang="en-US" sz="1200" dirty="0">
                          <a:solidFill>
                            <a:schemeClr val="bg1"/>
                          </a:solidFill>
                        </a:rPr>
                      </a:br>
                      <a:r>
                        <a:rPr lang="en-US" sz="1200" dirty="0">
                          <a:solidFill>
                            <a:schemeClr val="bg1"/>
                          </a:solidFill>
                        </a:rPr>
                        <a:t> </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Upper house (Senate) with 2 votes; lower house (House of Representatives) based on population </a:t>
                      </a:r>
                      <a:br>
                        <a:rPr lang="en-US" sz="1200" dirty="0">
                          <a:solidFill>
                            <a:schemeClr val="bg1"/>
                          </a:solidFill>
                        </a:rPr>
                      </a:br>
                      <a:r>
                        <a:rPr lang="en-US" sz="1200" dirty="0">
                          <a:solidFill>
                            <a:schemeClr val="bg1"/>
                          </a:solidFill>
                        </a:rPr>
                        <a:t> </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31483643"/>
                  </a:ext>
                </a:extLst>
              </a:tr>
              <a:tr h="456584">
                <a:tc>
                  <a:txBody>
                    <a:bodyPr/>
                    <a:lstStyle/>
                    <a:p>
                      <a:r>
                        <a:rPr lang="en-US" sz="1200">
                          <a:solidFill>
                            <a:schemeClr val="bg1"/>
                          </a:solidFill>
                        </a:rPr>
                        <a:t>Raising an army </a:t>
                      </a:r>
                      <a:br>
                        <a:rPr lang="en-US" sz="1200">
                          <a:solidFill>
                            <a:schemeClr val="bg1"/>
                          </a:solidFill>
                        </a:rPr>
                      </a:br>
                      <a:r>
                        <a:rPr lang="en-US" sz="1200">
                          <a:solidFill>
                            <a:schemeClr val="bg1"/>
                          </a:solidFill>
                        </a:rPr>
                        <a:t> </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Congress could not draft troops, dependent on states to contribute forces </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200" dirty="0">
                          <a:solidFill>
                            <a:schemeClr val="bg1"/>
                          </a:solidFill>
                        </a:rPr>
                        <a:t>Congress can raise an army to deal with military situations </a:t>
                      </a:r>
                      <a:br>
                        <a:rPr lang="en-US" sz="1200" dirty="0">
                          <a:solidFill>
                            <a:schemeClr val="bg1"/>
                          </a:solidFill>
                        </a:rPr>
                      </a:br>
                      <a:r>
                        <a:rPr lang="en-US" sz="1200" dirty="0">
                          <a:solidFill>
                            <a:schemeClr val="bg1"/>
                          </a:solidFill>
                        </a:rPr>
                        <a:t> </a:t>
                      </a:r>
                    </a:p>
                  </a:txBody>
                  <a:tcPr marL="30789" marR="30789" marT="15394" marB="153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4089147387"/>
                  </a:ext>
                </a:extLst>
              </a:tr>
              <a:tr h="486746">
                <a:tc>
                  <a:txBody>
                    <a:bodyPr/>
                    <a:lstStyle/>
                    <a:p>
                      <a:r>
                        <a:rPr lang="en-US" sz="1200" dirty="0">
                          <a:solidFill>
                            <a:schemeClr val="bg1"/>
                          </a:solidFill>
                        </a:rPr>
                        <a:t>Interstate commerce </a:t>
                      </a:r>
                    </a:p>
                  </a:txBody>
                  <a:tcPr marL="30789" marR="30789" marT="15394" marB="15394" anchor="ctr">
                    <a:lnL>
                      <a:noFill/>
                    </a:lnL>
                    <a:lnR>
                      <a:noFill/>
                    </a:lnR>
                    <a:lnT w="12700" cap="flat" cmpd="sng" algn="ctr">
                      <a:solidFill>
                        <a:schemeClr val="tx1"/>
                      </a:solidFill>
                      <a:prstDash val="solid"/>
                      <a:round/>
                      <a:headEnd type="none" w="med" len="med"/>
                      <a:tailEnd type="none" w="med" len="med"/>
                    </a:lnT>
                    <a:lnB>
                      <a:noFill/>
                    </a:lnB>
                    <a:solidFill>
                      <a:srgbClr val="FFFF00"/>
                    </a:solidFill>
                  </a:tcPr>
                </a:tc>
                <a:tc>
                  <a:txBody>
                    <a:bodyPr/>
                    <a:lstStyle/>
                    <a:p>
                      <a:r>
                        <a:rPr lang="en-US" sz="1200" dirty="0">
                          <a:solidFill>
                            <a:schemeClr val="bg1"/>
                          </a:solidFill>
                        </a:rPr>
                        <a:t>No control of trade between states </a:t>
                      </a:r>
                      <a:br>
                        <a:rPr lang="en-US" sz="1200" dirty="0">
                          <a:solidFill>
                            <a:schemeClr val="bg1"/>
                          </a:solidFill>
                        </a:rPr>
                      </a:br>
                      <a:r>
                        <a:rPr lang="en-US" sz="1200" dirty="0">
                          <a:solidFill>
                            <a:schemeClr val="bg1"/>
                          </a:solidFill>
                        </a:rPr>
                        <a:t> </a:t>
                      </a:r>
                    </a:p>
                  </a:txBody>
                  <a:tcPr marL="30789" marR="30789" marT="15394" marB="15394" anchor="ctr">
                    <a:lnL>
                      <a:noFill/>
                    </a:lnL>
                    <a:lnR>
                      <a:noFill/>
                    </a:lnR>
                    <a:lnT w="12700" cap="flat" cmpd="sng" algn="ctr">
                      <a:solidFill>
                        <a:schemeClr val="tx1"/>
                      </a:solidFill>
                      <a:prstDash val="solid"/>
                      <a:round/>
                      <a:headEnd type="none" w="med" len="med"/>
                      <a:tailEnd type="none" w="med" len="med"/>
                    </a:lnT>
                    <a:lnB>
                      <a:noFill/>
                    </a:lnB>
                    <a:solidFill>
                      <a:srgbClr val="FFFF00"/>
                    </a:solidFill>
                  </a:tcPr>
                </a:tc>
                <a:tc>
                  <a:txBody>
                    <a:bodyPr/>
                    <a:lstStyle/>
                    <a:p>
                      <a:r>
                        <a:rPr lang="en-US" sz="1200" dirty="0">
                          <a:solidFill>
                            <a:schemeClr val="bg1"/>
                          </a:solidFill>
                        </a:rPr>
                        <a:t>Interstate commerce controlled by Congress </a:t>
                      </a:r>
                    </a:p>
                  </a:txBody>
                  <a:tcPr marL="30789" marR="30789" marT="15394" marB="15394" anchor="ctr">
                    <a:lnL>
                      <a:noFill/>
                    </a:lnL>
                    <a:lnR>
                      <a:noFill/>
                    </a:lnR>
                    <a:lnT w="12700" cap="flat" cmpd="sng" algn="ctr">
                      <a:solidFill>
                        <a:schemeClr val="tx1"/>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2785653559"/>
                  </a:ext>
                </a:extLst>
              </a:tr>
              <a:tr h="331994">
                <a:tc>
                  <a:txBody>
                    <a:bodyPr/>
                    <a:lstStyle/>
                    <a:p>
                      <a:r>
                        <a:rPr lang="en-US" sz="1200" dirty="0">
                          <a:solidFill>
                            <a:schemeClr val="bg1"/>
                          </a:solidFill>
                        </a:rPr>
                        <a:t>Disputes between states </a:t>
                      </a:r>
                    </a:p>
                  </a:txBody>
                  <a:tcPr marL="30789" marR="30789" marT="15394" marB="15394" anchor="ctr">
                    <a:lnL>
                      <a:noFill/>
                    </a:lnL>
                    <a:lnR>
                      <a:noFill/>
                    </a:lnR>
                    <a:lnT>
                      <a:noFill/>
                    </a:lnT>
                    <a:lnB>
                      <a:noFill/>
                    </a:lnB>
                    <a:solidFill>
                      <a:srgbClr val="FFFF00"/>
                    </a:solidFill>
                  </a:tcPr>
                </a:tc>
                <a:tc>
                  <a:txBody>
                    <a:bodyPr/>
                    <a:lstStyle/>
                    <a:p>
                      <a:r>
                        <a:rPr lang="en-US" sz="1200" dirty="0">
                          <a:solidFill>
                            <a:schemeClr val="bg1"/>
                          </a:solidFill>
                        </a:rPr>
                        <a:t>Complicated system of arbitration </a:t>
                      </a:r>
                      <a:br>
                        <a:rPr lang="en-US" sz="1200" dirty="0">
                          <a:solidFill>
                            <a:schemeClr val="bg1"/>
                          </a:solidFill>
                        </a:rPr>
                      </a:br>
                      <a:r>
                        <a:rPr lang="en-US" sz="1200" dirty="0">
                          <a:solidFill>
                            <a:schemeClr val="bg1"/>
                          </a:solidFill>
                        </a:rPr>
                        <a:t> </a:t>
                      </a:r>
                    </a:p>
                  </a:txBody>
                  <a:tcPr marL="30789" marR="30789" marT="15394" marB="15394" anchor="ctr">
                    <a:lnL>
                      <a:noFill/>
                    </a:lnL>
                    <a:lnR>
                      <a:noFill/>
                    </a:lnR>
                    <a:lnT>
                      <a:noFill/>
                    </a:lnT>
                    <a:lnB>
                      <a:noFill/>
                    </a:lnB>
                    <a:solidFill>
                      <a:srgbClr val="FFFF00"/>
                    </a:solidFill>
                  </a:tcPr>
                </a:tc>
                <a:tc>
                  <a:txBody>
                    <a:bodyPr/>
                    <a:lstStyle/>
                    <a:p>
                      <a:r>
                        <a:rPr lang="en-US" sz="1200" dirty="0">
                          <a:solidFill>
                            <a:schemeClr val="bg1"/>
                          </a:solidFill>
                        </a:rPr>
                        <a:t>Federal court system to handle disputes </a:t>
                      </a:r>
                    </a:p>
                  </a:txBody>
                  <a:tcPr marL="30789" marR="30789" marT="15394" marB="15394" anchor="ctr">
                    <a:lnL>
                      <a:noFill/>
                    </a:lnL>
                    <a:lnR>
                      <a:noFill/>
                    </a:lnR>
                    <a:lnT>
                      <a:noFill/>
                    </a:lnT>
                    <a:lnB>
                      <a:noFill/>
                    </a:lnB>
                    <a:solidFill>
                      <a:srgbClr val="FFFF00"/>
                    </a:solidFill>
                  </a:tcPr>
                </a:tc>
                <a:extLst>
                  <a:ext uri="{0D108BD9-81ED-4DB2-BD59-A6C34878D82A}">
                    <a16:rowId xmlns:a16="http://schemas.microsoft.com/office/drawing/2014/main" val="380913358"/>
                  </a:ext>
                </a:extLst>
              </a:tr>
              <a:tr h="486746">
                <a:tc>
                  <a:txBody>
                    <a:bodyPr/>
                    <a:lstStyle/>
                    <a:p>
                      <a:r>
                        <a:rPr lang="en-US" sz="1200" dirty="0">
                          <a:solidFill>
                            <a:schemeClr val="bg1"/>
                          </a:solidFill>
                        </a:rPr>
                        <a:t>Sovereignty </a:t>
                      </a:r>
                      <a:br>
                        <a:rPr lang="en-US" sz="1200" dirty="0">
                          <a:solidFill>
                            <a:schemeClr val="bg1"/>
                          </a:solidFill>
                        </a:rPr>
                      </a:br>
                      <a:r>
                        <a:rPr lang="en-US" sz="1200" dirty="0">
                          <a:solidFill>
                            <a:schemeClr val="bg1"/>
                          </a:solidFill>
                        </a:rPr>
                        <a:t> </a:t>
                      </a:r>
                    </a:p>
                  </a:txBody>
                  <a:tcPr marL="30789" marR="30789" marT="15394" marB="15394" anchor="ctr">
                    <a:lnL>
                      <a:noFill/>
                    </a:lnL>
                    <a:lnR>
                      <a:noFill/>
                    </a:lnR>
                    <a:lnT>
                      <a:noFill/>
                    </a:lnT>
                    <a:lnB>
                      <a:noFill/>
                    </a:lnB>
                    <a:solidFill>
                      <a:srgbClr val="FFFF00"/>
                    </a:solidFill>
                  </a:tcPr>
                </a:tc>
                <a:tc>
                  <a:txBody>
                    <a:bodyPr/>
                    <a:lstStyle/>
                    <a:p>
                      <a:r>
                        <a:rPr lang="en-US" sz="1200">
                          <a:solidFill>
                            <a:schemeClr val="bg1"/>
                          </a:solidFill>
                        </a:rPr>
                        <a:t>Sovereignty resides in states </a:t>
                      </a:r>
                      <a:br>
                        <a:rPr lang="en-US" sz="1200">
                          <a:solidFill>
                            <a:schemeClr val="bg1"/>
                          </a:solidFill>
                        </a:rPr>
                      </a:br>
                      <a:r>
                        <a:rPr lang="en-US" sz="1200">
                          <a:solidFill>
                            <a:schemeClr val="bg1"/>
                          </a:solidFill>
                        </a:rPr>
                        <a:t> </a:t>
                      </a:r>
                    </a:p>
                  </a:txBody>
                  <a:tcPr marL="30789" marR="30789" marT="15394" marB="15394" anchor="ctr">
                    <a:lnL>
                      <a:noFill/>
                    </a:lnL>
                    <a:lnR>
                      <a:noFill/>
                    </a:lnR>
                    <a:lnT>
                      <a:noFill/>
                    </a:lnT>
                    <a:lnB>
                      <a:noFill/>
                    </a:lnB>
                    <a:solidFill>
                      <a:srgbClr val="FFFF00"/>
                    </a:solidFill>
                  </a:tcPr>
                </a:tc>
                <a:tc>
                  <a:txBody>
                    <a:bodyPr/>
                    <a:lstStyle/>
                    <a:p>
                      <a:r>
                        <a:rPr lang="en-US" sz="1200" dirty="0">
                          <a:solidFill>
                            <a:schemeClr val="bg1"/>
                          </a:solidFill>
                        </a:rPr>
                        <a:t>Constitution the supreme law of the land </a:t>
                      </a:r>
                    </a:p>
                  </a:txBody>
                  <a:tcPr marL="30789" marR="30789" marT="15394" marB="15394" anchor="ctr">
                    <a:lnL>
                      <a:noFill/>
                    </a:lnL>
                    <a:lnR>
                      <a:noFill/>
                    </a:lnR>
                    <a:lnT>
                      <a:noFill/>
                    </a:lnT>
                    <a:lnB>
                      <a:noFill/>
                    </a:lnB>
                    <a:solidFill>
                      <a:srgbClr val="FFFF00"/>
                    </a:solidFill>
                  </a:tcPr>
                </a:tc>
                <a:extLst>
                  <a:ext uri="{0D108BD9-81ED-4DB2-BD59-A6C34878D82A}">
                    <a16:rowId xmlns:a16="http://schemas.microsoft.com/office/drawing/2014/main" val="2600493457"/>
                  </a:ext>
                </a:extLst>
              </a:tr>
              <a:tr h="486746">
                <a:tc>
                  <a:txBody>
                    <a:bodyPr/>
                    <a:lstStyle/>
                    <a:p>
                      <a:r>
                        <a:rPr lang="en-US" sz="1200">
                          <a:solidFill>
                            <a:schemeClr val="bg1"/>
                          </a:solidFill>
                        </a:rPr>
                        <a:t>Passing laws </a:t>
                      </a:r>
                      <a:br>
                        <a:rPr lang="en-US" sz="1200">
                          <a:solidFill>
                            <a:schemeClr val="bg1"/>
                          </a:solidFill>
                        </a:rPr>
                      </a:br>
                      <a:r>
                        <a:rPr lang="en-US" sz="1200">
                          <a:solidFill>
                            <a:schemeClr val="bg1"/>
                          </a:solidFill>
                        </a:rPr>
                        <a:t> </a:t>
                      </a:r>
                    </a:p>
                  </a:txBody>
                  <a:tcPr marL="30789" marR="30789" marT="15394" marB="15394" anchor="ctr">
                    <a:lnL>
                      <a:noFill/>
                    </a:lnL>
                    <a:lnR>
                      <a:noFill/>
                    </a:lnR>
                    <a:lnT>
                      <a:noFill/>
                    </a:lnT>
                    <a:lnB>
                      <a:noFill/>
                    </a:lnB>
                    <a:solidFill>
                      <a:srgbClr val="FFFF00"/>
                    </a:solidFill>
                  </a:tcPr>
                </a:tc>
                <a:tc>
                  <a:txBody>
                    <a:bodyPr/>
                    <a:lstStyle/>
                    <a:p>
                      <a:r>
                        <a:rPr lang="en-US" sz="1200">
                          <a:solidFill>
                            <a:schemeClr val="bg1"/>
                          </a:solidFill>
                        </a:rPr>
                        <a:t>9/13 needed to approve legislation </a:t>
                      </a:r>
                      <a:br>
                        <a:rPr lang="en-US" sz="1200">
                          <a:solidFill>
                            <a:schemeClr val="bg1"/>
                          </a:solidFill>
                        </a:rPr>
                      </a:br>
                      <a:r>
                        <a:rPr lang="en-US" sz="1200">
                          <a:solidFill>
                            <a:schemeClr val="bg1"/>
                          </a:solidFill>
                        </a:rPr>
                        <a:t> </a:t>
                      </a:r>
                    </a:p>
                  </a:txBody>
                  <a:tcPr marL="30789" marR="30789" marT="15394" marB="15394" anchor="ctr">
                    <a:lnL>
                      <a:noFill/>
                    </a:lnL>
                    <a:lnR>
                      <a:noFill/>
                    </a:lnR>
                    <a:lnT>
                      <a:noFill/>
                    </a:lnT>
                    <a:lnB>
                      <a:noFill/>
                    </a:lnB>
                    <a:solidFill>
                      <a:srgbClr val="FFFF00"/>
                    </a:solidFill>
                  </a:tcPr>
                </a:tc>
                <a:tc>
                  <a:txBody>
                    <a:bodyPr/>
                    <a:lstStyle/>
                    <a:p>
                      <a:r>
                        <a:rPr lang="en-US" sz="1200" dirty="0">
                          <a:solidFill>
                            <a:schemeClr val="bg1"/>
                          </a:solidFill>
                        </a:rPr>
                        <a:t>50%+1 of both houses plus signature of President </a:t>
                      </a:r>
                    </a:p>
                  </a:txBody>
                  <a:tcPr marL="30789" marR="30789" marT="15394" marB="15394" anchor="ctr">
                    <a:lnL>
                      <a:noFill/>
                    </a:lnL>
                    <a:lnR>
                      <a:noFill/>
                    </a:lnR>
                    <a:lnT>
                      <a:noFill/>
                    </a:lnT>
                    <a:lnB>
                      <a:noFill/>
                    </a:lnB>
                    <a:solidFill>
                      <a:srgbClr val="FFFF00"/>
                    </a:solidFill>
                  </a:tcPr>
                </a:tc>
                <a:extLst>
                  <a:ext uri="{0D108BD9-81ED-4DB2-BD59-A6C34878D82A}">
                    <a16:rowId xmlns:a16="http://schemas.microsoft.com/office/drawing/2014/main" val="2808379570"/>
                  </a:ext>
                </a:extLst>
              </a:tr>
            </a:tbl>
          </a:graphicData>
        </a:graphic>
      </p:graphicFrame>
    </p:spTree>
    <p:extLst>
      <p:ext uri="{BB962C8B-B14F-4D97-AF65-F5344CB8AC3E}">
        <p14:creationId xmlns:p14="http://schemas.microsoft.com/office/powerpoint/2010/main" val="649948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algn="ctr"/>
            <a:r>
              <a:rPr lang="en-US" sz="2800" dirty="0"/>
              <a:t>What problems do you think delegates had when writing a new constitution?  How did Franklin feel about it?  Explain.</a:t>
            </a:r>
          </a:p>
        </p:txBody>
      </p:sp>
      <p:sp>
        <p:nvSpPr>
          <p:cNvPr id="3" name="Content Placeholder 2"/>
          <p:cNvSpPr>
            <a:spLocks noGrp="1"/>
          </p:cNvSpPr>
          <p:nvPr>
            <p:ph idx="1"/>
          </p:nvPr>
        </p:nvSpPr>
        <p:spPr>
          <a:xfrm>
            <a:off x="304800" y="1447800"/>
            <a:ext cx="8534400" cy="5410200"/>
          </a:xfrm>
        </p:spPr>
        <p:txBody>
          <a:bodyPr>
            <a:normAutofit/>
          </a:bodyPr>
          <a:lstStyle/>
          <a:p>
            <a:pPr marL="0" indent="0" algn="ctr">
              <a:buNone/>
            </a:pPr>
            <a:r>
              <a:rPr lang="en-US" dirty="0"/>
              <a:t>“I confess that there are several parts of this Constitution which I do not at present approve, but I am not sure I shall never approve them.  For having lived long.  I have experienced many instances of being obliged by better information or fuller consideration, to change opinions even on important subjects, which I once thought right, but found to be otherwise.”</a:t>
            </a:r>
          </a:p>
          <a:p>
            <a:pPr marL="0" indent="0" algn="ctr">
              <a:buNone/>
            </a:pPr>
            <a:r>
              <a:rPr lang="en-US" dirty="0"/>
              <a:t>- Benjamin Franklin, 1787</a:t>
            </a:r>
          </a:p>
        </p:txBody>
      </p:sp>
    </p:spTree>
    <p:extLst>
      <p:ext uri="{BB962C8B-B14F-4D97-AF65-F5344CB8AC3E}">
        <p14:creationId xmlns:p14="http://schemas.microsoft.com/office/powerpoint/2010/main" val="2823353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Bundle of Compromises (p.54)</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752600"/>
            <a:ext cx="7162800" cy="4333494"/>
          </a:xfrm>
          <a:prstGeom prst="rect">
            <a:avLst/>
          </a:prstGeom>
        </p:spPr>
      </p:pic>
    </p:spTree>
    <p:extLst>
      <p:ext uri="{BB962C8B-B14F-4D97-AF65-F5344CB8AC3E}">
        <p14:creationId xmlns:p14="http://schemas.microsoft.com/office/powerpoint/2010/main" val="2060571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81000"/>
            <a:ext cx="8839200" cy="6132424"/>
          </a:xfrm>
          <a:prstGeom prst="rect">
            <a:avLst/>
          </a:prstGeom>
        </p:spPr>
      </p:pic>
    </p:spTree>
    <p:extLst>
      <p:ext uri="{BB962C8B-B14F-4D97-AF65-F5344CB8AC3E}">
        <p14:creationId xmlns:p14="http://schemas.microsoft.com/office/powerpoint/2010/main" val="157932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Finished Early?</a:t>
            </a:r>
          </a:p>
        </p:txBody>
      </p:sp>
      <p:sp>
        <p:nvSpPr>
          <p:cNvPr id="3" name="Content Placeholder 2"/>
          <p:cNvSpPr>
            <a:spLocks noGrp="1"/>
          </p:cNvSpPr>
          <p:nvPr>
            <p:ph idx="1"/>
          </p:nvPr>
        </p:nvSpPr>
        <p:spPr>
          <a:xfrm>
            <a:off x="472736" y="1447800"/>
            <a:ext cx="8229600" cy="4526280"/>
          </a:xfrm>
        </p:spPr>
        <p:txBody>
          <a:bodyPr/>
          <a:lstStyle/>
          <a:p>
            <a:r>
              <a:rPr lang="en-US" dirty="0"/>
              <a:t>Continue working on identifying Outcome A Terms!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514600"/>
            <a:ext cx="7690701" cy="4191000"/>
          </a:xfrm>
          <a:prstGeom prst="rect">
            <a:avLst/>
          </a:prstGeom>
        </p:spPr>
      </p:pic>
    </p:spTree>
    <p:extLst>
      <p:ext uri="{BB962C8B-B14F-4D97-AF65-F5344CB8AC3E}">
        <p14:creationId xmlns:p14="http://schemas.microsoft.com/office/powerpoint/2010/main" val="1058156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234" y="381001"/>
            <a:ext cx="8229600" cy="1066799"/>
          </a:xfrm>
        </p:spPr>
        <p:txBody>
          <a:bodyPr/>
          <a:lstStyle/>
          <a:p>
            <a:pPr algn="ctr"/>
            <a:r>
              <a:rPr lang="en-US" dirty="0"/>
              <a:t> Constitutional Convention</a:t>
            </a:r>
          </a:p>
        </p:txBody>
      </p:sp>
      <p:sp>
        <p:nvSpPr>
          <p:cNvPr id="3" name="Subtitle 2"/>
          <p:cNvSpPr>
            <a:spLocks noGrp="1"/>
          </p:cNvSpPr>
          <p:nvPr>
            <p:ph type="subTitle" idx="1"/>
          </p:nvPr>
        </p:nvSpPr>
        <p:spPr>
          <a:xfrm>
            <a:off x="685800" y="1371600"/>
            <a:ext cx="7550834" cy="1752600"/>
          </a:xfrm>
        </p:spPr>
        <p:txBody>
          <a:bodyPr>
            <a:normAutofit/>
          </a:bodyPr>
          <a:lstStyle/>
          <a:p>
            <a:r>
              <a:rPr lang="en-US" sz="4000" dirty="0"/>
              <a:t>Key Plans, Ideas &amp; Ratification</a:t>
            </a:r>
          </a:p>
        </p:txBody>
      </p:sp>
      <p:pic>
        <p:nvPicPr>
          <p:cNvPr id="86018" name="Picture 2" descr="http://www.historyteacher.net/AHAP/WebQuests/WQ-ConstitutionalConvention/ConstituitonalConventionPtg.jpg"/>
          <p:cNvPicPr>
            <a:picLocks noChangeAspect="1" noChangeArrowheads="1"/>
          </p:cNvPicPr>
          <p:nvPr/>
        </p:nvPicPr>
        <p:blipFill>
          <a:blip r:embed="rId2"/>
          <a:srcRect/>
          <a:stretch>
            <a:fillRect/>
          </a:stretch>
        </p:blipFill>
        <p:spPr bwMode="auto">
          <a:xfrm>
            <a:off x="1371600" y="2646778"/>
            <a:ext cx="6400800" cy="421122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575264"/>
          </a:xfrm>
        </p:spPr>
        <p:txBody>
          <a:bodyPr>
            <a:noAutofit/>
          </a:bodyPr>
          <a:lstStyle/>
          <a:p>
            <a:r>
              <a:rPr lang="en-US" sz="6000" dirty="0"/>
              <a:t>Independence Hall, </a:t>
            </a:r>
            <a:br>
              <a:rPr lang="en-US" sz="6000" dirty="0"/>
            </a:br>
            <a:r>
              <a:rPr lang="en-US" sz="6000" dirty="0"/>
              <a:t>Philadelphia</a:t>
            </a:r>
          </a:p>
        </p:txBody>
      </p:sp>
      <p:sp>
        <p:nvSpPr>
          <p:cNvPr id="3" name="Content Placeholder 2"/>
          <p:cNvSpPr>
            <a:spLocks noGrp="1"/>
          </p:cNvSpPr>
          <p:nvPr>
            <p:ph sz="half" idx="1"/>
          </p:nvPr>
        </p:nvSpPr>
        <p:spPr>
          <a:xfrm>
            <a:off x="304800" y="1645920"/>
            <a:ext cx="4191000" cy="4831080"/>
          </a:xfrm>
        </p:spPr>
        <p:txBody>
          <a:bodyPr>
            <a:normAutofit lnSpcReduction="10000"/>
          </a:bodyPr>
          <a:lstStyle/>
          <a:p>
            <a:r>
              <a:rPr lang="en-US" sz="3200" dirty="0"/>
              <a:t>George Washington – President</a:t>
            </a:r>
          </a:p>
          <a:p>
            <a:pPr>
              <a:buNone/>
            </a:pPr>
            <a:endParaRPr lang="en-US" sz="3200" dirty="0"/>
          </a:p>
          <a:p>
            <a:r>
              <a:rPr lang="en-US" sz="3200" dirty="0"/>
              <a:t>James Madison – Secretary </a:t>
            </a:r>
          </a:p>
          <a:p>
            <a:r>
              <a:rPr lang="en-US" sz="3200" dirty="0"/>
              <a:t>“Father of the Constitution”</a:t>
            </a:r>
          </a:p>
          <a:p>
            <a:pPr>
              <a:buNone/>
            </a:pPr>
            <a:endParaRPr lang="en-US" sz="3200" dirty="0"/>
          </a:p>
          <a:p>
            <a:r>
              <a:rPr lang="en-US" sz="3200" dirty="0"/>
              <a:t>Rhode Island </a:t>
            </a:r>
          </a:p>
          <a:p>
            <a:pPr>
              <a:buNone/>
            </a:pPr>
            <a:r>
              <a:rPr lang="en-US" sz="3200" dirty="0"/>
              <a:t> wasn’t even there!!</a:t>
            </a:r>
          </a:p>
          <a:p>
            <a:endParaRPr lang="en-US" dirty="0"/>
          </a:p>
        </p:txBody>
      </p:sp>
      <p:pic>
        <p:nvPicPr>
          <p:cNvPr id="31748" name="Picture 4" descr="http://www.treehugger.com/independence-hall-philadelphia-photo.jpg"/>
          <p:cNvPicPr>
            <a:picLocks noChangeAspect="1" noChangeArrowheads="1"/>
          </p:cNvPicPr>
          <p:nvPr/>
        </p:nvPicPr>
        <p:blipFill>
          <a:blip r:embed="rId2"/>
          <a:srcRect/>
          <a:stretch>
            <a:fillRect/>
          </a:stretch>
        </p:blipFill>
        <p:spPr bwMode="auto">
          <a:xfrm>
            <a:off x="3962400" y="2133600"/>
            <a:ext cx="4805810" cy="3581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t>The Virginia Plan</a:t>
            </a:r>
          </a:p>
        </p:txBody>
      </p:sp>
      <p:sp>
        <p:nvSpPr>
          <p:cNvPr id="17" name="TextBox 16"/>
          <p:cNvSpPr txBox="1"/>
          <p:nvPr/>
        </p:nvSpPr>
        <p:spPr>
          <a:xfrm>
            <a:off x="4495800" y="1752600"/>
            <a:ext cx="3886200" cy="120032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3600" dirty="0"/>
              <a:t>Basis for the final Constitution</a:t>
            </a:r>
          </a:p>
        </p:txBody>
      </p:sp>
      <p:sp>
        <p:nvSpPr>
          <p:cNvPr id="18" name="TextBox 17"/>
          <p:cNvSpPr txBox="1"/>
          <p:nvPr/>
        </p:nvSpPr>
        <p:spPr>
          <a:xfrm>
            <a:off x="4495800" y="3124200"/>
            <a:ext cx="3886200" cy="156966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3200" dirty="0"/>
              <a:t>Supported by Largely Populated States</a:t>
            </a:r>
          </a:p>
        </p:txBody>
      </p:sp>
      <p:sp>
        <p:nvSpPr>
          <p:cNvPr id="19" name="TextBox 18"/>
          <p:cNvSpPr txBox="1"/>
          <p:nvPr/>
        </p:nvSpPr>
        <p:spPr>
          <a:xfrm>
            <a:off x="4495800" y="4876800"/>
            <a:ext cx="3886200" cy="156966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3200" dirty="0"/>
              <a:t>Supported by Nationalists like James Madison</a:t>
            </a:r>
          </a:p>
        </p:txBody>
      </p:sp>
      <p:pic>
        <p:nvPicPr>
          <p:cNvPr id="13318" name="Picture 6" descr="http://www.sar.org/history/battles/southern.gif"/>
          <p:cNvPicPr>
            <a:picLocks noChangeAspect="1" noChangeArrowheads="1"/>
          </p:cNvPicPr>
          <p:nvPr/>
        </p:nvPicPr>
        <p:blipFill>
          <a:blip r:embed="rId3"/>
          <a:srcRect/>
          <a:stretch>
            <a:fillRect/>
          </a:stretch>
        </p:blipFill>
        <p:spPr bwMode="auto">
          <a:xfrm>
            <a:off x="304800" y="2133600"/>
            <a:ext cx="3733800" cy="3962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bg/>
                                          </p:spTgt>
                                        </p:tgtEl>
                                        <p:attrNameLst>
                                          <p:attrName>style.visibility</p:attrName>
                                        </p:attrNameLst>
                                      </p:cBhvr>
                                      <p:to>
                                        <p:strVal val="visible"/>
                                      </p:to>
                                    </p:set>
                                    <p:animEffect transition="in" filter="wipe(down)">
                                      <p:cBhvr>
                                        <p:cTn id="7" dur="500"/>
                                        <p:tgtEl>
                                          <p:spTgt spid="17">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wipe(down)">
                                      <p:cBhvr>
                                        <p:cTn id="10" dur="500"/>
                                        <p:tgtEl>
                                          <p:spTgt spid="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8">
                                            <p:bg/>
                                          </p:spTgt>
                                        </p:tgtEl>
                                        <p:attrNameLst>
                                          <p:attrName>style.visibility</p:attrName>
                                        </p:attrNameLst>
                                      </p:cBhvr>
                                      <p:to>
                                        <p:strVal val="visible"/>
                                      </p:to>
                                    </p:set>
                                    <p:animEffect transition="in" filter="wipe(down)">
                                      <p:cBhvr>
                                        <p:cTn id="15" dur="500"/>
                                        <p:tgtEl>
                                          <p:spTgt spid="18">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wipe(down)">
                                      <p:cBhvr>
                                        <p:cTn id="18" dur="500"/>
                                        <p:tgtEl>
                                          <p:spTgt spid="1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9">
                                            <p:bg/>
                                          </p:spTgt>
                                        </p:tgtEl>
                                        <p:attrNameLst>
                                          <p:attrName>style.visibility</p:attrName>
                                        </p:attrNameLst>
                                      </p:cBhvr>
                                      <p:to>
                                        <p:strVal val="visible"/>
                                      </p:to>
                                    </p:set>
                                    <p:animEffect transition="in" filter="wipe(down)">
                                      <p:cBhvr>
                                        <p:cTn id="23" dur="500"/>
                                        <p:tgtEl>
                                          <p:spTgt spid="19">
                                            <p:bg/>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9">
                                            <p:txEl>
                                              <p:pRg st="0" end="0"/>
                                            </p:txEl>
                                          </p:spTgt>
                                        </p:tgtEl>
                                        <p:attrNameLst>
                                          <p:attrName>style.visibility</p:attrName>
                                        </p:attrNameLst>
                                      </p:cBhvr>
                                      <p:to>
                                        <p:strVal val="visible"/>
                                      </p:to>
                                    </p:set>
                                    <p:animEffect transition="in" filter="wipe(down)">
                                      <p:cBhvr>
                                        <p:cTn id="26"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allAtOnce" animBg="1"/>
      <p:bldP spid="18" grpId="0" build="allAtOnce" animBg="1"/>
      <p:bldP spid="19"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6600" dirty="0"/>
              <a:t>The Virginia Plan</a:t>
            </a:r>
          </a:p>
        </p:txBody>
      </p:sp>
      <p:sp>
        <p:nvSpPr>
          <p:cNvPr id="10" name="Down Arrow 9"/>
          <p:cNvSpPr/>
          <p:nvPr/>
        </p:nvSpPr>
        <p:spPr>
          <a:xfrm>
            <a:off x="4267200" y="2286000"/>
            <a:ext cx="533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57400" y="3124200"/>
            <a:ext cx="5105400" cy="206210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fontAlgn="base">
              <a:spcBef>
                <a:spcPct val="0"/>
              </a:spcBef>
              <a:spcAft>
                <a:spcPct val="0"/>
              </a:spcAft>
              <a:tabLst>
                <a:tab pos="26988" algn="l"/>
              </a:tabLst>
            </a:pPr>
            <a:r>
              <a:rPr kumimoji="0" lang="en-US" sz="3200" b="0" i="0" u="none" strike="noStrike" cap="none" normalizeH="0" baseline="0" dirty="0">
                <a:ln>
                  <a:noFill/>
                </a:ln>
                <a:solidFill>
                  <a:srgbClr val="000000"/>
                </a:solidFill>
                <a:effectLst/>
                <a:latin typeface="Rockwell" pitchFamily="18" charset="0"/>
              </a:rPr>
              <a:t>Lower house chosen by the people</a:t>
            </a:r>
          </a:p>
          <a:p>
            <a:pPr lvl="0" algn="ctr" fontAlgn="base">
              <a:spcBef>
                <a:spcPct val="0"/>
              </a:spcBef>
              <a:spcAft>
                <a:spcPct val="0"/>
              </a:spcAft>
              <a:tabLst>
                <a:tab pos="26988" algn="l"/>
              </a:tabLst>
            </a:pPr>
            <a:r>
              <a:rPr lang="en-US" sz="3200" dirty="0">
                <a:solidFill>
                  <a:srgbClr val="000000"/>
                </a:solidFill>
                <a:latin typeface="Rockwell" pitchFamily="18" charset="0"/>
              </a:rPr>
              <a:t>U</a:t>
            </a:r>
            <a:r>
              <a:rPr kumimoji="0" lang="en-US" sz="3200" b="0" i="0" u="none" strike="noStrike" cap="none" normalizeH="0" baseline="0" dirty="0">
                <a:ln>
                  <a:noFill/>
                </a:ln>
                <a:solidFill>
                  <a:srgbClr val="000000"/>
                </a:solidFill>
                <a:effectLst/>
                <a:latin typeface="Rockwell" pitchFamily="18" charset="0"/>
              </a:rPr>
              <a:t>pper house</a:t>
            </a:r>
            <a:r>
              <a:rPr kumimoji="0" lang="en-US" sz="3200" b="0" i="0" u="none" strike="noStrike" cap="none" normalizeH="0" dirty="0">
                <a:ln>
                  <a:noFill/>
                </a:ln>
                <a:solidFill>
                  <a:srgbClr val="000000"/>
                </a:solidFill>
                <a:effectLst/>
                <a:latin typeface="Rockwell" pitchFamily="18" charset="0"/>
              </a:rPr>
              <a:t> </a:t>
            </a:r>
            <a:r>
              <a:rPr kumimoji="0" lang="en-US" sz="3200" b="0" i="0" u="none" strike="noStrike" cap="none" normalizeH="0" baseline="0" dirty="0">
                <a:ln>
                  <a:noFill/>
                </a:ln>
                <a:solidFill>
                  <a:srgbClr val="000000"/>
                </a:solidFill>
                <a:effectLst/>
                <a:latin typeface="Rockwell" pitchFamily="18" charset="0"/>
              </a:rPr>
              <a:t>chosen by the lower</a:t>
            </a:r>
            <a:endParaRPr kumimoji="0" lang="en-US" sz="3200" b="0" i="0" u="none" strike="noStrike" cap="none" normalizeH="0" baseline="0" dirty="0">
              <a:ln>
                <a:noFill/>
              </a:ln>
              <a:solidFill>
                <a:schemeClr val="tx1"/>
              </a:solidFill>
              <a:effectLst/>
              <a:latin typeface="Rockwell" pitchFamily="18" charset="0"/>
            </a:endParaRPr>
          </a:p>
        </p:txBody>
      </p:sp>
      <p:sp>
        <p:nvSpPr>
          <p:cNvPr id="8" name="TextBox 7"/>
          <p:cNvSpPr txBox="1"/>
          <p:nvPr/>
        </p:nvSpPr>
        <p:spPr>
          <a:xfrm>
            <a:off x="2057400" y="5334000"/>
            <a:ext cx="51054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200" dirty="0"/>
              <a:t>Bar state laws found “unconstitutional”</a:t>
            </a:r>
          </a:p>
        </p:txBody>
      </p:sp>
      <p:sp>
        <p:nvSpPr>
          <p:cNvPr id="104449" name="Rectangle 1"/>
          <p:cNvSpPr>
            <a:spLocks noChangeArrowheads="1"/>
          </p:cNvSpPr>
          <p:nvPr/>
        </p:nvSpPr>
        <p:spPr bwMode="auto">
          <a:xfrm>
            <a:off x="2286000" y="1524000"/>
            <a:ext cx="4582153" cy="70788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non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988" algn="l"/>
              </a:tabLst>
            </a:pPr>
            <a:r>
              <a:rPr kumimoji="0" lang="en-US" sz="3600" b="0" i="0" u="none" strike="noStrike" cap="none" normalizeH="0" baseline="0" dirty="0">
                <a:ln>
                  <a:noFill/>
                </a:ln>
                <a:solidFill>
                  <a:srgbClr val="000000"/>
                </a:solidFill>
                <a:effectLst/>
              </a:rPr>
              <a:t>Bicameral Legislature</a:t>
            </a:r>
            <a:endParaRPr kumimoji="0" 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6988" algn="l"/>
              </a:tabLst>
            </a:pPr>
            <a:r>
              <a:rPr kumimoji="0" lang="en-US" sz="1000" b="0" i="0" u="none" strike="noStrike" cap="none" normalizeH="0" baseline="0" dirty="0">
                <a:ln>
                  <a:noFill/>
                </a:ln>
                <a:solidFill>
                  <a:srgbClr val="000000"/>
                </a:solidFill>
                <a:effectLst/>
                <a:latin typeface="Times New Roman" pitchFamily="18" charset="0"/>
              </a:rPr>
              <a:t> </a:t>
            </a:r>
            <a:endParaRPr kumimoji="0" lang="en-US" sz="1800" b="0" i="0" u="none" strike="noStrike" cap="none" normalizeH="0" baseline="0" dirty="0">
              <a:ln>
                <a:noFill/>
              </a:ln>
              <a:solidFill>
                <a:schemeClr val="tx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449">
                                            <p:bg/>
                                          </p:spTgt>
                                        </p:tgtEl>
                                        <p:attrNameLst>
                                          <p:attrName>style.visibility</p:attrName>
                                        </p:attrNameLst>
                                      </p:cBhvr>
                                      <p:to>
                                        <p:strVal val="visible"/>
                                      </p:to>
                                    </p:set>
                                    <p:animEffect transition="in" filter="wipe(down)">
                                      <p:cBhvr>
                                        <p:cTn id="7" dur="500"/>
                                        <p:tgtEl>
                                          <p:spTgt spid="104449">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4449">
                                            <p:txEl>
                                              <p:pRg st="0" end="0"/>
                                            </p:txEl>
                                          </p:spTgt>
                                        </p:tgtEl>
                                        <p:attrNameLst>
                                          <p:attrName>style.visibility</p:attrName>
                                        </p:attrNameLst>
                                      </p:cBhvr>
                                      <p:to>
                                        <p:strVal val="visible"/>
                                      </p:to>
                                    </p:set>
                                    <p:animEffect transition="in" filter="wipe(down)">
                                      <p:cBhvr>
                                        <p:cTn id="10" dur="500"/>
                                        <p:tgtEl>
                                          <p:spTgt spid="104449">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4449">
                                            <p:txEl>
                                              <p:pRg st="1" end="1"/>
                                            </p:txEl>
                                          </p:spTgt>
                                        </p:tgtEl>
                                        <p:attrNameLst>
                                          <p:attrName>style.visibility</p:attrName>
                                        </p:attrNameLst>
                                      </p:cBhvr>
                                      <p:to>
                                        <p:strVal val="visible"/>
                                      </p:to>
                                    </p:set>
                                    <p:animEffect transition="in" filter="wipe(down)">
                                      <p:cBhvr>
                                        <p:cTn id="13" dur="500"/>
                                        <p:tgtEl>
                                          <p:spTgt spid="10444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3">
                                            <p:bg/>
                                          </p:spTgt>
                                        </p:tgtEl>
                                        <p:attrNameLst>
                                          <p:attrName>style.visibility</p:attrName>
                                        </p:attrNameLst>
                                      </p:cBhvr>
                                      <p:to>
                                        <p:strVal val="visible"/>
                                      </p:to>
                                    </p:set>
                                    <p:animEffect transition="in" filter="wipe(down)">
                                      <p:cBhvr>
                                        <p:cTn id="24" dur="500"/>
                                        <p:tgtEl>
                                          <p:spTgt spid="13">
                                            <p:bg/>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wipe(down)">
                                      <p:cBhvr>
                                        <p:cTn id="29" dur="500"/>
                                        <p:tgtEl>
                                          <p:spTgt spid="1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3">
                                            <p:txEl>
                                              <p:pRg st="1" end="1"/>
                                            </p:txEl>
                                          </p:spTgt>
                                        </p:tgtEl>
                                        <p:attrNameLst>
                                          <p:attrName>style.visibility</p:attrName>
                                        </p:attrNameLst>
                                      </p:cBhvr>
                                      <p:to>
                                        <p:strVal val="visible"/>
                                      </p:to>
                                    </p:set>
                                    <p:animEffect transition="in" filter="wipe(down)">
                                      <p:cBhvr>
                                        <p:cTn id="34" dur="500"/>
                                        <p:tgtEl>
                                          <p:spTgt spid="1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bg/>
                                          </p:spTgt>
                                        </p:tgtEl>
                                        <p:attrNameLst>
                                          <p:attrName>style.visibility</p:attrName>
                                        </p:attrNameLst>
                                      </p:cBhvr>
                                      <p:to>
                                        <p:strVal val="visible"/>
                                      </p:to>
                                    </p:set>
                                    <p:anim calcmode="lin" valueType="num">
                                      <p:cBhvr additive="base">
                                        <p:cTn id="39" dur="500" fill="hold"/>
                                        <p:tgtEl>
                                          <p:spTgt spid="8">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8">
                                            <p:bg/>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 calcmode="lin" valueType="num">
                                      <p:cBhvr additive="base">
                                        <p:cTn id="4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build="p" animBg="1"/>
      <p:bldP spid="8" grpId="0" build="allAtOnce" animBg="1"/>
      <p:bldP spid="104449"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The Virginia Plan</a:t>
            </a:r>
          </a:p>
        </p:txBody>
      </p:sp>
      <p:sp>
        <p:nvSpPr>
          <p:cNvPr id="9" name="TextBox 8"/>
          <p:cNvSpPr txBox="1"/>
          <p:nvPr/>
        </p:nvSpPr>
        <p:spPr>
          <a:xfrm>
            <a:off x="2057400" y="1600200"/>
            <a:ext cx="51054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200" dirty="0"/>
              <a:t>Strong Executive</a:t>
            </a:r>
          </a:p>
        </p:txBody>
      </p:sp>
      <p:sp>
        <p:nvSpPr>
          <p:cNvPr id="10" name="Down Arrow 9"/>
          <p:cNvSpPr/>
          <p:nvPr/>
        </p:nvSpPr>
        <p:spPr>
          <a:xfrm>
            <a:off x="4267200" y="2286000"/>
            <a:ext cx="533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57400" y="3200400"/>
            <a:ext cx="51054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200" dirty="0"/>
              <a:t>Chosen by Legislature</a:t>
            </a:r>
          </a:p>
        </p:txBody>
      </p:sp>
      <p:sp>
        <p:nvSpPr>
          <p:cNvPr id="16" name="TextBox 15"/>
          <p:cNvSpPr txBox="1"/>
          <p:nvPr/>
        </p:nvSpPr>
        <p:spPr>
          <a:xfrm>
            <a:off x="2057400" y="4114800"/>
            <a:ext cx="51054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200" dirty="0"/>
              <a:t>Judiciary (Court System)</a:t>
            </a:r>
          </a:p>
        </p:txBody>
      </p:sp>
      <p:sp>
        <p:nvSpPr>
          <p:cNvPr id="7" name="Down Arrow 6"/>
          <p:cNvSpPr/>
          <p:nvPr/>
        </p:nvSpPr>
        <p:spPr>
          <a:xfrm>
            <a:off x="4267200" y="4876800"/>
            <a:ext cx="533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057400" y="5715000"/>
            <a:ext cx="51054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200" dirty="0"/>
              <a:t>Appointed by Legislature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 calcmode="lin" valueType="num">
                                      <p:cBhvr additive="base">
                                        <p:cTn id="7" dur="500" fill="hold"/>
                                        <p:tgtEl>
                                          <p:spTgt spid="9">
                                            <p:bg/>
                                          </p:spTgt>
                                        </p:tgtEl>
                                        <p:attrNameLst>
                                          <p:attrName>ppt_x</p:attrName>
                                        </p:attrNameLst>
                                      </p:cBhvr>
                                      <p:tavLst>
                                        <p:tav tm="0">
                                          <p:val>
                                            <p:strVal val="#ppt_x"/>
                                          </p:val>
                                        </p:tav>
                                        <p:tav tm="100000">
                                          <p:val>
                                            <p:strVal val="#ppt_x"/>
                                          </p:val>
                                        </p:tav>
                                      </p:tavLst>
                                    </p:anim>
                                    <p:anim calcmode="lin" valueType="num">
                                      <p:cBhvr additive="base">
                                        <p:cTn id="8" dur="500" fill="hold"/>
                                        <p:tgtEl>
                                          <p:spTgt spid="9">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3">
                                            <p:bg/>
                                          </p:spTgt>
                                        </p:tgtEl>
                                        <p:attrNameLst>
                                          <p:attrName>style.visibility</p:attrName>
                                        </p:attrNameLst>
                                      </p:cBhvr>
                                      <p:to>
                                        <p:strVal val="visible"/>
                                      </p:to>
                                    </p:set>
                                    <p:animEffect transition="in" filter="wipe(down)">
                                      <p:cBhvr>
                                        <p:cTn id="23" dur="500"/>
                                        <p:tgtEl>
                                          <p:spTgt spid="13">
                                            <p:bg/>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wipe(down)">
                                      <p:cBhvr>
                                        <p:cTn id="26" dur="500"/>
                                        <p:tgtEl>
                                          <p:spTgt spid="1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6">
                                            <p:bg/>
                                          </p:spTgt>
                                        </p:tgtEl>
                                        <p:attrNameLst>
                                          <p:attrName>style.visibility</p:attrName>
                                        </p:attrNameLst>
                                      </p:cBhvr>
                                      <p:to>
                                        <p:strVal val="visible"/>
                                      </p:to>
                                    </p:set>
                                    <p:animEffect transition="in" filter="wipe(down)">
                                      <p:cBhvr>
                                        <p:cTn id="31" dur="500"/>
                                        <p:tgtEl>
                                          <p:spTgt spid="16">
                                            <p:bg/>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6">
                                            <p:txEl>
                                              <p:pRg st="0" end="0"/>
                                            </p:txEl>
                                          </p:spTgt>
                                        </p:tgtEl>
                                        <p:attrNameLst>
                                          <p:attrName>style.visibility</p:attrName>
                                        </p:attrNameLst>
                                      </p:cBhvr>
                                      <p:to>
                                        <p:strVal val="visible"/>
                                      </p:to>
                                    </p:set>
                                    <p:animEffect transition="in" filter="wipe(down)">
                                      <p:cBhvr>
                                        <p:cTn id="34" dur="500"/>
                                        <p:tgtEl>
                                          <p:spTgt spid="1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8">
                                            <p:bg/>
                                          </p:spTgt>
                                        </p:tgtEl>
                                        <p:attrNameLst>
                                          <p:attrName>style.visibility</p:attrName>
                                        </p:attrNameLst>
                                      </p:cBhvr>
                                      <p:to>
                                        <p:strVal val="visible"/>
                                      </p:to>
                                    </p:set>
                                    <p:animEffect transition="in" filter="wipe(down)">
                                      <p:cBhvr>
                                        <p:cTn id="45" dur="500"/>
                                        <p:tgtEl>
                                          <p:spTgt spid="8">
                                            <p:bg/>
                                          </p:spTgt>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
                                            <p:txEl>
                                              <p:pRg st="0" end="0"/>
                                            </p:txEl>
                                          </p:spTgt>
                                        </p:tgtEl>
                                        <p:attrNameLst>
                                          <p:attrName>style.visibility</p:attrName>
                                        </p:attrNameLst>
                                      </p:cBhvr>
                                      <p:to>
                                        <p:strVal val="visible"/>
                                      </p:to>
                                    </p:set>
                                    <p:animEffect transition="in" filter="wipe(down)">
                                      <p:cBhvr>
                                        <p:cTn id="48"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0" grpId="0" animBg="1"/>
      <p:bldP spid="13" grpId="0" build="allAtOnce" animBg="1"/>
      <p:bldP spid="16" grpId="0" build="allAtOnce" animBg="1"/>
      <p:bldP spid="7" grpId="0" animBg="1"/>
      <p:bldP spid="8"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7200" dirty="0"/>
              <a:t>The Virginia Plan</a:t>
            </a:r>
          </a:p>
        </p:txBody>
      </p:sp>
      <p:sp>
        <p:nvSpPr>
          <p:cNvPr id="3" name="Content Placeholder 2"/>
          <p:cNvSpPr>
            <a:spLocks noGrp="1"/>
          </p:cNvSpPr>
          <p:nvPr>
            <p:ph idx="1"/>
          </p:nvPr>
        </p:nvSpPr>
        <p:spPr/>
        <p:txBody>
          <a:bodyPr/>
          <a:lstStyle/>
          <a:p>
            <a:r>
              <a:rPr lang="en-US" dirty="0">
                <a:solidFill>
                  <a:srgbClr val="FFFF00"/>
                </a:solidFill>
              </a:rPr>
              <a:t>Stronger national government </a:t>
            </a:r>
          </a:p>
          <a:p>
            <a:r>
              <a:rPr lang="en-US" dirty="0">
                <a:solidFill>
                  <a:srgbClr val="FFFF00"/>
                </a:solidFill>
              </a:rPr>
              <a:t>favored the bigger states</a:t>
            </a:r>
          </a:p>
          <a:p>
            <a:r>
              <a:rPr lang="en-US" dirty="0">
                <a:solidFill>
                  <a:srgbClr val="FFFF00"/>
                </a:solidFill>
              </a:rPr>
              <a:t> representation based on population &amp; taxes paid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3244672"/>
            <a:ext cx="4121335" cy="3180505"/>
          </a:xfrm>
          <a:prstGeom prst="rect">
            <a:avLst/>
          </a:prstGeom>
        </p:spPr>
      </p:pic>
    </p:spTree>
    <p:extLst>
      <p:ext uri="{BB962C8B-B14F-4D97-AF65-F5344CB8AC3E}">
        <p14:creationId xmlns:p14="http://schemas.microsoft.com/office/powerpoint/2010/main" val="802483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t>The New Jersey Plan</a:t>
            </a:r>
          </a:p>
        </p:txBody>
      </p:sp>
      <p:sp>
        <p:nvSpPr>
          <p:cNvPr id="17" name="TextBox 16"/>
          <p:cNvSpPr txBox="1"/>
          <p:nvPr/>
        </p:nvSpPr>
        <p:spPr>
          <a:xfrm>
            <a:off x="4419600" y="2438400"/>
            <a:ext cx="3886200" cy="1200329"/>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600" dirty="0"/>
              <a:t>Revision of the Articles </a:t>
            </a:r>
          </a:p>
        </p:txBody>
      </p:sp>
      <p:sp>
        <p:nvSpPr>
          <p:cNvPr id="18" name="TextBox 17"/>
          <p:cNvSpPr txBox="1"/>
          <p:nvPr/>
        </p:nvSpPr>
        <p:spPr>
          <a:xfrm>
            <a:off x="4419600" y="4038600"/>
            <a:ext cx="38862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Supported by Small States (Population)</a:t>
            </a:r>
          </a:p>
        </p:txBody>
      </p:sp>
      <p:sp>
        <p:nvSpPr>
          <p:cNvPr id="19" name="TextBox 18"/>
          <p:cNvSpPr txBox="1"/>
          <p:nvPr/>
        </p:nvSpPr>
        <p:spPr>
          <a:xfrm>
            <a:off x="4419600" y="5562600"/>
            <a:ext cx="38862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Largely Rejected</a:t>
            </a:r>
          </a:p>
        </p:txBody>
      </p:sp>
      <p:pic>
        <p:nvPicPr>
          <p:cNvPr id="96258" name="Picture 2" descr="http://www.sar.org/history/battles/middle.gif"/>
          <p:cNvPicPr>
            <a:picLocks noChangeAspect="1" noChangeArrowheads="1"/>
          </p:cNvPicPr>
          <p:nvPr/>
        </p:nvPicPr>
        <p:blipFill>
          <a:blip r:embed="rId3"/>
          <a:srcRect/>
          <a:stretch>
            <a:fillRect/>
          </a:stretch>
        </p:blipFill>
        <p:spPr bwMode="auto">
          <a:xfrm>
            <a:off x="304800" y="2133600"/>
            <a:ext cx="3657600" cy="4191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bg/>
                                          </p:spTgt>
                                        </p:tgtEl>
                                        <p:attrNameLst>
                                          <p:attrName>style.visibility</p:attrName>
                                        </p:attrNameLst>
                                      </p:cBhvr>
                                      <p:to>
                                        <p:strVal val="visible"/>
                                      </p:to>
                                    </p:set>
                                    <p:animEffect transition="in" filter="wipe(down)">
                                      <p:cBhvr>
                                        <p:cTn id="7" dur="500"/>
                                        <p:tgtEl>
                                          <p:spTgt spid="17">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wipe(down)">
                                      <p:cBhvr>
                                        <p:cTn id="10" dur="500"/>
                                        <p:tgtEl>
                                          <p:spTgt spid="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8">
                                            <p:bg/>
                                          </p:spTgt>
                                        </p:tgtEl>
                                        <p:attrNameLst>
                                          <p:attrName>style.visibility</p:attrName>
                                        </p:attrNameLst>
                                      </p:cBhvr>
                                      <p:to>
                                        <p:strVal val="visible"/>
                                      </p:to>
                                    </p:set>
                                    <p:animEffect transition="in" filter="wipe(down)">
                                      <p:cBhvr>
                                        <p:cTn id="15" dur="500"/>
                                        <p:tgtEl>
                                          <p:spTgt spid="18">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wipe(down)">
                                      <p:cBhvr>
                                        <p:cTn id="18" dur="500"/>
                                        <p:tgtEl>
                                          <p:spTgt spid="1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9">
                                            <p:bg/>
                                          </p:spTgt>
                                        </p:tgtEl>
                                        <p:attrNameLst>
                                          <p:attrName>style.visibility</p:attrName>
                                        </p:attrNameLst>
                                      </p:cBhvr>
                                      <p:to>
                                        <p:strVal val="visible"/>
                                      </p:to>
                                    </p:set>
                                    <p:animEffect transition="in" filter="wipe(down)">
                                      <p:cBhvr>
                                        <p:cTn id="23" dur="500"/>
                                        <p:tgtEl>
                                          <p:spTgt spid="19">
                                            <p:bg/>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9">
                                            <p:txEl>
                                              <p:pRg st="0" end="0"/>
                                            </p:txEl>
                                          </p:spTgt>
                                        </p:tgtEl>
                                        <p:attrNameLst>
                                          <p:attrName>style.visibility</p:attrName>
                                        </p:attrNameLst>
                                      </p:cBhvr>
                                      <p:to>
                                        <p:strVal val="visible"/>
                                      </p:to>
                                    </p:set>
                                    <p:animEffect transition="in" filter="wipe(down)">
                                      <p:cBhvr>
                                        <p:cTn id="26"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allAtOnce" animBg="1"/>
      <p:bldP spid="18" grpId="0" build="allAtOnce" animBg="1"/>
      <p:bldP spid="19" grpId="0"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t>The New Jersey Plan</a:t>
            </a:r>
          </a:p>
        </p:txBody>
      </p:sp>
      <p:sp>
        <p:nvSpPr>
          <p:cNvPr id="9" name="TextBox 8"/>
          <p:cNvSpPr txBox="1"/>
          <p:nvPr/>
        </p:nvSpPr>
        <p:spPr>
          <a:xfrm>
            <a:off x="2057400" y="1600200"/>
            <a:ext cx="51054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Unicameral Legislature</a:t>
            </a:r>
          </a:p>
        </p:txBody>
      </p:sp>
      <p:sp>
        <p:nvSpPr>
          <p:cNvPr id="10" name="Down Arrow 9"/>
          <p:cNvSpPr/>
          <p:nvPr/>
        </p:nvSpPr>
        <p:spPr>
          <a:xfrm>
            <a:off x="4267200" y="2286000"/>
            <a:ext cx="533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57400" y="3200400"/>
            <a:ext cx="51054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One Vote Per State</a:t>
            </a:r>
          </a:p>
        </p:txBody>
      </p:sp>
      <p:sp>
        <p:nvSpPr>
          <p:cNvPr id="16" name="TextBox 15"/>
          <p:cNvSpPr txBox="1"/>
          <p:nvPr/>
        </p:nvSpPr>
        <p:spPr>
          <a:xfrm>
            <a:off x="1143000" y="4114800"/>
            <a:ext cx="68580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Ability to Tax &amp; Regulate Trade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wipe(down)">
                                      <p:cBhvr>
                                        <p:cTn id="7" dur="500"/>
                                        <p:tgtEl>
                                          <p:spTgt spid="9">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wipe(down)">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3">
                                            <p:bg/>
                                          </p:spTgt>
                                        </p:tgtEl>
                                        <p:attrNameLst>
                                          <p:attrName>style.visibility</p:attrName>
                                        </p:attrNameLst>
                                      </p:cBhvr>
                                      <p:to>
                                        <p:strVal val="visible"/>
                                      </p:to>
                                    </p:set>
                                    <p:animEffect transition="in" filter="wipe(down)">
                                      <p:cBhvr>
                                        <p:cTn id="21" dur="500"/>
                                        <p:tgtEl>
                                          <p:spTgt spid="13">
                                            <p:bg/>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wipe(down)">
                                      <p:cBhvr>
                                        <p:cTn id="24" dur="500"/>
                                        <p:tgtEl>
                                          <p:spTgt spid="1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6">
                                            <p:bg/>
                                          </p:spTgt>
                                        </p:tgtEl>
                                        <p:attrNameLst>
                                          <p:attrName>style.visibility</p:attrName>
                                        </p:attrNameLst>
                                      </p:cBhvr>
                                      <p:to>
                                        <p:strVal val="visible"/>
                                      </p:to>
                                    </p:set>
                                    <p:animEffect transition="in" filter="wipe(down)">
                                      <p:cBhvr>
                                        <p:cTn id="29" dur="500"/>
                                        <p:tgtEl>
                                          <p:spTgt spid="16">
                                            <p:bg/>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6">
                                            <p:txEl>
                                              <p:pRg st="0" end="0"/>
                                            </p:txEl>
                                          </p:spTgt>
                                        </p:tgtEl>
                                        <p:attrNameLst>
                                          <p:attrName>style.visibility</p:attrName>
                                        </p:attrNameLst>
                                      </p:cBhvr>
                                      <p:to>
                                        <p:strVal val="visible"/>
                                      </p:to>
                                    </p:set>
                                    <p:animEffect transition="in" filter="wipe(down)">
                                      <p:cBhvr>
                                        <p:cTn id="3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0" grpId="0" animBg="1"/>
      <p:bldP spid="13" grpId="0" build="allAtOnce" animBg="1"/>
      <p:bldP spid="16"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t>The New Jersey Plan</a:t>
            </a:r>
          </a:p>
        </p:txBody>
      </p:sp>
      <p:sp>
        <p:nvSpPr>
          <p:cNvPr id="9" name="TextBox 8"/>
          <p:cNvSpPr txBox="1"/>
          <p:nvPr/>
        </p:nvSpPr>
        <p:spPr>
          <a:xfrm>
            <a:off x="2057400" y="1600200"/>
            <a:ext cx="51054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Weak Executive </a:t>
            </a:r>
          </a:p>
        </p:txBody>
      </p:sp>
      <p:sp>
        <p:nvSpPr>
          <p:cNvPr id="10" name="Down Arrow 9"/>
          <p:cNvSpPr/>
          <p:nvPr/>
        </p:nvSpPr>
        <p:spPr>
          <a:xfrm>
            <a:off x="4267200" y="2286000"/>
            <a:ext cx="533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57400" y="3200400"/>
            <a:ext cx="51054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Elected by Congress</a:t>
            </a:r>
          </a:p>
        </p:txBody>
      </p:sp>
      <p:sp>
        <p:nvSpPr>
          <p:cNvPr id="16" name="TextBox 15"/>
          <p:cNvSpPr txBox="1"/>
          <p:nvPr/>
        </p:nvSpPr>
        <p:spPr>
          <a:xfrm>
            <a:off x="2057400" y="4114800"/>
            <a:ext cx="51054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National Judiciary </a:t>
            </a:r>
          </a:p>
        </p:txBody>
      </p:sp>
      <p:sp>
        <p:nvSpPr>
          <p:cNvPr id="7" name="Down Arrow 6"/>
          <p:cNvSpPr/>
          <p:nvPr/>
        </p:nvSpPr>
        <p:spPr>
          <a:xfrm>
            <a:off x="4343400" y="4953000"/>
            <a:ext cx="533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057400" y="5791200"/>
            <a:ext cx="5105400"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a:t>Chosen by the Executive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t>The New Jersey Plan</a:t>
            </a:r>
          </a:p>
        </p:txBody>
      </p:sp>
      <p:sp>
        <p:nvSpPr>
          <p:cNvPr id="4" name="Content Placeholder 3"/>
          <p:cNvSpPr>
            <a:spLocks noGrp="1"/>
          </p:cNvSpPr>
          <p:nvPr>
            <p:ph idx="1"/>
          </p:nvPr>
        </p:nvSpPr>
        <p:spPr>
          <a:xfrm>
            <a:off x="457200" y="1646237"/>
            <a:ext cx="5029200" cy="4526280"/>
          </a:xfrm>
        </p:spPr>
        <p:txBody>
          <a:bodyPr/>
          <a:lstStyle/>
          <a:p>
            <a:r>
              <a:rPr lang="en-US" dirty="0">
                <a:solidFill>
                  <a:srgbClr val="FFFF00"/>
                </a:solidFill>
              </a:rPr>
              <a:t>Limit national government</a:t>
            </a:r>
          </a:p>
          <a:p>
            <a:r>
              <a:rPr lang="en-US" dirty="0">
                <a:solidFill>
                  <a:srgbClr val="FFFF00"/>
                </a:solidFill>
              </a:rPr>
              <a:t>favored the smaller states</a:t>
            </a:r>
          </a:p>
          <a:p>
            <a:r>
              <a:rPr lang="en-US" dirty="0">
                <a:solidFill>
                  <a:srgbClr val="FFFF00"/>
                </a:solidFill>
              </a:rPr>
              <a:t>equal representation regardless of size or population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669189"/>
            <a:ext cx="2552700" cy="4838527"/>
          </a:xfrm>
          <a:prstGeom prst="rect">
            <a:avLst/>
          </a:prstGeom>
        </p:spPr>
      </p:pic>
    </p:spTree>
    <p:extLst>
      <p:ext uri="{BB962C8B-B14F-4D97-AF65-F5344CB8AC3E}">
        <p14:creationId xmlns:p14="http://schemas.microsoft.com/office/powerpoint/2010/main" val="2247554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686800" cy="1143000"/>
          </a:xfrm>
        </p:spPr>
        <p:txBody>
          <a:bodyPr>
            <a:noAutofit/>
          </a:bodyPr>
          <a:lstStyle/>
          <a:p>
            <a:pPr algn="ctr"/>
            <a:r>
              <a:rPr lang="en-US" sz="5400" dirty="0"/>
              <a:t>The Connecticut (Great) </a:t>
            </a:r>
            <a:br>
              <a:rPr lang="en-US" sz="5400" dirty="0"/>
            </a:br>
            <a:r>
              <a:rPr lang="en-US" sz="5400" dirty="0"/>
              <a:t>Compromise</a:t>
            </a:r>
          </a:p>
        </p:txBody>
      </p:sp>
      <p:pic>
        <p:nvPicPr>
          <p:cNvPr id="98306" name="Picture 2" descr="http://www.sar.org/history/battles/newengland.gif"/>
          <p:cNvPicPr>
            <a:picLocks noChangeAspect="1" noChangeArrowheads="1"/>
          </p:cNvPicPr>
          <p:nvPr/>
        </p:nvPicPr>
        <p:blipFill>
          <a:blip r:embed="rId3"/>
          <a:srcRect/>
          <a:stretch>
            <a:fillRect/>
          </a:stretch>
        </p:blipFill>
        <p:spPr bwMode="auto">
          <a:xfrm>
            <a:off x="304800" y="1981200"/>
            <a:ext cx="3962400" cy="4191000"/>
          </a:xfrm>
          <a:prstGeom prst="rect">
            <a:avLst/>
          </a:prstGeom>
          <a:noFill/>
        </p:spPr>
      </p:pic>
      <p:sp>
        <p:nvSpPr>
          <p:cNvPr id="11" name="TextBox 10"/>
          <p:cNvSpPr txBox="1"/>
          <p:nvPr/>
        </p:nvSpPr>
        <p:spPr>
          <a:xfrm>
            <a:off x="4572000" y="1981200"/>
            <a:ext cx="4114800"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600" dirty="0">
                <a:solidFill>
                  <a:srgbClr val="FFFF00"/>
                </a:solidFill>
              </a:rPr>
              <a:t>Legislative Branch</a:t>
            </a:r>
          </a:p>
        </p:txBody>
      </p:sp>
      <p:sp>
        <p:nvSpPr>
          <p:cNvPr id="14" name="TextBox 13"/>
          <p:cNvSpPr txBox="1"/>
          <p:nvPr/>
        </p:nvSpPr>
        <p:spPr>
          <a:xfrm>
            <a:off x="4343400" y="2971800"/>
            <a:ext cx="4572000" cy="286232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600" dirty="0">
                <a:solidFill>
                  <a:srgbClr val="FFFF00"/>
                </a:solidFill>
              </a:rPr>
              <a:t>Bicameral </a:t>
            </a:r>
          </a:p>
          <a:p>
            <a:pPr algn="ctr"/>
            <a:r>
              <a:rPr lang="en-US" sz="3600" u="sng" dirty="0">
                <a:solidFill>
                  <a:srgbClr val="FFFF00"/>
                </a:solidFill>
              </a:rPr>
              <a:t>House of Reps</a:t>
            </a:r>
          </a:p>
          <a:p>
            <a:pPr algn="ctr"/>
            <a:r>
              <a:rPr lang="en-US" sz="3600" i="1" dirty="0">
                <a:solidFill>
                  <a:srgbClr val="FFFF00"/>
                </a:solidFill>
              </a:rPr>
              <a:t>Based on Population</a:t>
            </a:r>
          </a:p>
          <a:p>
            <a:pPr algn="ctr"/>
            <a:r>
              <a:rPr lang="en-US" sz="3600" u="sng" dirty="0">
                <a:solidFill>
                  <a:srgbClr val="FFFF00"/>
                </a:solidFill>
              </a:rPr>
              <a:t>Senate</a:t>
            </a:r>
          </a:p>
          <a:p>
            <a:pPr algn="ctr"/>
            <a:r>
              <a:rPr lang="en-US" sz="3600" i="1" dirty="0">
                <a:solidFill>
                  <a:srgbClr val="FFFF00"/>
                </a:solidFill>
              </a:rPr>
              <a:t>Equal Rep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Effect transition="in" filter="wipe(down)">
                                      <p:cBhvr>
                                        <p:cTn id="7" dur="500"/>
                                        <p:tgtEl>
                                          <p:spTgt spid="11">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wipe(down)">
                                      <p:cBhvr>
                                        <p:cTn id="10" dur="5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4">
                                            <p:bg/>
                                          </p:spTgt>
                                        </p:tgtEl>
                                        <p:attrNameLst>
                                          <p:attrName>style.visibility</p:attrName>
                                        </p:attrNameLst>
                                      </p:cBhvr>
                                      <p:to>
                                        <p:strVal val="visible"/>
                                      </p:to>
                                    </p:set>
                                    <p:anim calcmode="lin" valueType="num">
                                      <p:cBhvr additive="base">
                                        <p:cTn id="15"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14">
                                            <p:bg/>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xEl>
                                              <p:pRg st="0" end="0"/>
                                            </p:txEl>
                                          </p:spTgt>
                                        </p:tgtEl>
                                        <p:attrNameLst>
                                          <p:attrName>style.visibility</p:attrName>
                                        </p:attrNameLst>
                                      </p:cBhvr>
                                      <p:to>
                                        <p:strVal val="visible"/>
                                      </p:to>
                                    </p:set>
                                    <p:anim calcmode="lin" valueType="num">
                                      <p:cBhvr additive="base">
                                        <p:cTn id="2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anim calcmode="lin" valueType="num">
                                      <p:cBhvr additive="base">
                                        <p:cTn id="2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
                                            <p:txEl>
                                              <p:pRg st="2" end="2"/>
                                            </p:txEl>
                                          </p:spTgt>
                                        </p:tgtEl>
                                        <p:attrNameLst>
                                          <p:attrName>style.visibility</p:attrName>
                                        </p:attrNameLst>
                                      </p:cBhvr>
                                      <p:to>
                                        <p:strVal val="visible"/>
                                      </p:to>
                                    </p:set>
                                    <p:anim calcmode="lin" valueType="num">
                                      <p:cBhvr additive="base">
                                        <p:cTn id="3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4">
                                            <p:txEl>
                                              <p:pRg st="3" end="3"/>
                                            </p:txEl>
                                          </p:spTgt>
                                        </p:tgtEl>
                                        <p:attrNameLst>
                                          <p:attrName>style.visibility</p:attrName>
                                        </p:attrNameLst>
                                      </p:cBhvr>
                                      <p:to>
                                        <p:strVal val="visible"/>
                                      </p:to>
                                    </p:set>
                                    <p:anim calcmode="lin" valueType="num">
                                      <p:cBhvr additive="base">
                                        <p:cTn id="39"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4">
                                            <p:txEl>
                                              <p:pRg st="4" end="4"/>
                                            </p:txEl>
                                          </p:spTgt>
                                        </p:tgtEl>
                                        <p:attrNameLst>
                                          <p:attrName>style.visibility</p:attrName>
                                        </p:attrNameLst>
                                      </p:cBhvr>
                                      <p:to>
                                        <p:strVal val="visible"/>
                                      </p:to>
                                    </p:set>
                                    <p:anim calcmode="lin" valueType="num">
                                      <p:cBhvr additive="base">
                                        <p:cTn id="45"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animBg="1"/>
      <p:bldP spid="14"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t>3/5 Compromise</a:t>
            </a:r>
          </a:p>
        </p:txBody>
      </p:sp>
      <p:sp>
        <p:nvSpPr>
          <p:cNvPr id="8" name="Content Placeholder 7"/>
          <p:cNvSpPr>
            <a:spLocks noGrp="1"/>
          </p:cNvSpPr>
          <p:nvPr>
            <p:ph sz="half" idx="2"/>
          </p:nvPr>
        </p:nvSpPr>
        <p:spPr/>
        <p:txBody>
          <a:bodyPr>
            <a:normAutofit/>
          </a:bodyPr>
          <a:lstStyle/>
          <a:p>
            <a:r>
              <a:rPr lang="en-US" sz="4000" dirty="0">
                <a:solidFill>
                  <a:srgbClr val="FFFF00"/>
                </a:solidFill>
              </a:rPr>
              <a:t>South had less population</a:t>
            </a:r>
          </a:p>
          <a:p>
            <a:r>
              <a:rPr lang="en-US" sz="4000" dirty="0">
                <a:solidFill>
                  <a:srgbClr val="FFFF00"/>
                </a:solidFill>
              </a:rPr>
              <a:t>Counted slaves as 3/5 of a person for representation &amp; TAXES</a:t>
            </a:r>
          </a:p>
        </p:txBody>
      </p:sp>
      <p:pic>
        <p:nvPicPr>
          <p:cNvPr id="2050" name="Picture 2" descr="http://www.bbc.co.uk/scotland/education/hist/abolition/images/content/tactics/trade-end-slogan.jpg"/>
          <p:cNvPicPr>
            <a:picLocks noChangeAspect="1" noChangeArrowheads="1"/>
          </p:cNvPicPr>
          <p:nvPr/>
        </p:nvPicPr>
        <p:blipFill>
          <a:blip r:embed="rId2"/>
          <a:srcRect/>
          <a:stretch>
            <a:fillRect/>
          </a:stretch>
        </p:blipFill>
        <p:spPr bwMode="auto">
          <a:xfrm>
            <a:off x="304800" y="1524000"/>
            <a:ext cx="4093716" cy="4724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Commerce &amp; Slave Trade</a:t>
            </a:r>
          </a:p>
        </p:txBody>
      </p:sp>
      <p:sp>
        <p:nvSpPr>
          <p:cNvPr id="4" name="Content Placeholder 3"/>
          <p:cNvSpPr>
            <a:spLocks noGrp="1"/>
          </p:cNvSpPr>
          <p:nvPr>
            <p:ph sz="half" idx="2"/>
          </p:nvPr>
        </p:nvSpPr>
        <p:spPr>
          <a:xfrm>
            <a:off x="4648200" y="1447800"/>
            <a:ext cx="4038600" cy="4526280"/>
          </a:xfrm>
        </p:spPr>
        <p:txBody>
          <a:bodyPr>
            <a:noAutofit/>
          </a:bodyPr>
          <a:lstStyle/>
          <a:p>
            <a:r>
              <a:rPr lang="en-US" sz="3600" dirty="0">
                <a:solidFill>
                  <a:srgbClr val="FFFF00"/>
                </a:solidFill>
              </a:rPr>
              <a:t>South needed to protect its’ economy</a:t>
            </a:r>
          </a:p>
          <a:p>
            <a:r>
              <a:rPr lang="en-US" sz="3600" dirty="0">
                <a:solidFill>
                  <a:srgbClr val="FFFF00"/>
                </a:solidFill>
              </a:rPr>
              <a:t>Congress can not tax exports</a:t>
            </a:r>
          </a:p>
          <a:p>
            <a:r>
              <a:rPr lang="en-US" sz="3600" dirty="0">
                <a:solidFill>
                  <a:srgbClr val="FFFF00"/>
                </a:solidFill>
              </a:rPr>
              <a:t>Congress could not act on the slave trade for 20 years</a:t>
            </a:r>
          </a:p>
        </p:txBody>
      </p:sp>
      <p:pic>
        <p:nvPicPr>
          <p:cNvPr id="1026" name="Picture 2" descr="http://www.ambrosevideo.com/resources/documents/114.jpg"/>
          <p:cNvPicPr>
            <a:picLocks noChangeAspect="1" noChangeArrowheads="1"/>
          </p:cNvPicPr>
          <p:nvPr/>
        </p:nvPicPr>
        <p:blipFill>
          <a:blip r:embed="rId2"/>
          <a:srcRect l="6476" r="9340"/>
          <a:stretch>
            <a:fillRect/>
          </a:stretch>
        </p:blipFill>
        <p:spPr bwMode="auto">
          <a:xfrm>
            <a:off x="304800" y="1752600"/>
            <a:ext cx="4350871" cy="42672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t>Bill of Rights</a:t>
            </a:r>
          </a:p>
        </p:txBody>
      </p:sp>
      <p:sp>
        <p:nvSpPr>
          <p:cNvPr id="4" name="Content Placeholder 3"/>
          <p:cNvSpPr>
            <a:spLocks noGrp="1"/>
          </p:cNvSpPr>
          <p:nvPr>
            <p:ph sz="half" idx="2"/>
          </p:nvPr>
        </p:nvSpPr>
        <p:spPr>
          <a:xfrm>
            <a:off x="6019800" y="1645920"/>
            <a:ext cx="3124200" cy="4526280"/>
          </a:xfrm>
        </p:spPr>
        <p:txBody>
          <a:bodyPr>
            <a:normAutofit lnSpcReduction="10000"/>
          </a:bodyPr>
          <a:lstStyle/>
          <a:p>
            <a:r>
              <a:rPr lang="en-US" dirty="0">
                <a:solidFill>
                  <a:srgbClr val="FFFF00"/>
                </a:solidFill>
              </a:rPr>
              <a:t>Gained Support of (some) Antifederalists</a:t>
            </a:r>
          </a:p>
          <a:p>
            <a:r>
              <a:rPr lang="en-US" dirty="0">
                <a:solidFill>
                  <a:srgbClr val="FFFF00"/>
                </a:solidFill>
              </a:rPr>
              <a:t>Added to Constitution in 1791</a:t>
            </a:r>
          </a:p>
          <a:p>
            <a:r>
              <a:rPr lang="en-US" dirty="0">
                <a:solidFill>
                  <a:srgbClr val="FFFF00"/>
                </a:solidFill>
              </a:rPr>
              <a:t>First 10 Amendments; protect individual liberties</a:t>
            </a:r>
          </a:p>
        </p:txBody>
      </p:sp>
      <p:pic>
        <p:nvPicPr>
          <p:cNvPr id="32770" name="Picture 2" descr="http://politicaljokes.us/wp-content/uploads/2009/11/Bill-of-rights-joke2.gif"/>
          <p:cNvPicPr>
            <a:picLocks noChangeAspect="1" noChangeArrowheads="1"/>
          </p:cNvPicPr>
          <p:nvPr/>
        </p:nvPicPr>
        <p:blipFill>
          <a:blip r:embed="rId2"/>
          <a:srcRect/>
          <a:stretch>
            <a:fillRect/>
          </a:stretch>
        </p:blipFill>
        <p:spPr bwMode="auto">
          <a:xfrm>
            <a:off x="381000" y="1828800"/>
            <a:ext cx="5638800" cy="442332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ctr"/>
            <a:r>
              <a:rPr lang="en-US" sz="2400" dirty="0"/>
              <a:t>According to this quotation, what issue concerned the delegates the most?  What is Dickinson’s position?</a:t>
            </a:r>
          </a:p>
        </p:txBody>
      </p:sp>
      <p:sp>
        <p:nvSpPr>
          <p:cNvPr id="3" name="Content Placeholder 2"/>
          <p:cNvSpPr>
            <a:spLocks noGrp="1"/>
          </p:cNvSpPr>
          <p:nvPr>
            <p:ph idx="1"/>
          </p:nvPr>
        </p:nvSpPr>
        <p:spPr>
          <a:xfrm>
            <a:off x="457200" y="1524000"/>
            <a:ext cx="8229600" cy="4906963"/>
          </a:xfrm>
        </p:spPr>
        <p:txBody>
          <a:bodyPr>
            <a:noAutofit/>
          </a:bodyPr>
          <a:lstStyle/>
          <a:p>
            <a:pPr marL="0" indent="0" algn="ctr">
              <a:buNone/>
            </a:pPr>
            <a:r>
              <a:rPr lang="en-US" sz="4000" dirty="0"/>
              <a:t>“Let our government be like that of the solar system.  Let the general government be like the sun and the states the planets, repelled yet attracted, and the whole moving regularly and harmoniously in several orbits.”</a:t>
            </a:r>
          </a:p>
          <a:p>
            <a:pPr marL="0" indent="0" algn="ctr">
              <a:buNone/>
            </a:pPr>
            <a:r>
              <a:rPr lang="en-US" sz="4000" dirty="0"/>
              <a:t>- John Dickinson, 1787</a:t>
            </a:r>
          </a:p>
        </p:txBody>
      </p:sp>
    </p:spTree>
    <p:extLst>
      <p:ext uri="{BB962C8B-B14F-4D97-AF65-F5344CB8AC3E}">
        <p14:creationId xmlns:p14="http://schemas.microsoft.com/office/powerpoint/2010/main" val="30585088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931</TotalTime>
  <Words>667</Words>
  <Application>Microsoft Office PowerPoint</Application>
  <PresentationFormat>On-screen Show (4:3)</PresentationFormat>
  <Paragraphs>116</Paragraphs>
  <Slides>20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Rockwell</vt:lpstr>
      <vt:lpstr>Times New Roman</vt:lpstr>
      <vt:lpstr>Wingdings 2</vt:lpstr>
      <vt:lpstr>Foundry</vt:lpstr>
      <vt:lpstr>PowerPoint Presentation</vt:lpstr>
      <vt:lpstr>What problems do you think delegates had when writing a new constitution?  How did Franklin feel about it?  Explain.</vt:lpstr>
      <vt:lpstr>Bundle of Compromises (p.54)</vt:lpstr>
      <vt:lpstr>PowerPoint Presentation</vt:lpstr>
      <vt:lpstr>Finished Early?</vt:lpstr>
      <vt:lpstr> Constitutional Convention</vt:lpstr>
      <vt:lpstr>Independence Hall,  Philadelphia</vt:lpstr>
      <vt:lpstr>The Virginia Plan</vt:lpstr>
      <vt:lpstr>The Virginia Plan</vt:lpstr>
      <vt:lpstr>The Virginia Plan</vt:lpstr>
      <vt:lpstr>The Virginia Plan</vt:lpstr>
      <vt:lpstr>The New Jersey Plan</vt:lpstr>
      <vt:lpstr>The New Jersey Plan</vt:lpstr>
      <vt:lpstr>The New Jersey Plan</vt:lpstr>
      <vt:lpstr>The New Jersey Plan</vt:lpstr>
      <vt:lpstr>The Connecticut (Great)  Compromise</vt:lpstr>
      <vt:lpstr>3/5 Compromise</vt:lpstr>
      <vt:lpstr>Commerce &amp; Slave Trade</vt:lpstr>
      <vt:lpstr>Bill of Rights</vt:lpstr>
      <vt:lpstr>According to this quotation, what issue concerned the delegates the most?  What is Dickinson’s position?</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Constitutional Convention</dc:title>
  <dc:creator>Home Account</dc:creator>
  <cp:lastModifiedBy>Steven Krause</cp:lastModifiedBy>
  <cp:revision>31</cp:revision>
  <dcterms:created xsi:type="dcterms:W3CDTF">2009-02-04T01:32:11Z</dcterms:created>
  <dcterms:modified xsi:type="dcterms:W3CDTF">2019-09-03T12:27:19Z</dcterms:modified>
</cp:coreProperties>
</file>