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handoutMasterIdLst>
    <p:handoutMasterId r:id="rId19"/>
  </p:handoutMasterIdLst>
  <p:sldIdLst>
    <p:sldId id="285" r:id="rId2"/>
    <p:sldId id="276" r:id="rId3"/>
    <p:sldId id="286" r:id="rId4"/>
    <p:sldId id="287" r:id="rId5"/>
    <p:sldId id="288" r:id="rId6"/>
    <p:sldId id="284" r:id="rId7"/>
    <p:sldId id="269" r:id="rId8"/>
    <p:sldId id="270" r:id="rId9"/>
    <p:sldId id="271" r:id="rId10"/>
    <p:sldId id="281" r:id="rId11"/>
    <p:sldId id="279" r:id="rId12"/>
    <p:sldId id="280" r:id="rId13"/>
    <p:sldId id="272" r:id="rId14"/>
    <p:sldId id="273" r:id="rId15"/>
    <p:sldId id="274" r:id="rId16"/>
    <p:sldId id="282" r:id="rId17"/>
    <p:sldId id="275"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978" y="102"/>
      </p:cViewPr>
      <p:guideLst>
        <p:guide orient="horz" pos="2160"/>
        <p:guide pos="2880"/>
      </p:guideLst>
    </p:cSldViewPr>
  </p:slideViewPr>
  <p:notesTextViewPr>
    <p:cViewPr>
      <p:scale>
        <a:sx n="3" d="2"/>
        <a:sy n="3" d="2"/>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38" tIns="45719" rIns="91438" bIns="45719" rtlCol="0"/>
          <a:lstStyle>
            <a:lvl1pPr algn="l">
              <a:defRPr sz="1200"/>
            </a:lvl1pPr>
          </a:lstStyle>
          <a:p>
            <a:endParaRPr lang="en-US"/>
          </a:p>
        </p:txBody>
      </p:sp>
      <p:sp>
        <p:nvSpPr>
          <p:cNvPr id="3" name="Date Placeholder 2"/>
          <p:cNvSpPr>
            <a:spLocks noGrp="1"/>
          </p:cNvSpPr>
          <p:nvPr>
            <p:ph type="dt" sz="quarter" idx="1"/>
          </p:nvPr>
        </p:nvSpPr>
        <p:spPr>
          <a:xfrm>
            <a:off x="3884614" y="0"/>
            <a:ext cx="2971800" cy="458788"/>
          </a:xfrm>
          <a:prstGeom prst="rect">
            <a:avLst/>
          </a:prstGeom>
        </p:spPr>
        <p:txBody>
          <a:bodyPr vert="horz" lIns="91438" tIns="45719" rIns="91438" bIns="45719" rtlCol="0"/>
          <a:lstStyle>
            <a:lvl1pPr algn="r">
              <a:defRPr sz="1200"/>
            </a:lvl1pPr>
          </a:lstStyle>
          <a:p>
            <a:fld id="{CC36E4AA-7F0D-4F82-98F8-66AF1617B406}" type="datetimeFigureOut">
              <a:rPr lang="en-US" smtClean="0"/>
              <a:t>9/16/2019</a:t>
            </a:fld>
            <a:endParaRPr lang="en-US"/>
          </a:p>
        </p:txBody>
      </p:sp>
      <p:sp>
        <p:nvSpPr>
          <p:cNvPr id="4" name="Footer Placeholder 3"/>
          <p:cNvSpPr>
            <a:spLocks noGrp="1"/>
          </p:cNvSpPr>
          <p:nvPr>
            <p:ph type="ftr" sz="quarter" idx="2"/>
          </p:nvPr>
        </p:nvSpPr>
        <p:spPr>
          <a:xfrm>
            <a:off x="0" y="8685214"/>
            <a:ext cx="2971800" cy="458787"/>
          </a:xfrm>
          <a:prstGeom prst="rect">
            <a:avLst/>
          </a:prstGeom>
        </p:spPr>
        <p:txBody>
          <a:bodyPr vert="horz" lIns="91438" tIns="45719" rIns="91438" bIns="45719" rtlCol="0" anchor="b"/>
          <a:lstStyle>
            <a:lvl1pPr algn="l">
              <a:defRPr sz="1200"/>
            </a:lvl1pPr>
          </a:lstStyle>
          <a:p>
            <a:endParaRPr lang="en-US"/>
          </a:p>
        </p:txBody>
      </p:sp>
      <p:sp>
        <p:nvSpPr>
          <p:cNvPr id="5" name="Slide Number Placeholder 4"/>
          <p:cNvSpPr>
            <a:spLocks noGrp="1"/>
          </p:cNvSpPr>
          <p:nvPr>
            <p:ph type="sldNum" sz="quarter" idx="3"/>
          </p:nvPr>
        </p:nvSpPr>
        <p:spPr>
          <a:xfrm>
            <a:off x="3884614" y="8685214"/>
            <a:ext cx="2971800" cy="458787"/>
          </a:xfrm>
          <a:prstGeom prst="rect">
            <a:avLst/>
          </a:prstGeom>
        </p:spPr>
        <p:txBody>
          <a:bodyPr vert="horz" lIns="91438" tIns="45719" rIns="91438" bIns="45719" rtlCol="0" anchor="b"/>
          <a:lstStyle>
            <a:lvl1pPr algn="r">
              <a:defRPr sz="1200"/>
            </a:lvl1pPr>
          </a:lstStyle>
          <a:p>
            <a:fld id="{FFC52D66-3D30-4982-A7DF-5172435885EE}" type="slidenum">
              <a:rPr lang="en-US" smtClean="0"/>
              <a:t>‹#›</a:t>
            </a:fld>
            <a:endParaRPr lang="en-US"/>
          </a:p>
        </p:txBody>
      </p:sp>
    </p:spTree>
    <p:extLst>
      <p:ext uri="{BB962C8B-B14F-4D97-AF65-F5344CB8AC3E}">
        <p14:creationId xmlns:p14="http://schemas.microsoft.com/office/powerpoint/2010/main" val="102537973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A747014-A1C1-421C-AC0E-CED5473E10C9}" type="datetimeFigureOut">
              <a:rPr lang="en-US" smtClean="0"/>
              <a:pPr/>
              <a:t>9/16/2019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8DC81D-E2B2-4574-8F98-7BAA2A1B57DC}" type="slidenum">
              <a:rPr lang="en-US" smtClean="0"/>
              <a:pPr/>
              <a:t>‹#›</a:t>
            </a:fld>
            <a:endParaRPr lang="en-US"/>
          </a:p>
        </p:txBody>
      </p:sp>
    </p:spTree>
    <p:extLst>
      <p:ext uri="{BB962C8B-B14F-4D97-AF65-F5344CB8AC3E}">
        <p14:creationId xmlns:p14="http://schemas.microsoft.com/office/powerpoint/2010/main" val="623298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747014-A1C1-421C-AC0E-CED5473E10C9}" type="datetimeFigureOut">
              <a:rPr lang="en-US" smtClean="0"/>
              <a:pPr/>
              <a:t>9/16/2019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8DC81D-E2B2-4574-8F98-7BAA2A1B57DC}" type="slidenum">
              <a:rPr lang="en-US" smtClean="0"/>
              <a:pPr/>
              <a:t>‹#›</a:t>
            </a:fld>
            <a:endParaRPr lang="en-US"/>
          </a:p>
        </p:txBody>
      </p:sp>
    </p:spTree>
    <p:extLst>
      <p:ext uri="{BB962C8B-B14F-4D97-AF65-F5344CB8AC3E}">
        <p14:creationId xmlns:p14="http://schemas.microsoft.com/office/powerpoint/2010/main" val="1550212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A747014-A1C1-421C-AC0E-CED5473E10C9}" type="datetimeFigureOut">
              <a:rPr lang="en-US" smtClean="0"/>
              <a:pPr/>
              <a:t>9/16/2019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8DC81D-E2B2-4574-8F98-7BAA2A1B57DC}" type="slidenum">
              <a:rPr lang="en-US" smtClean="0"/>
              <a:pPr/>
              <a:t>‹#›</a:t>
            </a:fld>
            <a:endParaRPr lang="en-US"/>
          </a:p>
        </p:txBody>
      </p:sp>
    </p:spTree>
    <p:extLst>
      <p:ext uri="{BB962C8B-B14F-4D97-AF65-F5344CB8AC3E}">
        <p14:creationId xmlns:p14="http://schemas.microsoft.com/office/powerpoint/2010/main" val="4109170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A747014-A1C1-421C-AC0E-CED5473E10C9}" type="datetimeFigureOut">
              <a:rPr lang="en-US" smtClean="0"/>
              <a:pPr/>
              <a:t>9/16/2019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8DC81D-E2B2-4574-8F98-7BAA2A1B57DC}" type="slidenum">
              <a:rPr lang="en-US" smtClean="0"/>
              <a:pPr/>
              <a:t>‹#›</a:t>
            </a:fld>
            <a:endParaRPr lang="en-US"/>
          </a:p>
        </p:txBody>
      </p:sp>
    </p:spTree>
    <p:extLst>
      <p:ext uri="{BB962C8B-B14F-4D97-AF65-F5344CB8AC3E}">
        <p14:creationId xmlns:p14="http://schemas.microsoft.com/office/powerpoint/2010/main" val="3858469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A747014-A1C1-421C-AC0E-CED5473E10C9}" type="datetimeFigureOut">
              <a:rPr lang="en-US" smtClean="0"/>
              <a:pPr/>
              <a:t>9/16/2019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8DC81D-E2B2-4574-8F98-7BAA2A1B57DC}" type="slidenum">
              <a:rPr lang="en-US" smtClean="0"/>
              <a:pPr/>
              <a:t>‹#›</a:t>
            </a:fld>
            <a:endParaRPr lang="en-US"/>
          </a:p>
        </p:txBody>
      </p:sp>
    </p:spTree>
    <p:extLst>
      <p:ext uri="{BB962C8B-B14F-4D97-AF65-F5344CB8AC3E}">
        <p14:creationId xmlns:p14="http://schemas.microsoft.com/office/powerpoint/2010/main" val="1120096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A747014-A1C1-421C-AC0E-CED5473E10C9}" type="datetimeFigureOut">
              <a:rPr lang="en-US" smtClean="0"/>
              <a:pPr/>
              <a:t>9/16/2019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8DC81D-E2B2-4574-8F98-7BAA2A1B57DC}" type="slidenum">
              <a:rPr lang="en-US" smtClean="0"/>
              <a:pPr/>
              <a:t>‹#›</a:t>
            </a:fld>
            <a:endParaRPr lang="en-US"/>
          </a:p>
        </p:txBody>
      </p:sp>
    </p:spTree>
    <p:extLst>
      <p:ext uri="{BB962C8B-B14F-4D97-AF65-F5344CB8AC3E}">
        <p14:creationId xmlns:p14="http://schemas.microsoft.com/office/powerpoint/2010/main" val="3061622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747014-A1C1-421C-AC0E-CED5473E10C9}" type="datetimeFigureOut">
              <a:rPr lang="en-US" smtClean="0"/>
              <a:pPr/>
              <a:t>9/16/2019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8DC81D-E2B2-4574-8F98-7BAA2A1B57DC}" type="slidenum">
              <a:rPr lang="en-US" smtClean="0"/>
              <a:pPr/>
              <a:t>‹#›</a:t>
            </a:fld>
            <a:endParaRPr lang="en-US"/>
          </a:p>
        </p:txBody>
      </p:sp>
    </p:spTree>
    <p:extLst>
      <p:ext uri="{BB962C8B-B14F-4D97-AF65-F5344CB8AC3E}">
        <p14:creationId xmlns:p14="http://schemas.microsoft.com/office/powerpoint/2010/main" val="8091333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747014-A1C1-421C-AC0E-CED5473E10C9}" type="datetimeFigureOut">
              <a:rPr lang="en-US" smtClean="0"/>
              <a:pPr/>
              <a:t>9/16/2019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8DC81D-E2B2-4574-8F98-7BAA2A1B57DC}" type="slidenum">
              <a:rPr lang="en-US" smtClean="0"/>
              <a:pPr/>
              <a:t>‹#›</a:t>
            </a:fld>
            <a:endParaRPr lang="en-US"/>
          </a:p>
        </p:txBody>
      </p:sp>
    </p:spTree>
    <p:extLst>
      <p:ext uri="{BB962C8B-B14F-4D97-AF65-F5344CB8AC3E}">
        <p14:creationId xmlns:p14="http://schemas.microsoft.com/office/powerpoint/2010/main" val="4877642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747014-A1C1-421C-AC0E-CED5473E10C9}" type="datetimeFigureOut">
              <a:rPr lang="en-US" smtClean="0"/>
              <a:pPr/>
              <a:t>9/16/2019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8DC81D-E2B2-4574-8F98-7BAA2A1B57DC}" type="slidenum">
              <a:rPr lang="en-US" smtClean="0"/>
              <a:pPr/>
              <a:t>‹#›</a:t>
            </a:fld>
            <a:endParaRPr lang="en-US"/>
          </a:p>
        </p:txBody>
      </p:sp>
    </p:spTree>
    <p:extLst>
      <p:ext uri="{BB962C8B-B14F-4D97-AF65-F5344CB8AC3E}">
        <p14:creationId xmlns:p14="http://schemas.microsoft.com/office/powerpoint/2010/main" val="23635749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747014-A1C1-421C-AC0E-CED5473E10C9}" type="datetimeFigureOut">
              <a:rPr lang="en-US" smtClean="0"/>
              <a:pPr/>
              <a:t>9/16/2019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8DC81D-E2B2-4574-8F98-7BAA2A1B57DC}" type="slidenum">
              <a:rPr lang="en-US" smtClean="0"/>
              <a:pPr/>
              <a:t>‹#›</a:t>
            </a:fld>
            <a:endParaRPr lang="en-US"/>
          </a:p>
        </p:txBody>
      </p:sp>
    </p:spTree>
    <p:extLst>
      <p:ext uri="{BB962C8B-B14F-4D97-AF65-F5344CB8AC3E}">
        <p14:creationId xmlns:p14="http://schemas.microsoft.com/office/powerpoint/2010/main" val="19198434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747014-A1C1-421C-AC0E-CED5473E10C9}" type="datetimeFigureOut">
              <a:rPr lang="en-US" smtClean="0"/>
              <a:pPr/>
              <a:t>9/16/2019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8DC81D-E2B2-4574-8F98-7BAA2A1B57DC}" type="slidenum">
              <a:rPr lang="en-US" smtClean="0"/>
              <a:pPr/>
              <a:t>‹#›</a:t>
            </a:fld>
            <a:endParaRPr lang="en-US"/>
          </a:p>
        </p:txBody>
      </p:sp>
    </p:spTree>
    <p:extLst>
      <p:ext uri="{BB962C8B-B14F-4D97-AF65-F5344CB8AC3E}">
        <p14:creationId xmlns:p14="http://schemas.microsoft.com/office/powerpoint/2010/main" val="26274559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747014-A1C1-421C-AC0E-CED5473E10C9}" type="datetimeFigureOut">
              <a:rPr lang="en-US" smtClean="0"/>
              <a:pPr/>
              <a:t>9/16/2019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8DC81D-E2B2-4574-8F98-7BAA2A1B57DC}" type="slidenum">
              <a:rPr lang="en-US" smtClean="0"/>
              <a:pPr/>
              <a:t>‹#›</a:t>
            </a:fld>
            <a:endParaRPr lang="en-US"/>
          </a:p>
        </p:txBody>
      </p:sp>
    </p:spTree>
    <p:extLst>
      <p:ext uri="{BB962C8B-B14F-4D97-AF65-F5344CB8AC3E}">
        <p14:creationId xmlns:p14="http://schemas.microsoft.com/office/powerpoint/2010/main" val="4267458492"/>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9144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C8B520-C355-4676-9D6B-97B4AF6CFF62}"/>
              </a:ext>
            </a:extLst>
          </p:cNvPr>
          <p:cNvSpPr>
            <a:spLocks noGrp="1"/>
          </p:cNvSpPr>
          <p:nvPr>
            <p:ph type="title"/>
          </p:nvPr>
        </p:nvSpPr>
        <p:spPr>
          <a:xfrm>
            <a:off x="417399" y="643467"/>
            <a:ext cx="8408193" cy="744836"/>
          </a:xfrm>
        </p:spPr>
        <p:txBody>
          <a:bodyPr>
            <a:normAutofit/>
          </a:bodyPr>
          <a:lstStyle/>
          <a:p>
            <a:pPr algn="ctr"/>
            <a:r>
              <a:rPr lang="en-US" sz="2200" dirty="0" err="1">
                <a:solidFill>
                  <a:schemeClr val="bg1"/>
                </a:solidFill>
              </a:rPr>
              <a:t>Bellwork</a:t>
            </a:r>
            <a:r>
              <a:rPr lang="en-US" sz="2200" dirty="0">
                <a:solidFill>
                  <a:schemeClr val="bg1"/>
                </a:solidFill>
              </a:rPr>
              <a:t> 9/19: </a:t>
            </a:r>
            <a:br>
              <a:rPr lang="en-US" sz="2200" dirty="0">
                <a:solidFill>
                  <a:schemeClr val="bg1"/>
                </a:solidFill>
              </a:rPr>
            </a:br>
            <a:r>
              <a:rPr lang="en-US" sz="2200" dirty="0">
                <a:solidFill>
                  <a:schemeClr val="bg1"/>
                </a:solidFill>
              </a:rPr>
              <a:t>Interpreting the Fourth Amendment</a:t>
            </a:r>
          </a:p>
        </p:txBody>
      </p:sp>
      <p:pic>
        <p:nvPicPr>
          <p:cNvPr id="1026" name="Picture 2" descr="Image result for fourth amendment">
            <a:extLst>
              <a:ext uri="{FF2B5EF4-FFF2-40B4-BE49-F238E27FC236}">
                <a16:creationId xmlns:a16="http://schemas.microsoft.com/office/drawing/2014/main" id="{010F920A-5F4A-4300-8798-90DF102747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5361" y="1675227"/>
            <a:ext cx="7293276" cy="4394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53315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1503" y="6427"/>
            <a:ext cx="7886700" cy="1325563"/>
          </a:xfrm>
        </p:spPr>
        <p:txBody>
          <a:bodyPr>
            <a:normAutofit fontScale="90000"/>
          </a:bodyPr>
          <a:lstStyle/>
          <a:p>
            <a:pPr algn="ctr"/>
            <a:r>
              <a:rPr lang="en-US" b="1" dirty="0"/>
              <a:t>Amendment IV</a:t>
            </a:r>
            <a:br>
              <a:rPr lang="en-US" b="1" dirty="0"/>
            </a:br>
            <a:r>
              <a:rPr lang="en-US" b="1" dirty="0"/>
              <a:t>no “unreasonable” search and seizure</a:t>
            </a:r>
          </a:p>
        </p:txBody>
      </p:sp>
      <p:sp>
        <p:nvSpPr>
          <p:cNvPr id="3" name="Content Placeholder 2"/>
          <p:cNvSpPr>
            <a:spLocks noGrp="1"/>
          </p:cNvSpPr>
          <p:nvPr>
            <p:ph idx="1"/>
          </p:nvPr>
        </p:nvSpPr>
        <p:spPr>
          <a:xfrm>
            <a:off x="441478" y="1447800"/>
            <a:ext cx="8473922" cy="5257800"/>
          </a:xfrm>
        </p:spPr>
        <p:txBody>
          <a:bodyPr>
            <a:normAutofit lnSpcReduction="10000"/>
          </a:bodyPr>
          <a:lstStyle/>
          <a:p>
            <a:r>
              <a:rPr lang="en-US" dirty="0"/>
              <a:t>Due Process</a:t>
            </a:r>
          </a:p>
          <a:p>
            <a:pPr lvl="1"/>
            <a:r>
              <a:rPr lang="en-US" dirty="0"/>
              <a:t>The process the police use to enforce the law has to be fair</a:t>
            </a:r>
          </a:p>
          <a:p>
            <a:r>
              <a:rPr lang="en-US" dirty="0"/>
              <a:t>Warrant</a:t>
            </a:r>
          </a:p>
          <a:p>
            <a:pPr lvl="1"/>
            <a:r>
              <a:rPr lang="en-US" dirty="0"/>
              <a:t>Issued by a judge, gives government the right to search and/or seize something</a:t>
            </a:r>
          </a:p>
          <a:p>
            <a:pPr lvl="1"/>
            <a:r>
              <a:rPr lang="en-US" dirty="0"/>
              <a:t>Exceptions (there are lots): plain view, inevitable discovery, lawful arrest…</a:t>
            </a:r>
          </a:p>
          <a:p>
            <a:r>
              <a:rPr lang="en-US" dirty="0"/>
              <a:t>Probable Cause</a:t>
            </a:r>
          </a:p>
          <a:p>
            <a:pPr lvl="1"/>
            <a:r>
              <a:rPr lang="en-US" dirty="0"/>
              <a:t>Standard which must be met for a warrant…it is likely that a crime has and/or is being committed</a:t>
            </a:r>
          </a:p>
          <a:p>
            <a:r>
              <a:rPr lang="en-US" dirty="0"/>
              <a:t>Exclusionary Rule</a:t>
            </a:r>
          </a:p>
          <a:p>
            <a:pPr lvl="1"/>
            <a:r>
              <a:rPr lang="en-US" dirty="0"/>
              <a:t>Illegally gained evidence cannot be used against the accused in court</a:t>
            </a:r>
          </a:p>
        </p:txBody>
      </p:sp>
    </p:spTree>
    <p:extLst>
      <p:ext uri="{BB962C8B-B14F-4D97-AF65-F5344CB8AC3E}">
        <p14:creationId xmlns:p14="http://schemas.microsoft.com/office/powerpoint/2010/main" val="2416459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A2F4F-3685-445B-8E0F-B1287CD33459}"/>
              </a:ext>
            </a:extLst>
          </p:cNvPr>
          <p:cNvSpPr>
            <a:spLocks noGrp="1"/>
          </p:cNvSpPr>
          <p:nvPr>
            <p:ph type="title"/>
          </p:nvPr>
        </p:nvSpPr>
        <p:spPr>
          <a:xfrm>
            <a:off x="628650" y="152400"/>
            <a:ext cx="7886700" cy="715963"/>
          </a:xfrm>
          <a:ln>
            <a:solidFill>
              <a:schemeClr val="tx1"/>
            </a:solidFill>
          </a:ln>
        </p:spPr>
        <p:txBody>
          <a:bodyPr>
            <a:normAutofit/>
          </a:bodyPr>
          <a:lstStyle/>
          <a:p>
            <a:r>
              <a:rPr lang="en-US" sz="3200" dirty="0"/>
              <a:t>J.W. v. DeSoto County School District (2008)</a:t>
            </a:r>
          </a:p>
        </p:txBody>
      </p:sp>
      <p:sp>
        <p:nvSpPr>
          <p:cNvPr id="3" name="Content Placeholder 2">
            <a:extLst>
              <a:ext uri="{FF2B5EF4-FFF2-40B4-BE49-F238E27FC236}">
                <a16:creationId xmlns:a16="http://schemas.microsoft.com/office/drawing/2014/main" id="{998896EA-B3DA-4F61-8B32-A8C6AF2C7610}"/>
              </a:ext>
            </a:extLst>
          </p:cNvPr>
          <p:cNvSpPr>
            <a:spLocks noGrp="1"/>
          </p:cNvSpPr>
          <p:nvPr>
            <p:ph idx="1"/>
          </p:nvPr>
        </p:nvSpPr>
        <p:spPr>
          <a:xfrm>
            <a:off x="628650" y="1066800"/>
            <a:ext cx="7886700" cy="5562600"/>
          </a:xfrm>
        </p:spPr>
        <p:txBody>
          <a:bodyPr>
            <a:normAutofit fontScale="92500" lnSpcReduction="20000"/>
          </a:bodyPr>
          <a:lstStyle/>
          <a:p>
            <a:pPr marL="0" indent="0">
              <a:buNone/>
            </a:pPr>
            <a:r>
              <a:rPr lang="en-US" dirty="0"/>
              <a:t>After receiving a text message from his father, 12-year-old Richard Wade, an African-American Southaven Middle School honor student, opened his phone to read the message during football class, a violation of school rules. Rather than simply confiscating the phone and turning it in to the school office as required by policy, several school officials searched through the private and personal pictures Richard had stored on the phone. The phone was subsequently turned over to police, who claimed that the pictures constituted "gang-related activity" and "indecent pictures" – Richard was suspended for three days and was ultimately expelled.</a:t>
            </a:r>
          </a:p>
          <a:p>
            <a:pPr marL="0" indent="0">
              <a:buNone/>
            </a:pPr>
            <a:endParaRPr lang="en-US" dirty="0"/>
          </a:p>
          <a:p>
            <a:pPr marL="0" indent="0">
              <a:buNone/>
            </a:pPr>
            <a:r>
              <a:rPr lang="en-US" dirty="0">
                <a:solidFill>
                  <a:srgbClr val="FF0000"/>
                </a:solidFill>
              </a:rPr>
              <a:t>Was this an illegal search?  Were the student’s rights violated?  </a:t>
            </a:r>
          </a:p>
          <a:p>
            <a:pPr marL="0" indent="0">
              <a:buNone/>
            </a:pPr>
            <a:r>
              <a:rPr lang="en-US" dirty="0">
                <a:solidFill>
                  <a:srgbClr val="FF0000"/>
                </a:solidFill>
              </a:rPr>
              <a:t>	* Create a 2-3 sentence argument using the Fourth Amendment!</a:t>
            </a:r>
          </a:p>
          <a:p>
            <a:pPr marL="0" indent="0">
              <a:buNone/>
            </a:pPr>
            <a:endParaRPr lang="en-US" dirty="0">
              <a:solidFill>
                <a:srgbClr val="FF0000"/>
              </a:solidFill>
            </a:endParaRPr>
          </a:p>
        </p:txBody>
      </p:sp>
    </p:spTree>
    <p:extLst>
      <p:ext uri="{BB962C8B-B14F-4D97-AF65-F5344CB8AC3E}">
        <p14:creationId xmlns:p14="http://schemas.microsoft.com/office/powerpoint/2010/main" val="22337722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J.W.  v. </a:t>
            </a:r>
            <a:r>
              <a:rPr lang="en-US" dirty="0" err="1"/>
              <a:t>DeSoto</a:t>
            </a:r>
            <a:r>
              <a:rPr lang="en-US" dirty="0"/>
              <a:t> County School District (2008)</a:t>
            </a:r>
          </a:p>
        </p:txBody>
      </p:sp>
      <p:sp>
        <p:nvSpPr>
          <p:cNvPr id="3" name="Content Placeholder 2"/>
          <p:cNvSpPr>
            <a:spLocks noGrp="1"/>
          </p:cNvSpPr>
          <p:nvPr>
            <p:ph idx="1"/>
          </p:nvPr>
        </p:nvSpPr>
        <p:spPr>
          <a:xfrm>
            <a:off x="4434014" y="1524000"/>
            <a:ext cx="4528607" cy="5257800"/>
          </a:xfrm>
        </p:spPr>
        <p:txBody>
          <a:bodyPr>
            <a:normAutofit/>
          </a:bodyPr>
          <a:lstStyle/>
          <a:p>
            <a:r>
              <a:rPr lang="en-US" sz="2400" dirty="0"/>
              <a:t>“The court found that the search of the student’s cell phone was </a:t>
            </a:r>
            <a:r>
              <a:rPr lang="en-US" sz="2400" dirty="0">
                <a:solidFill>
                  <a:srgbClr val="FF0000"/>
                </a:solidFill>
                <a:highlight>
                  <a:srgbClr val="FFFF00"/>
                </a:highlight>
              </a:rPr>
              <a:t>not unlawful because the student had brought it to school and used it against school rules. These acts diminished the student’s expectations of privacy. </a:t>
            </a:r>
            <a:r>
              <a:rPr lang="en-US" sz="2400" dirty="0"/>
              <a:t>Here, the court said, the Mississippi school’s actions were “limited” to only looking at the student’s photos and was not “fishing” through the students personal life.”</a:t>
            </a:r>
          </a:p>
        </p:txBody>
      </p:sp>
      <p:pic>
        <p:nvPicPr>
          <p:cNvPr id="3074" name="Picture 2" descr="Image result for student cell pho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379" y="2915796"/>
            <a:ext cx="4082226" cy="2612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570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text&#10;&#10;Description automatically generated">
            <a:extLst>
              <a:ext uri="{FF2B5EF4-FFF2-40B4-BE49-F238E27FC236}">
                <a16:creationId xmlns:a16="http://schemas.microsoft.com/office/drawing/2014/main" id="{3BE76625-E7AD-49FC-9CBF-EA983EF342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5381" y="643467"/>
            <a:ext cx="5153236" cy="5571066"/>
          </a:xfrm>
          <a:prstGeom prst="rect">
            <a:avLst/>
          </a:prstGeom>
        </p:spPr>
      </p:pic>
    </p:spTree>
    <p:extLst>
      <p:ext uri="{BB962C8B-B14F-4D97-AF65-F5344CB8AC3E}">
        <p14:creationId xmlns:p14="http://schemas.microsoft.com/office/powerpoint/2010/main" val="2859440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1492D-9ADB-49B6-8D67-9F78BFC79DCC}"/>
              </a:ext>
            </a:extLst>
          </p:cNvPr>
          <p:cNvSpPr>
            <a:spLocks noGrp="1"/>
          </p:cNvSpPr>
          <p:nvPr>
            <p:ph type="title"/>
          </p:nvPr>
        </p:nvSpPr>
        <p:spPr>
          <a:xfrm>
            <a:off x="1135719" y="513612"/>
            <a:ext cx="7420599" cy="1031216"/>
          </a:xfrm>
        </p:spPr>
        <p:txBody>
          <a:bodyPr anchor="b">
            <a:normAutofit/>
          </a:bodyPr>
          <a:lstStyle/>
          <a:p>
            <a:r>
              <a:rPr lang="en-US" dirty="0"/>
              <a:t>“Adding to the Constitution…”</a:t>
            </a:r>
          </a:p>
        </p:txBody>
      </p:sp>
      <p:pic>
        <p:nvPicPr>
          <p:cNvPr id="1026" name="Picture 2" descr="Image result for search and seizure">
            <a:extLst>
              <a:ext uri="{FF2B5EF4-FFF2-40B4-BE49-F238E27FC236}">
                <a16:creationId xmlns:a16="http://schemas.microsoft.com/office/drawing/2014/main" id="{18494C83-F897-4A23-B900-C5DFDF91A1B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35719" y="3016316"/>
            <a:ext cx="3802037" cy="1901018"/>
          </a:xfrm>
          <a:prstGeom prst="rect">
            <a:avLst/>
          </a:prstGeom>
          <a:noFill/>
          <a:extLst>
            <a:ext uri="{909E8E84-426E-40DD-AFC4-6F175D3DCCD1}">
              <a14:hiddenFill xmlns:a14="http://schemas.microsoft.com/office/drawing/2010/main">
                <a:solidFill>
                  <a:srgbClr val="FFFFFF"/>
                </a:solidFill>
              </a14:hiddenFill>
            </a:ext>
          </a:extLst>
        </p:spPr>
      </p:pic>
      <p:sp>
        <p:nvSpPr>
          <p:cNvPr id="71" name="Freeform: Shape 70">
            <a:extLst>
              <a:ext uri="{FF2B5EF4-FFF2-40B4-BE49-F238E27FC236}">
                <a16:creationId xmlns:a16="http://schemas.microsoft.com/office/drawing/2014/main" id="{C607803A-4E99-444E-94F7-8785CDDF5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585115" y="1884045"/>
            <a:ext cx="2456751" cy="2853308"/>
          </a:xfrm>
          <a:custGeom>
            <a:avLst/>
            <a:gdLst>
              <a:gd name="connsiteX0" fmla="*/ 3275668 w 3275668"/>
              <a:gd name="connsiteY0" fmla="*/ 2853308 h 2853308"/>
              <a:gd name="connsiteX1" fmla="*/ 655 w 3275668"/>
              <a:gd name="connsiteY1" fmla="*/ 2853308 h 2853308"/>
              <a:gd name="connsiteX2" fmla="*/ 0 w 3275668"/>
              <a:gd name="connsiteY2" fmla="*/ 2467565 h 2853308"/>
              <a:gd name="connsiteX3" fmla="*/ 2869894 w 3275668"/>
              <a:gd name="connsiteY3" fmla="*/ 2468888 h 2853308"/>
              <a:gd name="connsiteX4" fmla="*/ 2869894 w 3275668"/>
              <a:gd name="connsiteY4" fmla="*/ 0 h 2853308"/>
              <a:gd name="connsiteX5" fmla="*/ 3275668 w 3275668"/>
              <a:gd name="connsiteY5" fmla="*/ 0 h 2853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5668" h="2853308">
                <a:moveTo>
                  <a:pt x="3275668" y="2853308"/>
                </a:moveTo>
                <a:lnTo>
                  <a:pt x="655" y="2853308"/>
                </a:lnTo>
                <a:cubicBezTo>
                  <a:pt x="-655" y="2720171"/>
                  <a:pt x="1310" y="2600702"/>
                  <a:pt x="0" y="2467565"/>
                </a:cubicBezTo>
                <a:lnTo>
                  <a:pt x="2869894" y="2468888"/>
                </a:lnTo>
                <a:lnTo>
                  <a:pt x="2869894" y="0"/>
                </a:lnTo>
                <a:lnTo>
                  <a:pt x="3275668" y="0"/>
                </a:lnTo>
                <a:close/>
              </a:path>
            </a:pathLst>
          </a:custGeom>
          <a:solidFill>
            <a:srgbClr val="4C4C4C"/>
          </a:solidFill>
          <a:ln w="0">
            <a:noFill/>
            <a:prstDash val="solid"/>
            <a:round/>
            <a:headEnd/>
            <a:tailEnd/>
          </a:ln>
        </p:spPr>
      </p:sp>
      <p:sp>
        <p:nvSpPr>
          <p:cNvPr id="73" name="Freeform: Shape 72">
            <a:extLst>
              <a:ext uri="{FF2B5EF4-FFF2-40B4-BE49-F238E27FC236}">
                <a16:creationId xmlns:a16="http://schemas.microsoft.com/office/drawing/2014/main" id="{2989BE6A-C309-418E-8ADD-1616A98057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041866" y="3222529"/>
            <a:ext cx="2432214" cy="2828156"/>
          </a:xfrm>
          <a:custGeom>
            <a:avLst/>
            <a:gdLst>
              <a:gd name="connsiteX0" fmla="*/ 2837178 w 3242952"/>
              <a:gd name="connsiteY0" fmla="*/ 0 h 2828156"/>
              <a:gd name="connsiteX1" fmla="*/ 3242952 w 3242952"/>
              <a:gd name="connsiteY1" fmla="*/ 0 h 2828156"/>
              <a:gd name="connsiteX2" fmla="*/ 3242952 w 3242952"/>
              <a:gd name="connsiteY2" fmla="*/ 2828156 h 2828156"/>
              <a:gd name="connsiteX3" fmla="*/ 0 w 3242952"/>
              <a:gd name="connsiteY3" fmla="*/ 2828156 h 2828156"/>
              <a:gd name="connsiteX4" fmla="*/ 0 w 3242952"/>
              <a:gd name="connsiteY4" fmla="*/ 2442859 h 2828156"/>
              <a:gd name="connsiteX5" fmla="*/ 2837178 w 3242952"/>
              <a:gd name="connsiteY5" fmla="*/ 2443295 h 2828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2952" h="2828156">
                <a:moveTo>
                  <a:pt x="2837178" y="0"/>
                </a:moveTo>
                <a:lnTo>
                  <a:pt x="3242952" y="0"/>
                </a:lnTo>
                <a:lnTo>
                  <a:pt x="3242952" y="2828156"/>
                </a:lnTo>
                <a:lnTo>
                  <a:pt x="0" y="2828156"/>
                </a:lnTo>
                <a:lnTo>
                  <a:pt x="0" y="2442859"/>
                </a:lnTo>
                <a:lnTo>
                  <a:pt x="2837178" y="2443295"/>
                </a:lnTo>
                <a:close/>
              </a:path>
            </a:pathLst>
          </a:custGeom>
          <a:solidFill>
            <a:srgbClr val="4C4C4C"/>
          </a:solidFill>
          <a:ln w="0">
            <a:noFill/>
            <a:prstDash val="solid"/>
            <a:round/>
            <a:headEnd/>
            <a:tailEnd/>
          </a:ln>
        </p:spPr>
        <p:txBody>
          <a:bodyPr wrap="squar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A387137E-ED09-44E6-8F8F-08CE769A81AF}"/>
              </a:ext>
            </a:extLst>
          </p:cNvPr>
          <p:cNvSpPr>
            <a:spLocks noGrp="1"/>
          </p:cNvSpPr>
          <p:nvPr>
            <p:ph idx="1"/>
          </p:nvPr>
        </p:nvSpPr>
        <p:spPr>
          <a:xfrm>
            <a:off x="5836029" y="2279151"/>
            <a:ext cx="2720298" cy="3387145"/>
          </a:xfrm>
        </p:spPr>
        <p:txBody>
          <a:bodyPr anchor="ctr">
            <a:normAutofit/>
          </a:bodyPr>
          <a:lstStyle/>
          <a:p>
            <a:r>
              <a:rPr lang="en-US" sz="2100"/>
              <a:t>With a partner, interpret the phrases/words contained in the Fourth Amendment.</a:t>
            </a:r>
          </a:p>
          <a:p>
            <a:r>
              <a:rPr lang="en-US" sz="2100"/>
              <a:t>Decide the example cases based on your interpretation.  Be prepared to share and defend your answers.</a:t>
            </a:r>
          </a:p>
        </p:txBody>
      </p:sp>
    </p:spTree>
    <p:extLst>
      <p:ext uri="{BB962C8B-B14F-4D97-AF65-F5344CB8AC3E}">
        <p14:creationId xmlns:p14="http://schemas.microsoft.com/office/powerpoint/2010/main" val="14381056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3" y="311449"/>
            <a:ext cx="3249230"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57212" y="366999"/>
            <a:ext cx="2607469" cy="6124002"/>
          </a:xfrm>
        </p:spPr>
        <p:txBody>
          <a:bodyPr>
            <a:normAutofit/>
          </a:bodyPr>
          <a:lstStyle/>
          <a:p>
            <a:pPr algn="ctr"/>
            <a:r>
              <a:rPr lang="en-US" sz="2900" b="1" dirty="0">
                <a:solidFill>
                  <a:srgbClr val="FFFFFF"/>
                </a:solidFill>
              </a:rPr>
              <a:t>Other court cases/ precedents…</a:t>
            </a:r>
            <a:br>
              <a:rPr lang="en-US" sz="2900" b="1" dirty="0">
                <a:solidFill>
                  <a:srgbClr val="FFFFFF"/>
                </a:solidFill>
              </a:rPr>
            </a:br>
            <a:r>
              <a:rPr lang="en-US" sz="2900" b="1" dirty="0">
                <a:solidFill>
                  <a:srgbClr val="FFFFFF"/>
                </a:solidFill>
              </a:rPr>
              <a:t>with a partner, decide the three cases, using your interpretations of the 4</a:t>
            </a:r>
            <a:r>
              <a:rPr lang="en-US" sz="2900" b="1" baseline="30000" dirty="0">
                <a:solidFill>
                  <a:srgbClr val="FFFFFF"/>
                </a:solidFill>
              </a:rPr>
              <a:t>th</a:t>
            </a:r>
            <a:r>
              <a:rPr lang="en-US" sz="2900" b="1" dirty="0">
                <a:solidFill>
                  <a:srgbClr val="FFFFFF"/>
                </a:solidFill>
              </a:rPr>
              <a:t> Amendment… ensure you explain your decisions.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65366" y="1571355"/>
            <a:ext cx="4915159" cy="3723232"/>
          </a:xfrm>
          <a:prstGeom prst="rect">
            <a:avLst/>
          </a:prstGeom>
        </p:spPr>
      </p:pic>
    </p:spTree>
    <p:extLst>
      <p:ext uri="{BB962C8B-B14F-4D97-AF65-F5344CB8AC3E}">
        <p14:creationId xmlns:p14="http://schemas.microsoft.com/office/powerpoint/2010/main" val="2417923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a:t>Amendment IV</a:t>
            </a:r>
          </a:p>
        </p:txBody>
      </p:sp>
      <p:sp>
        <p:nvSpPr>
          <p:cNvPr id="5" name="Content Placeholder 4"/>
          <p:cNvSpPr>
            <a:spLocks noGrp="1"/>
          </p:cNvSpPr>
          <p:nvPr>
            <p:ph idx="1"/>
          </p:nvPr>
        </p:nvSpPr>
        <p:spPr/>
        <p:txBody>
          <a:bodyPr>
            <a:normAutofit/>
          </a:bodyPr>
          <a:lstStyle/>
          <a:p>
            <a:pPr marL="0" indent="0" algn="ctr">
              <a:buNone/>
            </a:pPr>
            <a:r>
              <a:rPr lang="en-US" sz="2700" dirty="0"/>
              <a:t>“The right of the people to be secure in their persons, houses, papers, and effects, against unreasonable searches and seizures, shall not be violated, and no warrants shall issue, but upon probable cause, supported by oath or affirmation, and particularly describing the place to be searched, and the persons or things to be seized.”</a:t>
            </a:r>
          </a:p>
        </p:txBody>
      </p:sp>
    </p:spTree>
    <p:extLst>
      <p:ext uri="{BB962C8B-B14F-4D97-AF65-F5344CB8AC3E}">
        <p14:creationId xmlns:p14="http://schemas.microsoft.com/office/powerpoint/2010/main" val="2550529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b="1" dirty="0"/>
              <a:t>Is this a legal search?</a:t>
            </a:r>
          </a:p>
        </p:txBody>
      </p:sp>
      <p:sp>
        <p:nvSpPr>
          <p:cNvPr id="3" name="Content Placeholder 2"/>
          <p:cNvSpPr>
            <a:spLocks noGrp="1"/>
          </p:cNvSpPr>
          <p:nvPr>
            <p:ph idx="1"/>
          </p:nvPr>
        </p:nvSpPr>
        <p:spPr/>
        <p:txBody>
          <a:bodyPr/>
          <a:lstStyle/>
          <a:p>
            <a:pPr algn="ctr">
              <a:buNone/>
            </a:pPr>
            <a:r>
              <a:rPr lang="en-US" sz="3300" dirty="0"/>
              <a:t>The Police enter a Joliet apartment building with a warrant to search apartment 3I for cocaine.  They accidentally enter apartment 3J and find child pornography.</a:t>
            </a:r>
          </a:p>
          <a:p>
            <a:pPr algn="ctr">
              <a:buNone/>
            </a:pPr>
            <a:endParaRPr lang="en-US" sz="3300" dirty="0"/>
          </a:p>
        </p:txBody>
      </p:sp>
    </p:spTree>
    <p:extLst>
      <p:ext uri="{BB962C8B-B14F-4D97-AF65-F5344CB8AC3E}">
        <p14:creationId xmlns:p14="http://schemas.microsoft.com/office/powerpoint/2010/main" val="26568666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a:t>Amendment V</a:t>
            </a:r>
          </a:p>
        </p:txBody>
      </p:sp>
      <p:sp>
        <p:nvSpPr>
          <p:cNvPr id="5" name="Content Placeholder 4"/>
          <p:cNvSpPr>
            <a:spLocks noGrp="1"/>
          </p:cNvSpPr>
          <p:nvPr>
            <p:ph idx="1"/>
          </p:nvPr>
        </p:nvSpPr>
        <p:spPr/>
        <p:txBody>
          <a:bodyPr>
            <a:normAutofit/>
          </a:bodyPr>
          <a:lstStyle/>
          <a:p>
            <a:pPr marL="0" indent="0" algn="ctr">
              <a:buNone/>
            </a:pPr>
            <a:r>
              <a:rPr lang="en-US" sz="4000" dirty="0"/>
              <a:t>“…nor shall any person be subject for the same offence to be twice put in jeopardy of life or limb; nor shall be compelled in any criminal case to be a witness against himself, nor be deprived of life, liberty, or property, without due process of law...”</a:t>
            </a:r>
          </a:p>
        </p:txBody>
      </p:sp>
    </p:spTree>
    <p:extLst>
      <p:ext uri="{BB962C8B-B14F-4D97-AF65-F5344CB8AC3E}">
        <p14:creationId xmlns:p14="http://schemas.microsoft.com/office/powerpoint/2010/main" val="12177570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Was this confession legally obtained?</a:t>
            </a:r>
          </a:p>
        </p:txBody>
      </p:sp>
      <p:sp>
        <p:nvSpPr>
          <p:cNvPr id="3" name="Content Placeholder 2"/>
          <p:cNvSpPr>
            <a:spLocks noGrp="1"/>
          </p:cNvSpPr>
          <p:nvPr>
            <p:ph idx="1"/>
          </p:nvPr>
        </p:nvSpPr>
        <p:spPr>
          <a:xfrm>
            <a:off x="76200" y="1825625"/>
            <a:ext cx="8915400" cy="4879976"/>
          </a:xfrm>
        </p:spPr>
        <p:txBody>
          <a:bodyPr>
            <a:normAutofit/>
          </a:bodyPr>
          <a:lstStyle/>
          <a:p>
            <a:pPr marL="0" indent="0" algn="ctr">
              <a:buNone/>
            </a:pPr>
            <a:r>
              <a:rPr lang="en-US" sz="2800" dirty="0">
                <a:latin typeface="Calibri" panose="020F0502020204030204" pitchFamily="34" charset="0"/>
              </a:rPr>
              <a:t>Robert </a:t>
            </a:r>
            <a:r>
              <a:rPr lang="en-US" sz="2800" dirty="0" err="1">
                <a:latin typeface="Calibri" panose="020F0502020204030204" pitchFamily="34" charset="0"/>
              </a:rPr>
              <a:t>Berkemer</a:t>
            </a:r>
            <a:r>
              <a:rPr lang="en-US" sz="2800" dirty="0">
                <a:latin typeface="Calibri" panose="020F0502020204030204" pitchFamily="34" charset="0"/>
              </a:rPr>
              <a:t> was driving 40 mph in a 25 mph zone when he saw the flashing lights of a patrol car behind him.  He dutifully pulled over to the side of the road.  The officer approached him, and requested that he step outside of the vehicle.  Robert stepped out of the car, and the officer asked him whether or not he was aware of how fast he was going.  In response to the officer’s questioning, Robert admitted that he had been speeding.  At his traffic hearing, Robert argued that because he was detained and interrogated without receiving his Miranda warnings, his confession should not be admitted.</a:t>
            </a:r>
          </a:p>
        </p:txBody>
      </p:sp>
    </p:spTree>
    <p:extLst>
      <p:ext uri="{BB962C8B-B14F-4D97-AF65-F5344CB8AC3E}">
        <p14:creationId xmlns:p14="http://schemas.microsoft.com/office/powerpoint/2010/main" val="22369870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b="1" dirty="0"/>
              <a:t>Self Incrimination</a:t>
            </a:r>
          </a:p>
        </p:txBody>
      </p:sp>
      <p:sp>
        <p:nvSpPr>
          <p:cNvPr id="3" name="Content Placeholder 2"/>
          <p:cNvSpPr>
            <a:spLocks noGrp="1"/>
          </p:cNvSpPr>
          <p:nvPr>
            <p:ph idx="1"/>
          </p:nvPr>
        </p:nvSpPr>
        <p:spPr>
          <a:xfrm>
            <a:off x="152400" y="1524000"/>
            <a:ext cx="4248150" cy="5181600"/>
          </a:xfrm>
        </p:spPr>
        <p:txBody>
          <a:bodyPr/>
          <a:lstStyle/>
          <a:p>
            <a:r>
              <a:rPr lang="en-US" sz="3200" dirty="0"/>
              <a:t>“pleading the 5</a:t>
            </a:r>
            <a:r>
              <a:rPr lang="en-US" sz="3200" baseline="30000" dirty="0"/>
              <a:t>th</a:t>
            </a:r>
            <a:r>
              <a:rPr lang="en-US" sz="3200" dirty="0"/>
              <a:t>” or your “right to remain silent”</a:t>
            </a:r>
          </a:p>
          <a:p>
            <a:r>
              <a:rPr lang="en-US" sz="3200" dirty="0"/>
              <a:t>You do not have to testify against yourself in court (or to the police)</a:t>
            </a:r>
          </a:p>
          <a:p>
            <a:r>
              <a:rPr lang="en-US" sz="3200" dirty="0"/>
              <a:t>It is the government’s job to prove you guilty, not yours to prove yourself innocent</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67200" y="1524000"/>
            <a:ext cx="3629025" cy="3003716"/>
          </a:xfrm>
          <a:prstGeom prst="rect">
            <a:avLst/>
          </a:prstGeom>
        </p:spPr>
      </p:pic>
    </p:spTree>
    <p:extLst>
      <p:ext uri="{BB962C8B-B14F-4D97-AF65-F5344CB8AC3E}">
        <p14:creationId xmlns:p14="http://schemas.microsoft.com/office/powerpoint/2010/main" val="35025804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Amendment I</a:t>
            </a:r>
          </a:p>
        </p:txBody>
      </p:sp>
      <p:sp>
        <p:nvSpPr>
          <p:cNvPr id="3" name="Content Placeholder 2"/>
          <p:cNvSpPr>
            <a:spLocks noGrp="1"/>
          </p:cNvSpPr>
          <p:nvPr>
            <p:ph idx="1"/>
          </p:nvPr>
        </p:nvSpPr>
        <p:spPr/>
        <p:txBody>
          <a:bodyPr>
            <a:normAutofit/>
          </a:bodyPr>
          <a:lstStyle/>
          <a:p>
            <a:pPr marL="0" indent="0" algn="ctr">
              <a:buNone/>
            </a:pPr>
            <a:r>
              <a:rPr lang="en-US" sz="3000" dirty="0"/>
              <a:t>“Congress shall make no law respecting an establishment of religion, or prohibiting the free exercise thereof; or abridging the freedom of speech, or of the press; or the right of the people peaceably to assemble, and to petition the government for a redress of grievances.”</a:t>
            </a:r>
          </a:p>
        </p:txBody>
      </p:sp>
    </p:spTree>
    <p:extLst>
      <p:ext uri="{BB962C8B-B14F-4D97-AF65-F5344CB8AC3E}">
        <p14:creationId xmlns:p14="http://schemas.microsoft.com/office/powerpoint/2010/main" val="40097905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dirty="0"/>
              <a:t>Is this a violation of the First Amendment?</a:t>
            </a:r>
          </a:p>
        </p:txBody>
      </p:sp>
      <p:sp>
        <p:nvSpPr>
          <p:cNvPr id="3" name="Content Placeholder 2"/>
          <p:cNvSpPr>
            <a:spLocks noGrp="1"/>
          </p:cNvSpPr>
          <p:nvPr>
            <p:ph idx="1"/>
          </p:nvPr>
        </p:nvSpPr>
        <p:spPr/>
        <p:txBody>
          <a:bodyPr>
            <a:noAutofit/>
          </a:bodyPr>
          <a:lstStyle/>
          <a:p>
            <a:pPr algn="ctr">
              <a:buNone/>
            </a:pPr>
            <a:r>
              <a:rPr lang="en-US" sz="3600" dirty="0"/>
              <a:t>In a rural New Mexico town, a student voluntarily leads the crowd in prayer before Friday night football games…the practice is stopped because it violates “separation of church and state.”</a:t>
            </a:r>
          </a:p>
          <a:p>
            <a:pPr algn="ctr">
              <a:buNone/>
            </a:pPr>
            <a:endParaRPr lang="en-US" sz="3600" dirty="0"/>
          </a:p>
        </p:txBody>
      </p:sp>
    </p:spTree>
    <p:extLst>
      <p:ext uri="{BB962C8B-B14F-4D97-AF65-F5344CB8AC3E}">
        <p14:creationId xmlns:p14="http://schemas.microsoft.com/office/powerpoint/2010/main" val="11346178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dirty="0"/>
              <a:t>Is this speech protected by the 1</a:t>
            </a:r>
            <a:r>
              <a:rPr lang="en-US" sz="3600" b="1" baseline="30000" dirty="0"/>
              <a:t>st</a:t>
            </a:r>
            <a:r>
              <a:rPr lang="en-US" sz="3600" b="1" dirty="0"/>
              <a:t> Amendment?</a:t>
            </a:r>
            <a:endParaRPr lang="en-US" b="1" dirty="0"/>
          </a:p>
        </p:txBody>
      </p:sp>
      <p:sp>
        <p:nvSpPr>
          <p:cNvPr id="3" name="Content Placeholder 2"/>
          <p:cNvSpPr>
            <a:spLocks noGrp="1"/>
          </p:cNvSpPr>
          <p:nvPr>
            <p:ph idx="1"/>
          </p:nvPr>
        </p:nvSpPr>
        <p:spPr>
          <a:xfrm>
            <a:off x="304800" y="1825624"/>
            <a:ext cx="8458200" cy="4803776"/>
          </a:xfrm>
        </p:spPr>
        <p:txBody>
          <a:bodyPr>
            <a:noAutofit/>
          </a:bodyPr>
          <a:lstStyle/>
          <a:p>
            <a:pPr algn="ctr">
              <a:buNone/>
            </a:pPr>
            <a:r>
              <a:rPr lang="en-US" sz="3600" dirty="0"/>
              <a:t>During the NATO Summit in Chicago a young member of Occupy Chicago makes a speech at an authorized assembly.  He tells crowd members that the police surrounding them are the enemy and pawns of the capitalist government .  He tells the crowd the pigs should be beaten for their crimes against the people.</a:t>
            </a:r>
          </a:p>
          <a:p>
            <a:pPr algn="ctr">
              <a:buNone/>
            </a:pPr>
            <a:endParaRPr lang="en-US" sz="2700" dirty="0"/>
          </a:p>
        </p:txBody>
      </p:sp>
    </p:spTree>
    <p:extLst>
      <p:ext uri="{BB962C8B-B14F-4D97-AF65-F5344CB8AC3E}">
        <p14:creationId xmlns:p14="http://schemas.microsoft.com/office/powerpoint/2010/main" val="34685795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First Amendment Freedoms</a:t>
            </a:r>
          </a:p>
        </p:txBody>
      </p:sp>
      <p:sp>
        <p:nvSpPr>
          <p:cNvPr id="3" name="Content Placeholder 2"/>
          <p:cNvSpPr>
            <a:spLocks noGrp="1"/>
          </p:cNvSpPr>
          <p:nvPr>
            <p:ph idx="1"/>
          </p:nvPr>
        </p:nvSpPr>
        <p:spPr/>
        <p:txBody>
          <a:bodyPr/>
          <a:lstStyle/>
          <a:p>
            <a:r>
              <a:rPr lang="en-US" dirty="0"/>
              <a:t>Speech</a:t>
            </a:r>
          </a:p>
          <a:p>
            <a:r>
              <a:rPr lang="en-US" dirty="0"/>
              <a:t>Press</a:t>
            </a:r>
          </a:p>
          <a:p>
            <a:r>
              <a:rPr lang="en-US" dirty="0"/>
              <a:t>Religion</a:t>
            </a:r>
          </a:p>
          <a:p>
            <a:r>
              <a:rPr lang="en-US" dirty="0"/>
              <a:t>Assembly</a:t>
            </a:r>
          </a:p>
          <a:p>
            <a:r>
              <a:rPr lang="en-US" dirty="0"/>
              <a:t>Petition</a:t>
            </a:r>
          </a:p>
          <a:p>
            <a:endParaRPr lang="en-US" b="1" dirty="0">
              <a:solidFill>
                <a:srgbClr val="FF0000"/>
              </a:solidFill>
            </a:endParaRPr>
          </a:p>
          <a:p>
            <a:r>
              <a:rPr lang="en-US" b="1" dirty="0">
                <a:solidFill>
                  <a:srgbClr val="FF0000"/>
                </a:solidFill>
              </a:rPr>
              <a:t>Remember….no rights are ABSOLUTE!!</a:t>
            </a:r>
          </a:p>
        </p:txBody>
      </p:sp>
    </p:spTree>
    <p:extLst>
      <p:ext uri="{BB962C8B-B14F-4D97-AF65-F5344CB8AC3E}">
        <p14:creationId xmlns:p14="http://schemas.microsoft.com/office/powerpoint/2010/main" val="28932131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1940" y="919595"/>
            <a:ext cx="7021658" cy="5020485"/>
          </a:xfrm>
          <a:prstGeom prst="rect">
            <a:avLst/>
          </a:prstGeom>
        </p:spPr>
      </p:pic>
    </p:spTree>
    <p:extLst>
      <p:ext uri="{BB962C8B-B14F-4D97-AF65-F5344CB8AC3E}">
        <p14:creationId xmlns:p14="http://schemas.microsoft.com/office/powerpoint/2010/main" val="52687517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858</Words>
  <Application>Microsoft Office PowerPoint</Application>
  <PresentationFormat>On-screen Show (4:3)</PresentationFormat>
  <Paragraphs>48</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Bellwork 9/19:  Interpreting the Fourth Amendment</vt:lpstr>
      <vt:lpstr>Amendment IV no “unreasonable” search and seizure</vt:lpstr>
      <vt:lpstr>J.W. v. DeSoto County School District (2008)</vt:lpstr>
      <vt:lpstr>J.W.  v. DeSoto County School District (2008)</vt:lpstr>
      <vt:lpstr>PowerPoint Presentation</vt:lpstr>
      <vt:lpstr>“Adding to the Constitution…”</vt:lpstr>
      <vt:lpstr>Other court cases/ precedents… with a partner, decide the three cases, using your interpretations of the 4th Amendment… ensure you explain your decisions.</vt:lpstr>
      <vt:lpstr>Amendment IV</vt:lpstr>
      <vt:lpstr>Is this a legal search?</vt:lpstr>
      <vt:lpstr>Amendment V</vt:lpstr>
      <vt:lpstr>Was this confession legally obtained?</vt:lpstr>
      <vt:lpstr>Self Incrimination</vt:lpstr>
      <vt:lpstr>Amendment I</vt:lpstr>
      <vt:lpstr>Is this a violation of the First Amendment?</vt:lpstr>
      <vt:lpstr>Is this speech protected by the 1st Amendment?</vt:lpstr>
      <vt:lpstr>First Amendment Freedoms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Bellwork 9/19:  Interpreting the Fourth Amendment</dc:title>
  <dc:creator>Steven Krause</dc:creator>
  <cp:lastModifiedBy>Steven Krause</cp:lastModifiedBy>
  <cp:revision>1</cp:revision>
  <dcterms:created xsi:type="dcterms:W3CDTF">2019-09-16T14:24:53Z</dcterms:created>
  <dcterms:modified xsi:type="dcterms:W3CDTF">2019-09-16T14:24:57Z</dcterms:modified>
</cp:coreProperties>
</file>