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67" r:id="rId4"/>
    <p:sldId id="268" r:id="rId5"/>
    <p:sldId id="264" r:id="rId6"/>
    <p:sldId id="270" r:id="rId7"/>
    <p:sldId id="260" r:id="rId8"/>
    <p:sldId id="259" r:id="rId9"/>
    <p:sldId id="271" r:id="rId10"/>
    <p:sldId id="269" r:id="rId11"/>
    <p:sldId id="272" r:id="rId12"/>
    <p:sldId id="274" r:id="rId13"/>
    <p:sldId id="273" r:id="rId14"/>
    <p:sldId id="266" r:id="rId15"/>
    <p:sldId id="261" r:id="rId16"/>
    <p:sldId id="257" r:id="rId17"/>
    <p:sldId id="263" r:id="rId18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421" autoAdjust="0"/>
  </p:normalViewPr>
  <p:slideViewPr>
    <p:cSldViewPr>
      <p:cViewPr varScale="1">
        <p:scale>
          <a:sx n="81" d="100"/>
          <a:sy n="81" d="100"/>
        </p:scale>
        <p:origin x="167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1916890-1BEF-48C3-AD44-1CFC273A1E36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6378DCE-EE99-497A-AA62-3B4B5A543B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msnbctv.files.wordpress.com/2012/10/12th-amendment.jpg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msnbc.msn.com/id/44540963/ns/politics-decision_2012/t/pennsylvania-ponders-electoral-college-revamp/&amp;vm=r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uselectionatlas.org/RESULTS/index.html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16" r="9638" b="6739"/>
          <a:stretch/>
        </p:blipFill>
        <p:spPr>
          <a:xfrm>
            <a:off x="30678" y="457200"/>
            <a:ext cx="9061384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5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-304800"/>
            <a:ext cx="8229600" cy="1828800"/>
          </a:xfrm>
        </p:spPr>
        <p:txBody>
          <a:bodyPr/>
          <a:lstStyle/>
          <a:p>
            <a:r>
              <a:rPr lang="en-US" dirty="0" smtClean="0"/>
              <a:t>The Electoral College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199"/>
            <a:ext cx="7467600" cy="5173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Autofit/>
          </a:bodyPr>
          <a:lstStyle/>
          <a:p>
            <a:r>
              <a:rPr lang="en-US" sz="7200" dirty="0" smtClean="0"/>
              <a:t>Do the voters matter?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667000"/>
            <a:ext cx="7010400" cy="1752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Yes! </a:t>
            </a:r>
          </a:p>
          <a:p>
            <a:r>
              <a:rPr lang="en-US" sz="4000" dirty="0" smtClean="0"/>
              <a:t>You are voting for ELECTORS State legislatures choose them.</a:t>
            </a:r>
          </a:p>
          <a:p>
            <a:r>
              <a:rPr lang="en-US" sz="4000" dirty="0" smtClean="0"/>
              <a:t>* 51 small elections add up to one big one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2105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Specifics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>
            <a:noAutofit/>
          </a:bodyPr>
          <a:lstStyle/>
          <a:p>
            <a:r>
              <a:rPr lang="en-US" sz="4000" dirty="0" smtClean="0"/>
              <a:t>Electors are selected by state legislatures</a:t>
            </a:r>
          </a:p>
          <a:p>
            <a:r>
              <a:rPr lang="en-US" sz="4000" dirty="0" smtClean="0"/>
              <a:t>MOST states give votes on a winner take all basis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524000"/>
            <a:ext cx="4495800" cy="5059363"/>
          </a:xfrm>
        </p:spPr>
        <p:txBody>
          <a:bodyPr>
            <a:normAutofit fontScale="85000" lnSpcReduction="10000"/>
          </a:bodyPr>
          <a:lstStyle/>
          <a:p>
            <a:r>
              <a:rPr lang="en-US" sz="4800" dirty="0" smtClean="0"/>
              <a:t>270 of 538 votes required to win</a:t>
            </a:r>
          </a:p>
          <a:p>
            <a:r>
              <a:rPr lang="en-US" sz="4800" dirty="0" smtClean="0"/>
              <a:t># Electors = # Senators +  # Representatives</a:t>
            </a:r>
          </a:p>
          <a:p>
            <a:r>
              <a:rPr lang="en-US" sz="4800" dirty="0" smtClean="0"/>
              <a:t>No winner- House of Reps. &amp; Senate decide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28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Fictitious 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3440"/>
            <a:ext cx="3228975" cy="454634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Color in the states by alternating (or another method) with your partner.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KEEP A RUNNING TOTAL </a:t>
            </a:r>
            <a:r>
              <a:rPr lang="en-US" b="1" dirty="0">
                <a:solidFill>
                  <a:srgbClr val="FFFF00"/>
                </a:solidFill>
              </a:rPr>
              <a:t>AS YOU GO!</a:t>
            </a:r>
          </a:p>
          <a:p>
            <a:r>
              <a:rPr lang="en-US" dirty="0" smtClean="0"/>
              <a:t>When you are finished, determine who won your election.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990600"/>
            <a:ext cx="5000625" cy="3943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399782"/>
            <a:ext cx="81248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* Answer </a:t>
            </a:r>
            <a:r>
              <a:rPr lang="en-US" sz="3200" dirty="0"/>
              <a:t>questions 3, 4 and 5 </a:t>
            </a:r>
            <a:r>
              <a:rPr lang="en-US" sz="3200" dirty="0" smtClean="0"/>
              <a:t>using your noggin &amp; </a:t>
            </a:r>
            <a:r>
              <a:rPr lang="en-US" sz="3200" dirty="0" smtClean="0"/>
              <a:t>textbook (if needed)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740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kidsvotingmc.org/Maps/2012C-SpanElectoralCollege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158" y="0"/>
            <a:ext cx="8761442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469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reddogreport.com/wp-content/uploads/2011/04/2012-Electoral-College-Map-Crystal-Ball-4-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0"/>
            <a:ext cx="7741845" cy="50292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states would you concentrate on?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win?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majority of the electoral vote is needed to win – 270</a:t>
            </a:r>
          </a:p>
          <a:p>
            <a:pPr lvl="1"/>
            <a:r>
              <a:rPr lang="en-US" dirty="0" smtClean="0"/>
              <a:t>(There are 538 votes – DC gets 3!)</a:t>
            </a:r>
          </a:p>
          <a:p>
            <a:r>
              <a:rPr lang="en-US" dirty="0" smtClean="0"/>
              <a:t>Each state gives their votes on a winner take all basis</a:t>
            </a:r>
          </a:p>
          <a:p>
            <a:pPr lvl="1"/>
            <a:r>
              <a:rPr lang="en-US" dirty="0" smtClean="0"/>
              <a:t>(Except ME &amp; NB)</a:t>
            </a:r>
          </a:p>
          <a:p>
            <a:r>
              <a:rPr lang="en-US" dirty="0" smtClean="0"/>
              <a:t>If there is no winner, the House of Representatives decides</a:t>
            </a:r>
          </a:p>
        </p:txBody>
      </p:sp>
      <p:pic>
        <p:nvPicPr>
          <p:cNvPr id="5" name="Picture 2" descr="http://www.davegranlund.com/cartoons/wp-content/uploads/color-elect-col-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3350" y="2057400"/>
            <a:ext cx="501445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dirty="0" smtClean="0"/>
              <a:t>Problems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4525963"/>
          </a:xfrm>
        </p:spPr>
        <p:txBody>
          <a:bodyPr>
            <a:noAutofit/>
          </a:bodyPr>
          <a:lstStyle/>
          <a:p>
            <a:r>
              <a:rPr lang="en-US" sz="4000" dirty="0" smtClean="0"/>
              <a:t>“Big 11”</a:t>
            </a:r>
          </a:p>
          <a:p>
            <a:r>
              <a:rPr lang="en-US" sz="4000" dirty="0" smtClean="0"/>
              <a:t>Over-representation &amp; under-representation</a:t>
            </a:r>
          </a:p>
          <a:p>
            <a:r>
              <a:rPr lang="en-US" sz="4000" dirty="0" smtClean="0"/>
              <a:t>Non-Popular vote winner</a:t>
            </a:r>
          </a:p>
          <a:p>
            <a:r>
              <a:rPr lang="en-US" sz="4000" dirty="0" smtClean="0"/>
              <a:t>“non-standard” votes</a:t>
            </a:r>
            <a:endParaRPr lang="en-US" sz="4000" dirty="0"/>
          </a:p>
        </p:txBody>
      </p:sp>
      <p:pic>
        <p:nvPicPr>
          <p:cNvPr id="64514" name="Picture 2" descr="http://t0.gstatic.com/images?q=tbn:ANd9GcQG1RI3YkMQelhcfmgyuIY9MAfJdpb_OLtNUwF9mQXHI_Wsi93jJyuh1Rf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9394" y="1600200"/>
            <a:ext cx="3551206" cy="495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041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Large States are Extremely Powerful</a:t>
            </a:r>
            <a:endParaRPr lang="en-US" sz="6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Focus on smaller states in the primaries (earlier primary)</a:t>
            </a:r>
          </a:p>
          <a:p>
            <a:r>
              <a:rPr lang="en-US" sz="3200" dirty="0" smtClean="0"/>
              <a:t>Focus on big states and swing states  in the general election</a:t>
            </a:r>
            <a:endParaRPr lang="en-US" sz="3200" dirty="0"/>
          </a:p>
        </p:txBody>
      </p:sp>
      <p:pic>
        <p:nvPicPr>
          <p:cNvPr id="67586" name="Picture 2" descr="http://ts2.mm.bing.net/images/thumbnail.aspx?q=1334187073877&amp;id=7d1e6edcf7255014266083e3d1ec2c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399288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360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43000"/>
            <a:ext cx="8574337" cy="5562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1" y="-152400"/>
            <a:ext cx="8879136" cy="1341438"/>
          </a:xfrm>
        </p:spPr>
        <p:txBody>
          <a:bodyPr>
            <a:normAutofit/>
          </a:bodyPr>
          <a:lstStyle/>
          <a:p>
            <a:r>
              <a:rPr lang="en-US" dirty="0" smtClean="0"/>
              <a:t>Over-representation &amp; Under-representation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92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Why not get rid of it?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72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sz="5400" dirty="0" smtClean="0"/>
              <a:t>“safety valve”</a:t>
            </a:r>
          </a:p>
          <a:p>
            <a:r>
              <a:rPr lang="en-US" sz="5400" dirty="0" smtClean="0"/>
              <a:t>Amendment Process</a:t>
            </a:r>
            <a:endParaRPr lang="en-US" sz="5400" dirty="0"/>
          </a:p>
        </p:txBody>
      </p:sp>
      <p:pic>
        <p:nvPicPr>
          <p:cNvPr id="2050" name="Picture 2" descr="http://msnbctv.files.wordpress.com/2012/10/12th-amendment-e1350847036819.jpg?w=622&amp;h=43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225758"/>
            <a:ext cx="4953000" cy="3479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335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Solutions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56608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Abolish</a:t>
            </a:r>
          </a:p>
          <a:p>
            <a:pPr lvl="1"/>
            <a:r>
              <a:rPr lang="en-US" sz="3600" dirty="0" smtClean="0"/>
              <a:t>Direct Popular Election</a:t>
            </a:r>
            <a:endParaRPr lang="en-US" sz="3600" dirty="0"/>
          </a:p>
          <a:p>
            <a:r>
              <a:rPr lang="en-US" sz="3600" dirty="0" smtClean="0"/>
              <a:t>Divide electoral votes</a:t>
            </a:r>
          </a:p>
          <a:p>
            <a:pPr lvl="1"/>
            <a:r>
              <a:rPr lang="en-US" sz="3600" dirty="0" smtClean="0"/>
              <a:t>Proportionally?</a:t>
            </a:r>
          </a:p>
          <a:p>
            <a:pPr lvl="1"/>
            <a:r>
              <a:rPr lang="en-US" sz="3600" dirty="0" smtClean="0"/>
              <a:t>By district?</a:t>
            </a:r>
          </a:p>
          <a:p>
            <a:endParaRPr lang="en-US" dirty="0" smtClean="0"/>
          </a:p>
        </p:txBody>
      </p:sp>
      <p:pic>
        <p:nvPicPr>
          <p:cNvPr id="66562" name="Picture 2" descr="http://hotlineblog.nationaljournal.com/electoral.college.8.21.0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6124" y="1600200"/>
            <a:ext cx="4363076" cy="480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433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8800868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51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was 2000 so close?</a:t>
            </a:r>
            <a:endParaRPr lang="en-US" dirty="0"/>
          </a:p>
        </p:txBody>
      </p:sp>
      <p:pic>
        <p:nvPicPr>
          <p:cNvPr id="5" name="Picture 4" descr="http://www-tc.pbs.org/now/pow/images/cartoon-mi-f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124200"/>
            <a:ext cx="4953000" cy="3524251"/>
          </a:xfrm>
          <a:prstGeom prst="rect">
            <a:avLst/>
          </a:prstGeom>
          <a:noFill/>
        </p:spPr>
      </p:pic>
      <p:pic>
        <p:nvPicPr>
          <p:cNvPr id="28676" name="Picture 4" descr="http://www.popcornreel.com/jpgimg/Recountred1234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9" y="1219200"/>
            <a:ext cx="4473341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 get rid of it?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648200" y="1874837"/>
            <a:ext cx="4038600" cy="4525963"/>
          </a:xfrm>
        </p:spPr>
        <p:txBody>
          <a:bodyPr/>
          <a:lstStyle/>
          <a:p>
            <a:r>
              <a:rPr lang="en-US" dirty="0" smtClean="0"/>
              <a:t>Most Americans want direct popular elections</a:t>
            </a:r>
          </a:p>
          <a:p>
            <a:r>
              <a:rPr lang="en-US" dirty="0" smtClean="0"/>
              <a:t>However, it would require a Constitutional Amendment which would not pass</a:t>
            </a:r>
          </a:p>
          <a:p>
            <a:pPr lvl="1"/>
            <a:r>
              <a:rPr lang="en-US" dirty="0" smtClean="0"/>
              <a:t>Why?</a:t>
            </a:r>
          </a:p>
        </p:txBody>
      </p:sp>
      <p:pic>
        <p:nvPicPr>
          <p:cNvPr id="4" name="Picture 2" descr="http://t1.gstatic.com/images?q=tbn:ANd9GcSnaiGJRb-HHUQV50dc2k3xAt0bkK3iZAmyFPvjOpChSbJsOayn8lm_Q_OCd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057400"/>
            <a:ext cx="3634205" cy="37493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080" y="152400"/>
            <a:ext cx="9278862" cy="648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9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380</TotalTime>
  <Words>290</Words>
  <Application>Microsoft Office PowerPoint</Application>
  <PresentationFormat>On-screen Show (4:3)</PresentationFormat>
  <Paragraphs>46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Book Antiqua</vt:lpstr>
      <vt:lpstr>Lucida Sans</vt:lpstr>
      <vt:lpstr>Wingdings</vt:lpstr>
      <vt:lpstr>Wingdings 2</vt:lpstr>
      <vt:lpstr>Wingdings 3</vt:lpstr>
      <vt:lpstr>Apex</vt:lpstr>
      <vt:lpstr>PowerPoint Presentation</vt:lpstr>
      <vt:lpstr>The Electoral College</vt:lpstr>
      <vt:lpstr>Do the voters matter?</vt:lpstr>
      <vt:lpstr>Specifics</vt:lpstr>
      <vt:lpstr>Fictitious Election</vt:lpstr>
      <vt:lpstr>PowerPoint Presentation</vt:lpstr>
      <vt:lpstr>Which states would you concentrate on?</vt:lpstr>
      <vt:lpstr>How do you win?</vt:lpstr>
      <vt:lpstr>Problems</vt:lpstr>
      <vt:lpstr>Large States are Extremely Powerful</vt:lpstr>
      <vt:lpstr>Over-representation &amp; Under-representation</vt:lpstr>
      <vt:lpstr>Why not get rid of it?</vt:lpstr>
      <vt:lpstr>Solutions</vt:lpstr>
      <vt:lpstr>PowerPoint Presentation</vt:lpstr>
      <vt:lpstr>Why was 2000 so close?</vt:lpstr>
      <vt:lpstr>Why not get rid of it?</vt:lpstr>
      <vt:lpstr>PowerPoint Presentation</vt:lpstr>
    </vt:vector>
  </TitlesOfParts>
  <Company>Plainfield School District 202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Electoral College</dc:title>
  <dc:creator>PCSD-USER</dc:creator>
  <cp:lastModifiedBy>Steven Krause</cp:lastModifiedBy>
  <cp:revision>14</cp:revision>
  <cp:lastPrinted>2014-10-03T10:45:13Z</cp:lastPrinted>
  <dcterms:created xsi:type="dcterms:W3CDTF">2012-02-28T20:41:17Z</dcterms:created>
  <dcterms:modified xsi:type="dcterms:W3CDTF">2017-03-23T13:09:10Z</dcterms:modified>
</cp:coreProperties>
</file>