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handoutMasterIdLst>
    <p:handoutMasterId r:id="rId21"/>
  </p:handoutMasterIdLst>
  <p:sldIdLst>
    <p:sldId id="269" r:id="rId2"/>
    <p:sldId id="286" r:id="rId3"/>
    <p:sldId id="282" r:id="rId4"/>
    <p:sldId id="271" r:id="rId5"/>
    <p:sldId id="272" r:id="rId6"/>
    <p:sldId id="281" r:id="rId7"/>
    <p:sldId id="283" r:id="rId8"/>
    <p:sldId id="259" r:id="rId9"/>
    <p:sldId id="273" r:id="rId10"/>
    <p:sldId id="274" r:id="rId11"/>
    <p:sldId id="275" r:id="rId12"/>
    <p:sldId id="276" r:id="rId13"/>
    <p:sldId id="285" r:id="rId14"/>
    <p:sldId id="277" r:id="rId15"/>
    <p:sldId id="278" r:id="rId16"/>
    <p:sldId id="279" r:id="rId17"/>
    <p:sldId id="280" r:id="rId18"/>
    <p:sldId id="28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511" autoAdjust="0"/>
  </p:normalViewPr>
  <p:slideViewPr>
    <p:cSldViewPr>
      <p:cViewPr varScale="1">
        <p:scale>
          <a:sx n="79" d="100"/>
          <a:sy n="79" d="100"/>
        </p:scale>
        <p:origin x="25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53B4D2-AD09-40B8-9635-E19EFCD03D7A}" type="datetimeFigureOut">
              <a:rPr lang="en-US" smtClean="0"/>
              <a:pPr/>
              <a:t>10/4/2019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8AF64B-11BB-482D-8C24-33076FF5A8D3}" type="slidenum">
              <a:rPr lang="en-US" smtClean="0"/>
              <a:pPr/>
              <a:t>‹#›</a:t>
            </a:fld>
            <a:endParaRPr lang="en-US"/>
          </a:p>
        </p:txBody>
      </p:sp>
    </p:spTree>
    <p:extLst>
      <p:ext uri="{BB962C8B-B14F-4D97-AF65-F5344CB8AC3E}">
        <p14:creationId xmlns:p14="http://schemas.microsoft.com/office/powerpoint/2010/main" val="1556360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830CC4-C779-4934-A5CE-5C474B1C0629}" type="datetimeFigureOut">
              <a:rPr lang="en-US" smtClean="0"/>
              <a:pPr/>
              <a:t>10/4/2019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D2E167-D0A4-458B-80D9-884D1913CD11}" type="slidenum">
              <a:rPr lang="en-US" smtClean="0"/>
              <a:pPr/>
              <a:t>‹#›</a:t>
            </a:fld>
            <a:endParaRPr lang="en-US"/>
          </a:p>
        </p:txBody>
      </p:sp>
    </p:spTree>
    <p:extLst>
      <p:ext uri="{BB962C8B-B14F-4D97-AF65-F5344CB8AC3E}">
        <p14:creationId xmlns:p14="http://schemas.microsoft.com/office/powerpoint/2010/main" val="1090413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the instructions on the .pdf (you will need to have them change the number of districts we currently have, I couldn’t find or update my .pdf).  There are an even number of cubs/Sox counties but they should try (following the rules) to divide the counties into groups in order to create an advantage for their team.  </a:t>
            </a:r>
          </a:p>
          <a:p>
            <a:endParaRPr lang="en-US" dirty="0"/>
          </a:p>
          <a:p>
            <a:r>
              <a:rPr lang="en-US" dirty="0"/>
              <a:t>For instance, since it’s even it should be 9 majority Sox districts and 9 majority Cubs districts, but they want to group counties together to create an advantage for their team.  The best possible I believe is 13-5 but see if they can do better.</a:t>
            </a:r>
          </a:p>
          <a:p>
            <a:endParaRPr lang="en-US" dirty="0"/>
          </a:p>
          <a:p>
            <a:r>
              <a:rPr lang="en-US" dirty="0"/>
              <a:t>The may make mistakes but the important thing for them to realize is that if you are creative, you can create advantages.  Discuss who had the most lopsided division and why/how it turned out that way, what techniques did they use?  How were they creative with their lines?</a:t>
            </a:r>
          </a:p>
        </p:txBody>
      </p:sp>
      <p:sp>
        <p:nvSpPr>
          <p:cNvPr id="4" name="Slide Number Placeholder 3"/>
          <p:cNvSpPr>
            <a:spLocks noGrp="1"/>
          </p:cNvSpPr>
          <p:nvPr>
            <p:ph type="sldNum" sz="quarter" idx="5"/>
          </p:nvPr>
        </p:nvSpPr>
        <p:spPr/>
        <p:txBody>
          <a:bodyPr/>
          <a:lstStyle/>
          <a:p>
            <a:fld id="{88D2E167-D0A4-458B-80D9-884D1913CD11}" type="slidenum">
              <a:rPr lang="en-US" smtClean="0"/>
              <a:pPr/>
              <a:t>1</a:t>
            </a:fld>
            <a:endParaRPr lang="en-US"/>
          </a:p>
        </p:txBody>
      </p:sp>
    </p:spTree>
    <p:extLst>
      <p:ext uri="{BB962C8B-B14F-4D97-AF65-F5344CB8AC3E}">
        <p14:creationId xmlns:p14="http://schemas.microsoft.com/office/powerpoint/2010/main" val="3070519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D2E167-D0A4-458B-80D9-884D1913CD11}" type="slidenum">
              <a:rPr lang="en-US" smtClean="0"/>
              <a:pPr/>
              <a:t>2</a:t>
            </a:fld>
            <a:endParaRPr lang="en-US"/>
          </a:p>
        </p:txBody>
      </p:sp>
    </p:spTree>
    <p:extLst>
      <p:ext uri="{BB962C8B-B14F-4D97-AF65-F5344CB8AC3E}">
        <p14:creationId xmlns:p14="http://schemas.microsoft.com/office/powerpoint/2010/main" val="1183665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Gerrymandering is controversial because it “allows” elected officials to pick their voters, not the other way around….most Americans have no idea how this game is played.</a:t>
            </a:r>
          </a:p>
        </p:txBody>
      </p:sp>
      <p:sp>
        <p:nvSpPr>
          <p:cNvPr id="4" name="Slide Number Placeholder 3"/>
          <p:cNvSpPr>
            <a:spLocks noGrp="1"/>
          </p:cNvSpPr>
          <p:nvPr>
            <p:ph type="sldNum" sz="quarter" idx="5"/>
          </p:nvPr>
        </p:nvSpPr>
        <p:spPr/>
        <p:txBody>
          <a:bodyPr/>
          <a:lstStyle/>
          <a:p>
            <a:fld id="{88D2E167-D0A4-458B-80D9-884D1913CD11}" type="slidenum">
              <a:rPr lang="en-US" smtClean="0"/>
              <a:pPr/>
              <a:t>3</a:t>
            </a:fld>
            <a:endParaRPr lang="en-US"/>
          </a:p>
        </p:txBody>
      </p:sp>
    </p:spTree>
    <p:extLst>
      <p:ext uri="{BB962C8B-B14F-4D97-AF65-F5344CB8AC3E}">
        <p14:creationId xmlns:p14="http://schemas.microsoft.com/office/powerpoint/2010/main" val="1449059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House is based on population, when population changes, the number of reps per state needs to change.</a:t>
            </a:r>
          </a:p>
          <a:p>
            <a:r>
              <a:rPr lang="en-US" dirty="0"/>
              <a:t>? Which areas of the country are growing relative to the rest of the country?  Any consequences of this? </a:t>
            </a:r>
          </a:p>
        </p:txBody>
      </p:sp>
      <p:sp>
        <p:nvSpPr>
          <p:cNvPr id="4" name="Slide Number Placeholder 3"/>
          <p:cNvSpPr>
            <a:spLocks noGrp="1"/>
          </p:cNvSpPr>
          <p:nvPr>
            <p:ph type="sldNum" sz="quarter" idx="5"/>
          </p:nvPr>
        </p:nvSpPr>
        <p:spPr/>
        <p:txBody>
          <a:bodyPr/>
          <a:lstStyle/>
          <a:p>
            <a:fld id="{88D2E167-D0A4-458B-80D9-884D1913CD11}" type="slidenum">
              <a:rPr lang="en-US" smtClean="0"/>
              <a:pPr/>
              <a:t>4</a:t>
            </a:fld>
            <a:endParaRPr lang="en-US"/>
          </a:p>
        </p:txBody>
      </p:sp>
    </p:spTree>
    <p:extLst>
      <p:ext uri="{BB962C8B-B14F-4D97-AF65-F5344CB8AC3E}">
        <p14:creationId xmlns:p14="http://schemas.microsoft.com/office/powerpoint/2010/main" val="4015141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redistricting there are only three rules….</a:t>
            </a:r>
          </a:p>
        </p:txBody>
      </p:sp>
      <p:sp>
        <p:nvSpPr>
          <p:cNvPr id="4" name="Slide Number Placeholder 3"/>
          <p:cNvSpPr>
            <a:spLocks noGrp="1"/>
          </p:cNvSpPr>
          <p:nvPr>
            <p:ph type="sldNum" sz="quarter" idx="5"/>
          </p:nvPr>
        </p:nvSpPr>
        <p:spPr/>
        <p:txBody>
          <a:bodyPr/>
          <a:lstStyle/>
          <a:p>
            <a:fld id="{88D2E167-D0A4-458B-80D9-884D1913CD11}" type="slidenum">
              <a:rPr lang="en-US" smtClean="0"/>
              <a:pPr/>
              <a:t>5</a:t>
            </a:fld>
            <a:endParaRPr lang="en-US"/>
          </a:p>
        </p:txBody>
      </p:sp>
    </p:spTree>
    <p:extLst>
      <p:ext uri="{BB962C8B-B14F-4D97-AF65-F5344CB8AC3E}">
        <p14:creationId xmlns:p14="http://schemas.microsoft.com/office/powerpoint/2010/main" val="375029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Explanation of how it works…..</a:t>
            </a:r>
          </a:p>
        </p:txBody>
      </p:sp>
      <p:sp>
        <p:nvSpPr>
          <p:cNvPr id="4" name="Slide Number Placeholder 3"/>
          <p:cNvSpPr>
            <a:spLocks noGrp="1"/>
          </p:cNvSpPr>
          <p:nvPr>
            <p:ph type="sldNum" sz="quarter" idx="5"/>
          </p:nvPr>
        </p:nvSpPr>
        <p:spPr/>
        <p:txBody>
          <a:bodyPr/>
          <a:lstStyle/>
          <a:p>
            <a:fld id="{88D2E167-D0A4-458B-80D9-884D1913CD11}" type="slidenum">
              <a:rPr lang="en-US" smtClean="0"/>
              <a:pPr/>
              <a:t>6</a:t>
            </a:fld>
            <a:endParaRPr lang="en-US"/>
          </a:p>
        </p:txBody>
      </p:sp>
    </p:spTree>
    <p:extLst>
      <p:ext uri="{BB962C8B-B14F-4D97-AF65-F5344CB8AC3E}">
        <p14:creationId xmlns:p14="http://schemas.microsoft.com/office/powerpoint/2010/main" val="2375372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the video covers this……</a:t>
            </a:r>
          </a:p>
        </p:txBody>
      </p:sp>
      <p:sp>
        <p:nvSpPr>
          <p:cNvPr id="4" name="Slide Number Placeholder 3"/>
          <p:cNvSpPr>
            <a:spLocks noGrp="1"/>
          </p:cNvSpPr>
          <p:nvPr>
            <p:ph type="sldNum" sz="quarter" idx="5"/>
          </p:nvPr>
        </p:nvSpPr>
        <p:spPr/>
        <p:txBody>
          <a:bodyPr/>
          <a:lstStyle/>
          <a:p>
            <a:fld id="{88D2E167-D0A4-458B-80D9-884D1913CD11}" type="slidenum">
              <a:rPr lang="en-US" smtClean="0"/>
              <a:pPr/>
              <a:t>8</a:t>
            </a:fld>
            <a:endParaRPr lang="en-US"/>
          </a:p>
        </p:txBody>
      </p:sp>
    </p:spTree>
    <p:extLst>
      <p:ext uri="{BB962C8B-B14F-4D97-AF65-F5344CB8AC3E}">
        <p14:creationId xmlns:p14="http://schemas.microsoft.com/office/powerpoint/2010/main" val="900545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one district can’t be a lot bigger or a lot smaller than another but…that doesn’t mean that they can’t be creative…..to create advantages for their party or a minority group.</a:t>
            </a:r>
          </a:p>
          <a:p>
            <a:endParaRPr lang="en-US" dirty="0"/>
          </a:p>
          <a:p>
            <a:r>
              <a:rPr lang="en-US" dirty="0"/>
              <a:t>It’s the courts that decide what’s legal or not….</a:t>
            </a:r>
          </a:p>
        </p:txBody>
      </p:sp>
      <p:sp>
        <p:nvSpPr>
          <p:cNvPr id="4" name="Slide Number Placeholder 3"/>
          <p:cNvSpPr>
            <a:spLocks noGrp="1"/>
          </p:cNvSpPr>
          <p:nvPr>
            <p:ph type="sldNum" sz="quarter" idx="5"/>
          </p:nvPr>
        </p:nvSpPr>
        <p:spPr/>
        <p:txBody>
          <a:bodyPr/>
          <a:lstStyle/>
          <a:p>
            <a:fld id="{88D2E167-D0A4-458B-80D9-884D1913CD11}" type="slidenum">
              <a:rPr lang="en-US" smtClean="0"/>
              <a:pPr/>
              <a:t>9</a:t>
            </a:fld>
            <a:endParaRPr lang="en-US"/>
          </a:p>
        </p:txBody>
      </p:sp>
    </p:spTree>
    <p:extLst>
      <p:ext uri="{BB962C8B-B14F-4D97-AF65-F5344CB8AC3E}">
        <p14:creationId xmlns:p14="http://schemas.microsoft.com/office/powerpoint/2010/main" val="598185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might this create an advantage for?  Republicans – drawn to connect the suburbs (more conservative) around a democratic city</a:t>
            </a:r>
          </a:p>
        </p:txBody>
      </p:sp>
      <p:sp>
        <p:nvSpPr>
          <p:cNvPr id="4" name="Slide Number Placeholder 3"/>
          <p:cNvSpPr>
            <a:spLocks noGrp="1"/>
          </p:cNvSpPr>
          <p:nvPr>
            <p:ph type="sldNum" sz="quarter" idx="5"/>
          </p:nvPr>
        </p:nvSpPr>
        <p:spPr/>
        <p:txBody>
          <a:bodyPr/>
          <a:lstStyle/>
          <a:p>
            <a:fld id="{88D2E167-D0A4-458B-80D9-884D1913CD11}" type="slidenum">
              <a:rPr lang="en-US" smtClean="0"/>
              <a:pPr/>
              <a:t>10</a:t>
            </a:fld>
            <a:endParaRPr lang="en-US"/>
          </a:p>
        </p:txBody>
      </p:sp>
    </p:spTree>
    <p:extLst>
      <p:ext uri="{BB962C8B-B14F-4D97-AF65-F5344CB8AC3E}">
        <p14:creationId xmlns:p14="http://schemas.microsoft.com/office/powerpoint/2010/main" val="3230697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230BE3C1-D6EC-471C-9E76-7F9D5B1BCC48}" type="slidenum">
              <a:rPr lang="en-US"/>
              <a:pPr/>
              <a:t>11</a:t>
            </a:fld>
            <a:endParaRPr lang="en-US"/>
          </a:p>
        </p:txBody>
      </p:sp>
      <p:sp>
        <p:nvSpPr>
          <p:cNvPr id="32771" name="Rectangle 2"/>
          <p:cNvSpPr>
            <a:spLocks noGrp="1" noRot="1" noChangeAspect="1" noChangeArrowheads="1" noTextEdit="1"/>
          </p:cNvSpPr>
          <p:nvPr>
            <p:ph type="sldImg"/>
          </p:nvPr>
        </p:nvSpPr>
        <p:spPr>
          <a:xfrm>
            <a:off x="595313" y="692150"/>
            <a:ext cx="2670175" cy="2001838"/>
          </a:xfrm>
          <a:ln/>
        </p:spPr>
      </p:sp>
      <p:sp>
        <p:nvSpPr>
          <p:cNvPr id="32772" name="Rectangle 3"/>
          <p:cNvSpPr>
            <a:spLocks noGrp="1" noChangeArrowheads="1"/>
          </p:cNvSpPr>
          <p:nvPr>
            <p:ph type="body" idx="1"/>
          </p:nvPr>
        </p:nvSpPr>
        <p:spPr>
          <a:noFill/>
          <a:ln/>
        </p:spPr>
        <p:txBody>
          <a:bodyPr>
            <a:normAutofit lnSpcReduction="10000"/>
          </a:bodyPr>
          <a:lstStyle/>
          <a:p>
            <a:pPr marL="231229" indent="-231229">
              <a:lnSpc>
                <a:spcPct val="80000"/>
              </a:lnSpc>
            </a:pPr>
            <a:r>
              <a:rPr lang="en-US" sz="1000" dirty="0"/>
              <a:t>The 12th Congressional District in North Carolina, as put in place for the 1992 election, is perhaps America's best known congressional district. (The original Massachusetts "gerrymander" in 1812 may be more famous, but it was a </a:t>
            </a:r>
            <a:r>
              <a:rPr lang="en-US" sz="1000" i="1" dirty="0"/>
              <a:t>legislative</a:t>
            </a:r>
            <a:r>
              <a:rPr lang="en-US" sz="1000" dirty="0"/>
              <a:t> district.) North Carolina's 12th was a kind of </a:t>
            </a:r>
            <a:r>
              <a:rPr lang="en-US" sz="1000" i="1" dirty="0"/>
              <a:t>in vitro</a:t>
            </a:r>
            <a:r>
              <a:rPr lang="en-US" sz="1000" dirty="0"/>
              <a:t> offspring of an unromantic union: Father was the 1980s/1990s judicial and administrative decisions under the Voting Rights Act, and Mother was the partisan and personal politics that have traditionally been at redistricting's core. The laboratory that made this birth possible was the computer technology that became available for the 1990s redistricting cycle. The progeny won no Beautiful Baby contests. A Wall Street Journal editorial described the 12th as "political pornography." Known as the "I-85 district," the12th stretched 160 miles across the central Piedmont region of the State, for part of its length no wider than the freeway right-of-way. </a:t>
            </a:r>
          </a:p>
          <a:p>
            <a:pPr marL="231229" indent="-231229">
              <a:lnSpc>
                <a:spcPct val="80000"/>
              </a:lnSpc>
            </a:pPr>
            <a:endParaRPr lang="en-US" sz="1000" dirty="0"/>
          </a:p>
          <a:p>
            <a:pPr marL="231229" indent="-231229">
              <a:lnSpc>
                <a:spcPct val="80000"/>
              </a:lnSpc>
            </a:pPr>
            <a:r>
              <a:rPr lang="en-US" sz="1000" dirty="0"/>
              <a:t>The 12th Congressional District triggered redistricting law's major innovation of the 1990s, the "</a:t>
            </a:r>
            <a:r>
              <a:rPr lang="en-US" sz="1000" i="1" dirty="0"/>
              <a:t>Shaw</a:t>
            </a:r>
            <a:r>
              <a:rPr lang="en-US" sz="1000" dirty="0"/>
              <a:t> Doctrine." </a:t>
            </a:r>
          </a:p>
          <a:p>
            <a:pPr marL="231229" indent="-231229">
              <a:lnSpc>
                <a:spcPct val="80000"/>
              </a:lnSpc>
            </a:pPr>
            <a:endParaRPr lang="en-US" sz="1000" dirty="0"/>
          </a:p>
          <a:p>
            <a:pPr marL="231229" indent="-231229">
              <a:lnSpc>
                <a:spcPct val="80000"/>
              </a:lnSpc>
            </a:pPr>
            <a:r>
              <a:rPr lang="en-US" sz="1000" b="1" u="sng" dirty="0"/>
              <a:t>Shaw Doctrine</a:t>
            </a:r>
          </a:p>
          <a:p>
            <a:pPr marL="231229" indent="-231229">
              <a:lnSpc>
                <a:spcPct val="80000"/>
              </a:lnSpc>
            </a:pPr>
            <a:endParaRPr lang="en-US" sz="1000" b="1" u="sng" dirty="0"/>
          </a:p>
          <a:p>
            <a:pPr marL="231229" indent="-231229">
              <a:lnSpc>
                <a:spcPct val="80000"/>
              </a:lnSpc>
            </a:pPr>
            <a:r>
              <a:rPr lang="en-US" sz="1000" dirty="0"/>
              <a:t>On the basis of these opinions, the currently applicable standards appear to be: </a:t>
            </a:r>
          </a:p>
          <a:p>
            <a:pPr marL="231229" indent="-231229">
              <a:lnSpc>
                <a:spcPct val="80000"/>
              </a:lnSpc>
            </a:pPr>
            <a:endParaRPr lang="en-US" sz="1000" dirty="0"/>
          </a:p>
          <a:p>
            <a:pPr marL="231229" indent="-231229">
              <a:lnSpc>
                <a:spcPct val="80000"/>
              </a:lnSpc>
              <a:buFontTx/>
              <a:buChar char="•"/>
            </a:pPr>
            <a:r>
              <a:rPr lang="en-US" sz="1000" dirty="0"/>
              <a:t>It is permissible to be aware of race in the districting process and to consider issues of race.</a:t>
            </a:r>
          </a:p>
          <a:p>
            <a:pPr marL="231229" indent="-231229">
              <a:lnSpc>
                <a:spcPct val="80000"/>
              </a:lnSpc>
              <a:buFontTx/>
              <a:buChar char="•"/>
            </a:pPr>
            <a:r>
              <a:rPr lang="en-US" sz="1000" dirty="0"/>
              <a:t>Race, however, may not be the predominant factor in the redistricting process to the subordination of traditional districting principles.</a:t>
            </a:r>
          </a:p>
          <a:p>
            <a:pPr marL="231229" indent="-231229">
              <a:lnSpc>
                <a:spcPct val="80000"/>
              </a:lnSpc>
              <a:buFontTx/>
              <a:buChar char="•"/>
            </a:pPr>
            <a:r>
              <a:rPr lang="en-US" sz="1000" dirty="0"/>
              <a:t>Districts are not necessarily unconstitutional because they have odd shapes; however, a bizarre shape may be evidence that strongly suggests that race was the predominant factor driving the districting decision. </a:t>
            </a:r>
          </a:p>
          <a:p>
            <a:pPr marL="231229" indent="-231229">
              <a:lnSpc>
                <a:spcPct val="80000"/>
              </a:lnSpc>
              <a:buFontTx/>
              <a:buChar char="•"/>
            </a:pPr>
            <a:r>
              <a:rPr lang="en-US" sz="1000" dirty="0"/>
              <a:t>If race was the predominant consideration in the districting decision, the districts are subject to strict scrutiny analysis and the governmental body must demonstrate that they are a narrowly tailored means of addressing a compelling governmental interest.</a:t>
            </a:r>
          </a:p>
          <a:p>
            <a:pPr marL="231229" indent="-231229">
              <a:lnSpc>
                <a:spcPct val="80000"/>
              </a:lnSpc>
              <a:buFontTx/>
              <a:buChar char="•"/>
            </a:pPr>
            <a:r>
              <a:rPr lang="en-US" sz="1000" dirty="0"/>
              <a:t>Compliance with Section 2 of the Voting Rights Act is a compelling governmental interest. </a:t>
            </a:r>
          </a:p>
          <a:p>
            <a:pPr marL="231229" indent="-231229">
              <a:lnSpc>
                <a:spcPct val="80000"/>
              </a:lnSpc>
              <a:buFontTx/>
              <a:buChar char="•"/>
            </a:pPr>
            <a:r>
              <a:rPr lang="en-US" sz="1000" dirty="0"/>
              <a:t>The Court has been willing to assume that compliance with Section 5 of the Voting Rights Act is a compelling governmental interest, but it has never been required to decide the issue. </a:t>
            </a:r>
          </a:p>
          <a:p>
            <a:pPr marL="231229" indent="-231229">
              <a:lnSpc>
                <a:spcPct val="80000"/>
              </a:lnSpc>
              <a:buFontTx/>
              <a:buChar char="•"/>
            </a:pPr>
            <a:r>
              <a:rPr lang="en-US" sz="1000" dirty="0"/>
              <a:t>Districts drawn to comply with Sections 2 or 5 must be narrowly tailored. That means, among other things, that they use race no more than is necessary. </a:t>
            </a:r>
          </a:p>
          <a:p>
            <a:pPr marL="231229" indent="-231229">
              <a:lnSpc>
                <a:spcPct val="80000"/>
              </a:lnSpc>
              <a:buFontTx/>
              <a:buChar char="•"/>
            </a:pPr>
            <a:r>
              <a:rPr lang="en-US" sz="1000" dirty="0"/>
              <a:t>Compliance with Section 5 does not mean doing whatever the Department of Justice requires in order for it to preclear a districting plan. Essentially, the Supreme Court found that DOJ had required jurisdictions to do more than the law permitted. In those instances, a governmental body could not rely on the necessity of complying with DOJ's Section 5 preclearance requirements as a justification for a race-based decision.</a:t>
            </a:r>
          </a:p>
          <a:p>
            <a:pPr marL="231229" indent="-231229">
              <a:lnSpc>
                <a:spcPct val="80000"/>
              </a:lnSpc>
            </a:pPr>
            <a:endParaRPr lang="en-US" sz="1000" dirty="0"/>
          </a:p>
          <a:p>
            <a:pPr marL="231229" indent="-231229">
              <a:lnSpc>
                <a:spcPct val="80000"/>
              </a:lnSpc>
            </a:pPr>
            <a:endParaRPr lang="en-US" sz="1000" dirty="0"/>
          </a:p>
          <a:p>
            <a:pPr marL="231229" indent="-231229">
              <a:lnSpc>
                <a:spcPct val="80000"/>
              </a:lnSpc>
            </a:pPr>
            <a:endParaRPr lang="en-US" sz="1000" dirty="0"/>
          </a:p>
        </p:txBody>
      </p:sp>
    </p:spTree>
    <p:extLst>
      <p:ext uri="{BB962C8B-B14F-4D97-AF65-F5344CB8AC3E}">
        <p14:creationId xmlns:p14="http://schemas.microsoft.com/office/powerpoint/2010/main" val="527775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Who’s advantage?  Democrats in mid-size cities linked together in relatively rural &amp; conservative western Illinois.</a:t>
            </a:r>
          </a:p>
        </p:txBody>
      </p:sp>
      <p:sp>
        <p:nvSpPr>
          <p:cNvPr id="4" name="Slide Number Placeholder 3"/>
          <p:cNvSpPr>
            <a:spLocks noGrp="1"/>
          </p:cNvSpPr>
          <p:nvPr>
            <p:ph type="sldNum" sz="quarter" idx="5"/>
          </p:nvPr>
        </p:nvSpPr>
        <p:spPr/>
        <p:txBody>
          <a:bodyPr/>
          <a:lstStyle/>
          <a:p>
            <a:fld id="{88D2E167-D0A4-458B-80D9-884D1913CD11}" type="slidenum">
              <a:rPr lang="en-US" smtClean="0"/>
              <a:pPr/>
              <a:t>12</a:t>
            </a:fld>
            <a:endParaRPr lang="en-US"/>
          </a:p>
        </p:txBody>
      </p:sp>
    </p:spTree>
    <p:extLst>
      <p:ext uri="{BB962C8B-B14F-4D97-AF65-F5344CB8AC3E}">
        <p14:creationId xmlns:p14="http://schemas.microsoft.com/office/powerpoint/2010/main" val="785787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to give GOP an advantage around Philadelphia, it was struck down by the courts</a:t>
            </a:r>
          </a:p>
        </p:txBody>
      </p:sp>
      <p:sp>
        <p:nvSpPr>
          <p:cNvPr id="4" name="Slide Number Placeholder 3"/>
          <p:cNvSpPr>
            <a:spLocks noGrp="1"/>
          </p:cNvSpPr>
          <p:nvPr>
            <p:ph type="sldNum" sz="quarter" idx="5"/>
          </p:nvPr>
        </p:nvSpPr>
        <p:spPr/>
        <p:txBody>
          <a:bodyPr/>
          <a:lstStyle/>
          <a:p>
            <a:fld id="{88D2E167-D0A4-458B-80D9-884D1913CD11}" type="slidenum">
              <a:rPr lang="en-US" smtClean="0"/>
              <a:pPr/>
              <a:t>13</a:t>
            </a:fld>
            <a:endParaRPr lang="en-US"/>
          </a:p>
        </p:txBody>
      </p:sp>
    </p:spTree>
    <p:extLst>
      <p:ext uri="{BB962C8B-B14F-4D97-AF65-F5344CB8AC3E}">
        <p14:creationId xmlns:p14="http://schemas.microsoft.com/office/powerpoint/2010/main" val="3349084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6B0E898-82DF-4E36-BDCD-AA39CCC30778}" type="slidenum">
              <a:rPr lang="en-US"/>
              <a:pPr/>
              <a:t>14</a:t>
            </a:fld>
            <a:endParaRPr lang="en-US"/>
          </a:p>
        </p:txBody>
      </p:sp>
      <p:sp>
        <p:nvSpPr>
          <p:cNvPr id="33795" name="Rectangle 2"/>
          <p:cNvSpPr>
            <a:spLocks noGrp="1" noRot="1" noChangeAspect="1" noChangeArrowheads="1" noTextEdit="1"/>
          </p:cNvSpPr>
          <p:nvPr>
            <p:ph type="sldImg"/>
          </p:nvPr>
        </p:nvSpPr>
        <p:spPr>
          <a:xfrm>
            <a:off x="595313" y="692150"/>
            <a:ext cx="2670175" cy="2001838"/>
          </a:xfrm>
          <a:ln/>
        </p:spPr>
      </p:sp>
      <p:sp>
        <p:nvSpPr>
          <p:cNvPr id="33796" name="Rectangle 3"/>
          <p:cNvSpPr>
            <a:spLocks noGrp="1" noChangeArrowheads="1"/>
          </p:cNvSpPr>
          <p:nvPr>
            <p:ph type="body" idx="1"/>
          </p:nvPr>
        </p:nvSpPr>
        <p:spPr>
          <a:noFill/>
          <a:ln/>
        </p:spPr>
        <p:txBody>
          <a:bodyPr/>
          <a:lstStyle/>
          <a:p>
            <a:pPr eaLnBrk="1" hangingPunct="1"/>
            <a:r>
              <a:rPr lang="en-US"/>
              <a:t>District Demographics</a:t>
            </a:r>
          </a:p>
          <a:p>
            <a:pPr eaLnBrk="1" hangingPunct="1"/>
            <a:r>
              <a:rPr lang="en-US"/>
              <a:t>· 49% white; 6% black; 3% Asian; 64% Hispanic </a:t>
            </a:r>
          </a:p>
          <a:p>
            <a:pPr eaLnBrk="1" hangingPunct="1"/>
            <a:r>
              <a:rPr lang="en-US"/>
              <a:t>· Hispanic district, surrounding a black district (the 7th)</a:t>
            </a:r>
          </a:p>
          <a:p>
            <a:pPr eaLnBrk="1" hangingPunct="1"/>
            <a:endParaRPr lang="en-US"/>
          </a:p>
          <a:p>
            <a:pPr eaLnBrk="1" hangingPunct="1"/>
            <a:r>
              <a:rPr lang="en-US"/>
              <a:t>After </a:t>
            </a:r>
            <a:r>
              <a:rPr lang="en-US" i="1"/>
              <a:t>Shaw </a:t>
            </a:r>
            <a:r>
              <a:rPr lang="en-US"/>
              <a:t>was decided in 1995, the federal district court approved plan fell under scrutiny again. Specifically, the 4th congressional district, a majority Hispanic district, was challenged as an unconstitutional racial gerrymander. The court decided that although the district was indeed a racial gerrymander, it served the compelling interest of the state of Illinois in redressing past vote dilution of Hispanic voters. </a:t>
            </a:r>
          </a:p>
        </p:txBody>
      </p:sp>
    </p:spTree>
    <p:extLst>
      <p:ext uri="{BB962C8B-B14F-4D97-AF65-F5344CB8AC3E}">
        <p14:creationId xmlns:p14="http://schemas.microsoft.com/office/powerpoint/2010/main" val="3454762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live in the 14</a:t>
            </a:r>
            <a:r>
              <a:rPr lang="en-US" baseline="30000" dirty="0"/>
              <a:t>th</a:t>
            </a:r>
            <a:r>
              <a:rPr lang="en-US" dirty="0"/>
              <a:t> district, this is what it looked like when the GOP drew the lines….notice rural areas all joined together.</a:t>
            </a:r>
          </a:p>
          <a:p>
            <a:endParaRPr lang="en-US" dirty="0"/>
          </a:p>
          <a:p>
            <a:r>
              <a:rPr lang="en-US" dirty="0"/>
              <a:t>The GOP got to draw the lines in 2002 because they won a tie breaker which always happens in the state legislature…to break the tie they draw a name out of a hat (literally), a GOP legislator was chosen so they voted for the GOP preferred map.</a:t>
            </a:r>
          </a:p>
        </p:txBody>
      </p:sp>
      <p:sp>
        <p:nvSpPr>
          <p:cNvPr id="4" name="Slide Number Placeholder 3"/>
          <p:cNvSpPr>
            <a:spLocks noGrp="1"/>
          </p:cNvSpPr>
          <p:nvPr>
            <p:ph type="sldNum" sz="quarter" idx="5"/>
          </p:nvPr>
        </p:nvSpPr>
        <p:spPr/>
        <p:txBody>
          <a:bodyPr/>
          <a:lstStyle/>
          <a:p>
            <a:fld id="{88D2E167-D0A4-458B-80D9-884D1913CD11}" type="slidenum">
              <a:rPr lang="en-US" smtClean="0"/>
              <a:pPr/>
              <a:t>15</a:t>
            </a:fld>
            <a:endParaRPr lang="en-US"/>
          </a:p>
        </p:txBody>
      </p:sp>
    </p:spTree>
    <p:extLst>
      <p:ext uri="{BB962C8B-B14F-4D97-AF65-F5344CB8AC3E}">
        <p14:creationId xmlns:p14="http://schemas.microsoft.com/office/powerpoint/2010/main" val="1717253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DEMS won the tie breaker in 2012, the changed the 14</a:t>
            </a:r>
            <a:r>
              <a:rPr lang="en-US" baseline="30000" dirty="0"/>
              <a:t>th</a:t>
            </a:r>
            <a:r>
              <a:rPr lang="en-US" dirty="0"/>
              <a:t> district to link together more urban areas like aurora, </a:t>
            </a:r>
            <a:r>
              <a:rPr lang="en-US" dirty="0" err="1"/>
              <a:t>elgin</a:t>
            </a:r>
            <a:r>
              <a:rPr lang="en-US" dirty="0"/>
              <a:t>, parts of Rockford and still some more GOP areas.</a:t>
            </a:r>
          </a:p>
        </p:txBody>
      </p:sp>
      <p:sp>
        <p:nvSpPr>
          <p:cNvPr id="4" name="Slide Number Placeholder 3"/>
          <p:cNvSpPr>
            <a:spLocks noGrp="1"/>
          </p:cNvSpPr>
          <p:nvPr>
            <p:ph type="sldNum" sz="quarter" idx="5"/>
          </p:nvPr>
        </p:nvSpPr>
        <p:spPr/>
        <p:txBody>
          <a:bodyPr/>
          <a:lstStyle/>
          <a:p>
            <a:fld id="{88D2E167-D0A4-458B-80D9-884D1913CD11}" type="slidenum">
              <a:rPr lang="en-US" smtClean="0"/>
              <a:pPr/>
              <a:t>16</a:t>
            </a:fld>
            <a:endParaRPr lang="en-US"/>
          </a:p>
        </p:txBody>
      </p:sp>
    </p:spTree>
    <p:extLst>
      <p:ext uri="{BB962C8B-B14F-4D97-AF65-F5344CB8AC3E}">
        <p14:creationId xmlns:p14="http://schemas.microsoft.com/office/powerpoint/2010/main" val="2086135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also meant that two GOP congressmen now lived in the same district and had to run against each other, which knocked out one GOP representative. and set the stage for:</a:t>
            </a:r>
          </a:p>
          <a:p>
            <a:endParaRPr lang="en-US" dirty="0"/>
          </a:p>
        </p:txBody>
      </p:sp>
      <p:sp>
        <p:nvSpPr>
          <p:cNvPr id="4" name="Slide Number Placeholder 3"/>
          <p:cNvSpPr>
            <a:spLocks noGrp="1"/>
          </p:cNvSpPr>
          <p:nvPr>
            <p:ph type="sldNum" sz="quarter" idx="5"/>
          </p:nvPr>
        </p:nvSpPr>
        <p:spPr/>
        <p:txBody>
          <a:bodyPr/>
          <a:lstStyle/>
          <a:p>
            <a:fld id="{88D2E167-D0A4-458B-80D9-884D1913CD11}" type="slidenum">
              <a:rPr lang="en-US" smtClean="0"/>
              <a:pPr/>
              <a:t>17</a:t>
            </a:fld>
            <a:endParaRPr lang="en-US"/>
          </a:p>
        </p:txBody>
      </p:sp>
    </p:spTree>
    <p:extLst>
      <p:ext uri="{BB962C8B-B14F-4D97-AF65-F5344CB8AC3E}">
        <p14:creationId xmlns:p14="http://schemas.microsoft.com/office/powerpoint/2010/main" val="4246502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combination of gerrymandering and the wave of democratic votes (against President Trump?) leads to a Democratic Representative from an historically GOP district.</a:t>
            </a:r>
          </a:p>
        </p:txBody>
      </p:sp>
      <p:sp>
        <p:nvSpPr>
          <p:cNvPr id="4" name="Slide Number Placeholder 3"/>
          <p:cNvSpPr>
            <a:spLocks noGrp="1"/>
          </p:cNvSpPr>
          <p:nvPr>
            <p:ph type="sldNum" sz="quarter" idx="5"/>
          </p:nvPr>
        </p:nvSpPr>
        <p:spPr/>
        <p:txBody>
          <a:bodyPr/>
          <a:lstStyle/>
          <a:p>
            <a:fld id="{88D2E167-D0A4-458B-80D9-884D1913CD11}" type="slidenum">
              <a:rPr lang="en-US" smtClean="0"/>
              <a:pPr/>
              <a:t>18</a:t>
            </a:fld>
            <a:endParaRPr lang="en-US"/>
          </a:p>
        </p:txBody>
      </p:sp>
    </p:spTree>
    <p:extLst>
      <p:ext uri="{BB962C8B-B14F-4D97-AF65-F5344CB8AC3E}">
        <p14:creationId xmlns:p14="http://schemas.microsoft.com/office/powerpoint/2010/main" val="617422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530098F-393A-4935-BBB7-EF536C807818}" type="datetimeFigureOut">
              <a:rPr lang="en-US" smtClean="0"/>
              <a:pPr/>
              <a:t>10/4/2019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9ED3DD-5484-4B24-9197-AB5F084487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30098F-393A-4935-BBB7-EF536C807818}"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9ED3DD-5484-4B24-9197-AB5F08448726}"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530098F-393A-4935-BBB7-EF536C807818}"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9ED3DD-5484-4B24-9197-AB5F0844872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530098F-393A-4935-BBB7-EF536C807818}" type="datetimeFigureOut">
              <a:rPr lang="en-US" smtClean="0"/>
              <a:pPr/>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9ED3DD-5484-4B24-9197-AB5F08448726}"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530098F-393A-4935-BBB7-EF536C807818}" type="datetimeFigureOut">
              <a:rPr lang="en-US" smtClean="0"/>
              <a:pPr/>
              <a:t>10/4/2019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9ED3DD-5484-4B24-9197-AB5F0844872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530098F-393A-4935-BBB7-EF536C807818}" type="datetimeFigureOut">
              <a:rPr lang="en-US" smtClean="0"/>
              <a:pPr/>
              <a:t>10/4/2019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9ED3DD-5484-4B24-9197-AB5F08448726}"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30098F-393A-4935-BBB7-EF536C807818}" type="datetimeFigureOut">
              <a:rPr lang="en-US" smtClean="0"/>
              <a:pPr/>
              <a:t>10/4/2019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9ED3DD-5484-4B24-9197-AB5F084487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9530098F-393A-4935-BBB7-EF536C807818}" type="datetimeFigureOut">
              <a:rPr lang="en-US" smtClean="0"/>
              <a:pPr/>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9ED3DD-5484-4B24-9197-AB5F0844872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530098F-393A-4935-BBB7-EF536C807818}" type="datetimeFigureOut">
              <a:rPr lang="en-US" smtClean="0"/>
              <a:pPr/>
              <a:t>10/4/2019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9ED3DD-5484-4B24-9197-AB5F0844872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30098F-393A-4935-BBB7-EF536C807818}"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9ED3DD-5484-4B24-9197-AB5F084487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30098F-393A-4935-BBB7-EF536C807818}" type="datetimeFigureOut">
              <a:rPr lang="en-US" smtClean="0"/>
              <a:pPr/>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9ED3DD-5484-4B24-9197-AB5F084487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530098F-393A-4935-BBB7-EF536C807818}" type="datetimeFigureOut">
              <a:rPr lang="en-US" smtClean="0"/>
              <a:pPr/>
              <a:t>10/4/2019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9ED3DD-5484-4B24-9197-AB5F084487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quickfacts.census.gov/qfd/img/counties/stout17.gif"/>
          <p:cNvPicPr>
            <a:picLocks noChangeAspect="1" noChangeArrowheads="1"/>
          </p:cNvPicPr>
          <p:nvPr/>
        </p:nvPicPr>
        <p:blipFill>
          <a:blip r:embed="rId3" cstate="print"/>
          <a:srcRect/>
          <a:stretch>
            <a:fillRect/>
          </a:stretch>
        </p:blipFill>
        <p:spPr bwMode="auto">
          <a:xfrm>
            <a:off x="2590800" y="25703"/>
            <a:ext cx="4114800" cy="6853906"/>
          </a:xfrm>
          <a:prstGeom prst="rect">
            <a:avLst/>
          </a:prstGeom>
          <a:noFill/>
        </p:spPr>
      </p:pic>
      <p:pic>
        <p:nvPicPr>
          <p:cNvPr id="1028" name="Picture 4" descr="http://chicagoist.com/attachments/chicago_benjy/whitesox_logo.gif"/>
          <p:cNvPicPr>
            <a:picLocks noChangeAspect="1" noChangeArrowheads="1"/>
          </p:cNvPicPr>
          <p:nvPr/>
        </p:nvPicPr>
        <p:blipFill>
          <a:blip r:embed="rId4" cstate="print"/>
          <a:srcRect/>
          <a:stretch>
            <a:fillRect/>
          </a:stretch>
        </p:blipFill>
        <p:spPr bwMode="auto">
          <a:xfrm>
            <a:off x="6732374" y="1828800"/>
            <a:ext cx="2335426" cy="3200400"/>
          </a:xfrm>
          <a:prstGeom prst="rect">
            <a:avLst/>
          </a:prstGeom>
          <a:noFill/>
        </p:spPr>
      </p:pic>
      <p:pic>
        <p:nvPicPr>
          <p:cNvPr id="1030" name="Picture 6" descr="http://www.sportsgatherings.com/wp-content/uploads/2009/06/chicago-cubs-logo.jpg"/>
          <p:cNvPicPr>
            <a:picLocks noChangeAspect="1" noChangeArrowheads="1"/>
          </p:cNvPicPr>
          <p:nvPr/>
        </p:nvPicPr>
        <p:blipFill>
          <a:blip r:embed="rId5" cstate="print"/>
          <a:srcRect/>
          <a:stretch>
            <a:fillRect/>
          </a:stretch>
        </p:blipFill>
        <p:spPr bwMode="auto">
          <a:xfrm>
            <a:off x="76200" y="2514600"/>
            <a:ext cx="2438400" cy="1828800"/>
          </a:xfrm>
          <a:prstGeom prst="rect">
            <a:avLst/>
          </a:prstGeom>
          <a:noFill/>
        </p:spPr>
      </p:pic>
    </p:spTree>
    <p:extLst>
      <p:ext uri="{BB962C8B-B14F-4D97-AF65-F5344CB8AC3E}">
        <p14:creationId xmlns:p14="http://schemas.microsoft.com/office/powerpoint/2010/main" val="3010711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E81209-DBBC-4D82-8C4E-BE8ED920208C}"/>
              </a:ext>
            </a:extLst>
          </p:cNvPr>
          <p:cNvSpPr>
            <a:spLocks noGrp="1"/>
          </p:cNvSpPr>
          <p:nvPr>
            <p:ph type="title"/>
          </p:nvPr>
        </p:nvSpPr>
        <p:spPr/>
        <p:txBody>
          <a:bodyPr>
            <a:normAutofit fontScale="90000"/>
          </a:bodyPr>
          <a:lstStyle/>
          <a:p>
            <a:pPr algn="ctr"/>
            <a:r>
              <a:rPr lang="en-US" dirty="0" err="1"/>
              <a:t>Bellwork</a:t>
            </a:r>
            <a:r>
              <a:rPr lang="en-US" dirty="0"/>
              <a:t> 10/4: Analyzing Primary Sources p.155</a:t>
            </a:r>
          </a:p>
        </p:txBody>
      </p:sp>
      <p:pic>
        <p:nvPicPr>
          <p:cNvPr id="5" name="Picture 4" descr="A close up of a piece of paper&#10;&#10;Description automatically generated">
            <a:extLst>
              <a:ext uri="{FF2B5EF4-FFF2-40B4-BE49-F238E27FC236}">
                <a16:creationId xmlns:a16="http://schemas.microsoft.com/office/drawing/2014/main" id="{225D0D99-BBFE-46BB-BA76-F0FDA31CE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417638"/>
            <a:ext cx="7010400" cy="5005426"/>
          </a:xfrm>
          <a:prstGeom prst="rect">
            <a:avLst/>
          </a:prstGeom>
        </p:spPr>
      </p:pic>
    </p:spTree>
    <p:extLst>
      <p:ext uri="{BB962C8B-B14F-4D97-AF65-F5344CB8AC3E}">
        <p14:creationId xmlns:p14="http://schemas.microsoft.com/office/powerpoint/2010/main" val="874640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912CF-4FC7-4D72-8BD3-0DF9C8C79695}"/>
              </a:ext>
            </a:extLst>
          </p:cNvPr>
          <p:cNvSpPr>
            <a:spLocks noGrp="1"/>
          </p:cNvSpPr>
          <p:nvPr>
            <p:ph type="ctrTitle"/>
          </p:nvPr>
        </p:nvSpPr>
        <p:spPr>
          <a:xfrm>
            <a:off x="381000" y="304800"/>
            <a:ext cx="8458200" cy="1753561"/>
          </a:xfrm>
        </p:spPr>
        <p:txBody>
          <a:bodyPr>
            <a:normAutofit/>
          </a:bodyPr>
          <a:lstStyle/>
          <a:p>
            <a:pPr algn="ctr"/>
            <a:r>
              <a:rPr lang="en-US" dirty="0"/>
              <a:t>Gerrymandering: funny word, serious controversy</a:t>
            </a:r>
          </a:p>
        </p:txBody>
      </p:sp>
      <p:pic>
        <p:nvPicPr>
          <p:cNvPr id="1026" name="Picture 2" descr="Image result for gerrymandering cartoon">
            <a:extLst>
              <a:ext uri="{FF2B5EF4-FFF2-40B4-BE49-F238E27FC236}">
                <a16:creationId xmlns:a16="http://schemas.microsoft.com/office/drawing/2014/main" id="{50199159-B040-4465-B8C2-F4768E17D8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8300" y="2209800"/>
            <a:ext cx="5867400" cy="4441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585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Many Does Each State Get??</a:t>
            </a:r>
          </a:p>
        </p:txBody>
      </p:sp>
      <p:sp>
        <p:nvSpPr>
          <p:cNvPr id="4" name="Content Placeholder 3"/>
          <p:cNvSpPr>
            <a:spLocks noGrp="1"/>
          </p:cNvSpPr>
          <p:nvPr>
            <p:ph sz="half" idx="2"/>
          </p:nvPr>
        </p:nvSpPr>
        <p:spPr>
          <a:xfrm>
            <a:off x="381000" y="4800600"/>
            <a:ext cx="8382000" cy="1828800"/>
          </a:xfrm>
        </p:spPr>
        <p:txBody>
          <a:bodyPr>
            <a:normAutofit fontScale="85000" lnSpcReduction="20000"/>
          </a:bodyPr>
          <a:lstStyle/>
          <a:p>
            <a:pPr lvl="0"/>
            <a:r>
              <a:rPr lang="en-US" dirty="0"/>
              <a:t>at least one per state (Illinois – 18)</a:t>
            </a:r>
            <a:endParaRPr lang="en-US" sz="1800" dirty="0"/>
          </a:p>
          <a:p>
            <a:pPr lvl="0"/>
            <a:r>
              <a:rPr lang="en-US" b="1" dirty="0">
                <a:solidFill>
                  <a:srgbClr val="C00000"/>
                </a:solidFill>
              </a:rPr>
              <a:t>Reapportionment</a:t>
            </a:r>
            <a:endParaRPr lang="en-US" sz="1800" b="1" dirty="0">
              <a:solidFill>
                <a:srgbClr val="C00000"/>
              </a:solidFill>
            </a:endParaRPr>
          </a:p>
          <a:p>
            <a:pPr lvl="1"/>
            <a:r>
              <a:rPr lang="en-US" dirty="0"/>
              <a:t>census is conducted every 10 years</a:t>
            </a:r>
            <a:endParaRPr lang="en-US" sz="1600" dirty="0"/>
          </a:p>
          <a:p>
            <a:pPr lvl="1"/>
            <a:r>
              <a:rPr lang="en-US" dirty="0"/>
              <a:t>Census Bureau reapportions (redistributes) seats </a:t>
            </a:r>
            <a:endParaRPr lang="en-US" sz="1600" dirty="0"/>
          </a:p>
          <a:p>
            <a:pPr lvl="1"/>
            <a:r>
              <a:rPr lang="en-US" dirty="0"/>
              <a:t>State legislatures then</a:t>
            </a:r>
            <a:r>
              <a:rPr lang="en-US" b="1" dirty="0">
                <a:solidFill>
                  <a:srgbClr val="C00000"/>
                </a:solidFill>
              </a:rPr>
              <a:t> redistrict </a:t>
            </a:r>
            <a:r>
              <a:rPr lang="en-US" dirty="0"/>
              <a:t>(redraw the boundaries) of the district in their state</a:t>
            </a:r>
            <a:endParaRPr lang="en-US" sz="1600" dirty="0"/>
          </a:p>
          <a:p>
            <a:endParaRPr lang="en-US" dirty="0"/>
          </a:p>
        </p:txBody>
      </p:sp>
      <p:pic>
        <p:nvPicPr>
          <p:cNvPr id="6" name="Picture 2" descr="http://dc.streetsblog.org/wp-content/uploads/2010/12/apport_chart4_appttot.jpg"/>
          <p:cNvPicPr>
            <a:picLocks noChangeAspect="1" noChangeArrowheads="1"/>
          </p:cNvPicPr>
          <p:nvPr/>
        </p:nvPicPr>
        <p:blipFill>
          <a:blip r:embed="rId3" cstate="print"/>
          <a:srcRect/>
          <a:stretch>
            <a:fillRect/>
          </a:stretch>
        </p:blipFill>
        <p:spPr bwMode="auto">
          <a:xfrm>
            <a:off x="1295400" y="1143000"/>
            <a:ext cx="6373197" cy="3581400"/>
          </a:xfrm>
          <a:prstGeom prst="rect">
            <a:avLst/>
          </a:prstGeom>
          <a:noFill/>
        </p:spPr>
      </p:pic>
    </p:spTree>
    <p:extLst>
      <p:ext uri="{BB962C8B-B14F-4D97-AF65-F5344CB8AC3E}">
        <p14:creationId xmlns:p14="http://schemas.microsoft.com/office/powerpoint/2010/main" val="3336861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5400" dirty="0"/>
              <a:t>Districts must be:</a:t>
            </a:r>
          </a:p>
          <a:p>
            <a:pPr lvl="1"/>
            <a:r>
              <a:rPr lang="en-US" sz="5400" dirty="0"/>
              <a:t>Compact</a:t>
            </a:r>
          </a:p>
          <a:p>
            <a:pPr lvl="1"/>
            <a:r>
              <a:rPr lang="en-US" sz="5400" dirty="0"/>
              <a:t>Contiguous</a:t>
            </a:r>
          </a:p>
          <a:p>
            <a:pPr lvl="1"/>
            <a:r>
              <a:rPr lang="en-US" sz="5400" dirty="0"/>
              <a:t>Not drawn to limit or take away the voting power of citizens</a:t>
            </a:r>
          </a:p>
        </p:txBody>
      </p:sp>
      <p:sp>
        <p:nvSpPr>
          <p:cNvPr id="3" name="Title 2"/>
          <p:cNvSpPr>
            <a:spLocks noGrp="1"/>
          </p:cNvSpPr>
          <p:nvPr>
            <p:ph type="title"/>
          </p:nvPr>
        </p:nvSpPr>
        <p:spPr/>
        <p:txBody>
          <a:bodyPr>
            <a:noAutofit/>
          </a:bodyPr>
          <a:lstStyle/>
          <a:p>
            <a:r>
              <a:rPr lang="en-US" sz="7200" dirty="0"/>
              <a:t>The Rules</a:t>
            </a:r>
          </a:p>
        </p:txBody>
      </p:sp>
    </p:spTree>
    <p:extLst>
      <p:ext uri="{BB962C8B-B14F-4D97-AF65-F5344CB8AC3E}">
        <p14:creationId xmlns:p14="http://schemas.microsoft.com/office/powerpoint/2010/main" val="179827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Gerrymandering…</a:t>
            </a:r>
          </a:p>
        </p:txBody>
      </p:sp>
      <p:pic>
        <p:nvPicPr>
          <p:cNvPr id="3" name="Gerrymandering- How drawing jagged lines can impact an election - Christina Gre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 y="833438"/>
            <a:ext cx="8949265" cy="5033962"/>
          </a:xfrm>
          <a:prstGeom prst="rect">
            <a:avLst/>
          </a:prstGeom>
        </p:spPr>
      </p:pic>
    </p:spTree>
    <p:extLst>
      <p:ext uri="{BB962C8B-B14F-4D97-AF65-F5344CB8AC3E}">
        <p14:creationId xmlns:p14="http://schemas.microsoft.com/office/powerpoint/2010/main" val="18069121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5508D1-11D7-440D-B1FD-FD284C78AC98}"/>
              </a:ext>
            </a:extLst>
          </p:cNvPr>
          <p:cNvSpPr>
            <a:spLocks noGrp="1"/>
          </p:cNvSpPr>
          <p:nvPr>
            <p:ph type="title"/>
          </p:nvPr>
        </p:nvSpPr>
        <p:spPr/>
        <p:txBody>
          <a:bodyPr>
            <a:normAutofit fontScale="90000"/>
          </a:bodyPr>
          <a:lstStyle/>
          <a:p>
            <a:r>
              <a:rPr lang="en-US" dirty="0"/>
              <a:t>Lets see how well state legislatures play this game…</a:t>
            </a:r>
          </a:p>
        </p:txBody>
      </p:sp>
      <p:pic>
        <p:nvPicPr>
          <p:cNvPr id="2050" name="Picture 2" descr="Image result for gerrymandering cartoon">
            <a:extLst>
              <a:ext uri="{FF2B5EF4-FFF2-40B4-BE49-F238E27FC236}">
                <a16:creationId xmlns:a16="http://schemas.microsoft.com/office/drawing/2014/main" id="{933F6408-1673-484D-BB3E-5F0EAEB089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2" y="1600200"/>
            <a:ext cx="7229475" cy="453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896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6"/>
          <p:cNvPicPr>
            <a:picLocks noGrp="1" noChangeAspect="1" noChangeArrowheads="1"/>
          </p:cNvPicPr>
          <p:nvPr>
            <p:ph sz="half" idx="1"/>
          </p:nvPr>
        </p:nvPicPr>
        <p:blipFill>
          <a:blip r:embed="rId3" cstate="print"/>
          <a:stretch>
            <a:fillRect/>
          </a:stretch>
        </p:blipFill>
        <p:spPr>
          <a:xfrm>
            <a:off x="475114" y="1198184"/>
            <a:ext cx="5208970" cy="5355016"/>
          </a:xfrm>
          <a:noFill/>
        </p:spPr>
      </p:pic>
      <p:pic>
        <p:nvPicPr>
          <p:cNvPr id="14340" name="Picture 7" descr="ffelbridgegerry"/>
          <p:cNvPicPr>
            <a:picLocks noGrp="1" noChangeAspect="1" noChangeArrowheads="1"/>
          </p:cNvPicPr>
          <p:nvPr>
            <p:ph sz="half" idx="2"/>
          </p:nvPr>
        </p:nvPicPr>
        <p:blipFill>
          <a:blip r:embed="rId4" cstate="print"/>
          <a:stretch>
            <a:fillRect/>
          </a:stretch>
        </p:blipFill>
        <p:spPr>
          <a:xfrm>
            <a:off x="6172200" y="2286000"/>
            <a:ext cx="2286000" cy="2754217"/>
          </a:xfrm>
          <a:noFill/>
        </p:spPr>
      </p:pic>
      <p:sp>
        <p:nvSpPr>
          <p:cNvPr id="14338" name="Rectangle 2"/>
          <p:cNvSpPr>
            <a:spLocks noGrp="1" noChangeArrowheads="1"/>
          </p:cNvSpPr>
          <p:nvPr>
            <p:ph type="title"/>
          </p:nvPr>
        </p:nvSpPr>
        <p:spPr/>
        <p:txBody>
          <a:bodyPr>
            <a:normAutofit/>
          </a:bodyPr>
          <a:lstStyle/>
          <a:p>
            <a:pPr eaLnBrk="1" hangingPunct="1"/>
            <a:r>
              <a:rPr lang="en-US" sz="4800" dirty="0"/>
              <a:t>The Original Gerrymander</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8000" dirty="0"/>
              <a:t>Gerrymandering</a:t>
            </a:r>
          </a:p>
        </p:txBody>
      </p:sp>
      <p:sp>
        <p:nvSpPr>
          <p:cNvPr id="3" name="Content Placeholder 2"/>
          <p:cNvSpPr>
            <a:spLocks noGrp="1"/>
          </p:cNvSpPr>
          <p:nvPr>
            <p:ph sz="half" idx="1"/>
          </p:nvPr>
        </p:nvSpPr>
        <p:spPr>
          <a:xfrm>
            <a:off x="76200" y="1219200"/>
            <a:ext cx="4572000" cy="3992563"/>
          </a:xfrm>
        </p:spPr>
        <p:txBody>
          <a:bodyPr>
            <a:noAutofit/>
          </a:bodyPr>
          <a:lstStyle/>
          <a:p>
            <a:r>
              <a:rPr lang="en-US" sz="3600" dirty="0"/>
              <a:t>drawing district lines to the benefit or detriment of a particular group</a:t>
            </a:r>
          </a:p>
          <a:p>
            <a:pPr marL="342900" lvl="1" indent="-342900">
              <a:buFont typeface="Arial" pitchFamily="34" charset="0"/>
              <a:buChar char="•"/>
            </a:pPr>
            <a:r>
              <a:rPr lang="en-US" sz="3600" dirty="0" err="1"/>
              <a:t>Wesberry</a:t>
            </a:r>
            <a:r>
              <a:rPr lang="en-US" sz="3600" dirty="0"/>
              <a:t> v. Sanders said: </a:t>
            </a:r>
          </a:p>
          <a:p>
            <a:r>
              <a:rPr lang="en-US" sz="3600" dirty="0"/>
              <a:t>Illegal IF it violates “one person, one vote”</a:t>
            </a:r>
          </a:p>
        </p:txBody>
      </p:sp>
      <p:pic>
        <p:nvPicPr>
          <p:cNvPr id="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724400" y="3276600"/>
            <a:ext cx="4341469" cy="3276865"/>
          </a:xfrm>
        </p:spPr>
      </p:pic>
      <p:sp>
        <p:nvSpPr>
          <p:cNvPr id="4" name="TextBox 3"/>
          <p:cNvSpPr txBox="1"/>
          <p:nvPr/>
        </p:nvSpPr>
        <p:spPr>
          <a:xfrm>
            <a:off x="5512517" y="1447800"/>
            <a:ext cx="2765234" cy="1200329"/>
          </a:xfrm>
          <a:prstGeom prst="rect">
            <a:avLst/>
          </a:prstGeom>
          <a:noFill/>
        </p:spPr>
        <p:txBody>
          <a:bodyPr wrap="square" rtlCol="0">
            <a:spAutoFit/>
          </a:bodyPr>
          <a:lstStyle/>
          <a:p>
            <a:pPr marL="342900" lvl="1" indent="-342900">
              <a:buFont typeface="Arial" pitchFamily="34" charset="0"/>
              <a:buChar char="•"/>
            </a:pPr>
            <a:r>
              <a:rPr lang="en-US" sz="3600" dirty="0"/>
              <a:t>“Packing &amp; Cracking”</a:t>
            </a:r>
          </a:p>
        </p:txBody>
      </p:sp>
    </p:spTree>
    <p:extLst>
      <p:ext uri="{BB962C8B-B14F-4D97-AF65-F5344CB8AC3E}">
        <p14:creationId xmlns:p14="http://schemas.microsoft.com/office/powerpoint/2010/main" val="897238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5" descr="13thDistrictAtlas"/>
          <p:cNvPicPr>
            <a:picLocks noGrp="1" noChangeAspect="1" noChangeArrowheads="1"/>
          </p:cNvPicPr>
          <p:nvPr>
            <p:ph idx="1"/>
          </p:nvPr>
        </p:nvPicPr>
        <p:blipFill>
          <a:blip r:embed="rId3" cstate="print"/>
          <a:stretch>
            <a:fillRect/>
          </a:stretch>
        </p:blipFill>
        <p:spPr>
          <a:xfrm>
            <a:off x="457200" y="1595616"/>
            <a:ext cx="8187296" cy="4881384"/>
          </a:xfrm>
          <a:noFill/>
        </p:spPr>
      </p:pic>
      <p:sp>
        <p:nvSpPr>
          <p:cNvPr id="15362" name="Rectangle 2"/>
          <p:cNvSpPr>
            <a:spLocks noGrp="1" noChangeArrowheads="1"/>
          </p:cNvSpPr>
          <p:nvPr>
            <p:ph type="title"/>
          </p:nvPr>
        </p:nvSpPr>
        <p:spPr>
          <a:xfrm>
            <a:off x="838200" y="304800"/>
            <a:ext cx="7696200" cy="1143000"/>
          </a:xfrm>
        </p:spPr>
        <p:txBody>
          <a:bodyPr>
            <a:normAutofit fontScale="90000"/>
          </a:bodyPr>
          <a:lstStyle/>
          <a:p>
            <a:pPr algn="ctr" eaLnBrk="1" hangingPunct="1"/>
            <a:r>
              <a:rPr lang="en-US" sz="3200" dirty="0"/>
              <a:t>The 13</a:t>
            </a:r>
            <a:r>
              <a:rPr lang="en-US" sz="3200" baseline="30000" dirty="0"/>
              <a:t>th</a:t>
            </a:r>
            <a:r>
              <a:rPr lang="en-US" sz="3200" dirty="0"/>
              <a:t> Congressional District (Amoeba) </a:t>
            </a:r>
            <a:br>
              <a:rPr lang="en-US" sz="3200" dirty="0"/>
            </a:br>
            <a:r>
              <a:rPr lang="en-US" sz="3200" dirty="0"/>
              <a:t>of Georgia</a:t>
            </a:r>
          </a:p>
        </p:txBody>
      </p:sp>
    </p:spTree>
    <p:extLst>
      <p:ext uri="{BB962C8B-B14F-4D97-AF65-F5344CB8AC3E}">
        <p14:creationId xmlns:p14="http://schemas.microsoft.com/office/powerpoint/2010/main" val="275618574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6096000" y="2895600"/>
            <a:ext cx="3048000" cy="1143000"/>
          </a:xfrm>
        </p:spPr>
        <p:txBody>
          <a:bodyPr>
            <a:noAutofit/>
          </a:bodyPr>
          <a:lstStyle/>
          <a:p>
            <a:pPr algn="ctr" eaLnBrk="1" hangingPunct="1"/>
            <a:r>
              <a:rPr lang="en-US" sz="4000" dirty="0"/>
              <a:t>12</a:t>
            </a:r>
            <a:r>
              <a:rPr lang="en-US" sz="4000" baseline="30000" dirty="0"/>
              <a:t>th</a:t>
            </a:r>
            <a:r>
              <a:rPr lang="en-US" sz="4000" dirty="0"/>
              <a:t> Congressional (I-85) District – North Carolina</a:t>
            </a:r>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2400" y="152400"/>
            <a:ext cx="5943600" cy="6337078"/>
          </a:xfrm>
        </p:spPr>
      </p:pic>
    </p:spTree>
    <p:extLst>
      <p:ext uri="{BB962C8B-B14F-4D97-AF65-F5344CB8AC3E}">
        <p14:creationId xmlns:p14="http://schemas.microsoft.com/office/powerpoint/2010/main" val="304303954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0" y="2514600"/>
            <a:ext cx="3429000" cy="1143000"/>
          </a:xfrm>
        </p:spPr>
        <p:txBody>
          <a:bodyPr>
            <a:normAutofit fontScale="90000"/>
          </a:bodyPr>
          <a:lstStyle/>
          <a:p>
            <a:r>
              <a:rPr lang="en-US" dirty="0"/>
              <a:t>Illinois’ (old) 17</a:t>
            </a:r>
            <a:r>
              <a:rPr lang="en-US" baseline="30000" dirty="0"/>
              <a:t>th</a:t>
            </a:r>
            <a:r>
              <a:rPr lang="en-US" dirty="0"/>
              <a:t> District</a:t>
            </a:r>
            <a:br>
              <a:rPr lang="en-US" dirty="0"/>
            </a:br>
            <a:r>
              <a:rPr lang="en-US" dirty="0"/>
              <a:t>(rabbit riding a scooter)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71449"/>
            <a:ext cx="4876800" cy="6530857"/>
          </a:xfrm>
          <a:prstGeom prst="rect">
            <a:avLst/>
          </a:prstGeom>
        </p:spPr>
      </p:pic>
    </p:spTree>
    <p:extLst>
      <p:ext uri="{BB962C8B-B14F-4D97-AF65-F5344CB8AC3E}">
        <p14:creationId xmlns:p14="http://schemas.microsoft.com/office/powerpoint/2010/main" val="249706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A7D7-F197-425C-94DD-ED0093BD6C60}"/>
              </a:ext>
            </a:extLst>
          </p:cNvPr>
          <p:cNvSpPr>
            <a:spLocks noGrp="1"/>
          </p:cNvSpPr>
          <p:nvPr>
            <p:ph type="ctrTitle"/>
          </p:nvPr>
        </p:nvSpPr>
        <p:spPr>
          <a:xfrm>
            <a:off x="683622" y="304800"/>
            <a:ext cx="8231777" cy="1829761"/>
          </a:xfrm>
        </p:spPr>
        <p:txBody>
          <a:bodyPr/>
          <a:lstStyle/>
          <a:p>
            <a:pPr algn="ctr"/>
            <a:r>
              <a:rPr lang="en-US" dirty="0"/>
              <a:t>Goofy Kicking Donald Duck – Pennsylvania 7</a:t>
            </a:r>
            <a:r>
              <a:rPr lang="en-US" baseline="30000" dirty="0"/>
              <a:t>th</a:t>
            </a:r>
            <a:r>
              <a:rPr lang="en-US" dirty="0"/>
              <a:t>  </a:t>
            </a:r>
          </a:p>
        </p:txBody>
      </p:sp>
      <p:pic>
        <p:nvPicPr>
          <p:cNvPr id="5122" name="Picture 2" descr="Image result for &quot;goofy kicking donald duck&quot;">
            <a:extLst>
              <a:ext uri="{FF2B5EF4-FFF2-40B4-BE49-F238E27FC236}">
                <a16:creationId xmlns:a16="http://schemas.microsoft.com/office/drawing/2014/main" id="{13861A00-9C8F-49A7-842A-31CAB60D32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1010" y="2104081"/>
            <a:ext cx="6477000" cy="4483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377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6" descr="4thIL"/>
          <p:cNvPicPr>
            <a:picLocks noGrp="1" noChangeAspect="1" noChangeArrowheads="1"/>
          </p:cNvPicPr>
          <p:nvPr>
            <p:ph sz="half" idx="1"/>
          </p:nvPr>
        </p:nvPicPr>
        <p:blipFill>
          <a:blip r:embed="rId3" cstate="print"/>
          <a:srcRect/>
          <a:stretch>
            <a:fillRect/>
          </a:stretch>
        </p:blipFill>
        <p:spPr>
          <a:xfrm>
            <a:off x="457200" y="1447800"/>
            <a:ext cx="4076700" cy="3276600"/>
          </a:xfrm>
          <a:noFill/>
        </p:spPr>
      </p:pic>
      <p:pic>
        <p:nvPicPr>
          <p:cNvPr id="17412" name="Picture 8" descr="Cd4"/>
          <p:cNvPicPr>
            <a:picLocks noGrp="1" noChangeAspect="1" noChangeArrowheads="1"/>
          </p:cNvPicPr>
          <p:nvPr>
            <p:ph sz="half" idx="2"/>
          </p:nvPr>
        </p:nvPicPr>
        <p:blipFill>
          <a:blip r:embed="rId4" cstate="print"/>
          <a:srcRect/>
          <a:stretch>
            <a:fillRect/>
          </a:stretch>
        </p:blipFill>
        <p:spPr>
          <a:xfrm>
            <a:off x="4648200" y="1447800"/>
            <a:ext cx="4000500" cy="3200400"/>
          </a:xfrm>
          <a:noFill/>
        </p:spPr>
      </p:pic>
      <p:sp>
        <p:nvSpPr>
          <p:cNvPr id="17410" name="Rectangle 4"/>
          <p:cNvSpPr>
            <a:spLocks noGrp="1" noChangeArrowheads="1"/>
          </p:cNvSpPr>
          <p:nvPr>
            <p:ph type="title"/>
          </p:nvPr>
        </p:nvSpPr>
        <p:spPr/>
        <p:txBody>
          <a:bodyPr>
            <a:noAutofit/>
          </a:bodyPr>
          <a:lstStyle/>
          <a:p>
            <a:pPr algn="ctr" eaLnBrk="1" hangingPunct="1"/>
            <a:r>
              <a:rPr lang="en-US" sz="4800" dirty="0"/>
              <a:t>4</a:t>
            </a:r>
            <a:r>
              <a:rPr lang="en-US" sz="4800" baseline="30000" dirty="0"/>
              <a:t>th</a:t>
            </a:r>
            <a:r>
              <a:rPr lang="en-US" sz="4800" dirty="0"/>
              <a:t> Congressional (Earmuff) District - Illinois</a:t>
            </a:r>
          </a:p>
        </p:txBody>
      </p:sp>
      <p:sp>
        <p:nvSpPr>
          <p:cNvPr id="17413" name="Rectangle 5"/>
          <p:cNvSpPr>
            <a:spLocks noChangeArrowheads="1"/>
          </p:cNvSpPr>
          <p:nvPr/>
        </p:nvSpPr>
        <p:spPr bwMode="auto">
          <a:xfrm>
            <a:off x="4000500" y="2732088"/>
            <a:ext cx="9144000" cy="0"/>
          </a:xfrm>
          <a:prstGeom prst="rect">
            <a:avLst/>
          </a:prstGeom>
          <a:solidFill>
            <a:srgbClr val="FFFFFF"/>
          </a:solidFill>
          <a:ln w="9525">
            <a:noFill/>
            <a:miter lim="800000"/>
            <a:headEnd/>
            <a:tailEnd/>
          </a:ln>
          <a:effectLst/>
        </p:spPr>
        <p:txBody>
          <a:bodyPr lIns="0" tIns="0" rIns="0" bIns="0">
            <a:spAutoFit/>
          </a:bodyPr>
          <a:lstStyle/>
          <a:p>
            <a:endParaRPr lang="en-US"/>
          </a:p>
        </p:txBody>
      </p:sp>
      <p:grpSp>
        <p:nvGrpSpPr>
          <p:cNvPr id="2" name="Group 11"/>
          <p:cNvGrpSpPr>
            <a:grpSpLocks/>
          </p:cNvGrpSpPr>
          <p:nvPr/>
        </p:nvGrpSpPr>
        <p:grpSpPr bwMode="auto">
          <a:xfrm>
            <a:off x="4000500" y="2732088"/>
            <a:ext cx="317500" cy="0"/>
            <a:chOff x="0" y="0"/>
            <a:chExt cx="200" cy="0"/>
          </a:xfrm>
        </p:grpSpPr>
        <p:sp>
          <p:nvSpPr>
            <p:cNvPr id="17418" name="Rectangle 10"/>
            <p:cNvSpPr>
              <a:spLocks noChangeArrowheads="1"/>
            </p:cNvSpPr>
            <p:nvPr/>
          </p:nvSpPr>
          <p:spPr bwMode="auto">
            <a:xfrm>
              <a:off x="0" y="0"/>
              <a:ext cx="200" cy="0"/>
            </a:xfrm>
            <a:prstGeom prst="rect">
              <a:avLst/>
            </a:prstGeom>
            <a:solidFill>
              <a:srgbClr val="FFFFFF"/>
            </a:solidFill>
            <a:ln w="9525">
              <a:noFill/>
              <a:miter lim="800000"/>
              <a:headEnd/>
              <a:tailEnd/>
            </a:ln>
            <a:effectLst/>
          </p:spPr>
          <p:txBody>
            <a:bodyPr/>
            <a:lstStyle/>
            <a:p>
              <a:endParaRPr lang="en-US"/>
            </a:p>
          </p:txBody>
        </p:sp>
        <p:grpSp>
          <p:nvGrpSpPr>
            <p:cNvPr id="3" name="Group 9"/>
            <p:cNvGrpSpPr>
              <a:grpSpLocks/>
            </p:cNvGrpSpPr>
            <p:nvPr/>
          </p:nvGrpSpPr>
          <p:grpSpPr bwMode="auto">
            <a:xfrm>
              <a:off x="0" y="0"/>
              <a:ext cx="200" cy="0"/>
              <a:chOff x="0" y="0"/>
              <a:chExt cx="200" cy="0"/>
            </a:xfrm>
          </p:grpSpPr>
          <p:sp>
            <p:nvSpPr>
              <p:cNvPr id="17415" name="Rectangle 7"/>
              <p:cNvSpPr>
                <a:spLocks noChangeArrowheads="1"/>
              </p:cNvSpPr>
              <p:nvPr/>
            </p:nvSpPr>
            <p:spPr bwMode="auto">
              <a:xfrm>
                <a:off x="0" y="0"/>
                <a:ext cx="0" cy="0"/>
              </a:xfrm>
              <a:prstGeom prst="rect">
                <a:avLst/>
              </a:prstGeom>
              <a:solidFill>
                <a:srgbClr val="FFFFFF"/>
              </a:solidFill>
              <a:ln w="9525">
                <a:noFill/>
                <a:miter lim="800000"/>
                <a:headEnd/>
                <a:tailEnd/>
              </a:ln>
              <a:effectLst/>
            </p:spPr>
            <p:txBody>
              <a:bodyPr>
                <a:spAutoFit/>
              </a:bodyPr>
              <a:lstStyle/>
              <a:p>
                <a:endParaRPr lang="en-US"/>
              </a:p>
            </p:txBody>
          </p:sp>
          <p:sp>
            <p:nvSpPr>
              <p:cNvPr id="17416" name="Rectangle 8"/>
              <p:cNvSpPr>
                <a:spLocks noChangeArrowheads="1"/>
              </p:cNvSpPr>
              <p:nvPr/>
            </p:nvSpPr>
            <p:spPr bwMode="auto">
              <a:xfrm>
                <a:off x="0" y="0"/>
                <a:ext cx="200" cy="0"/>
              </a:xfrm>
              <a:prstGeom prst="rect">
                <a:avLst/>
              </a:prstGeom>
              <a:noFill/>
              <a:ln w="7">
                <a:solidFill>
                  <a:srgbClr val="A0A0A0"/>
                </a:solidFill>
                <a:miter lim="800000"/>
                <a:headEnd/>
                <a:tailEnd/>
              </a:ln>
              <a:effectLst/>
            </p:spPr>
            <p:txBody>
              <a:bodyPr/>
              <a:lstStyle/>
              <a:p>
                <a:endParaRPr lang="en-US"/>
              </a:p>
            </p:txBody>
          </p:sp>
        </p:grpSp>
      </p:grpSp>
      <p:sp>
        <p:nvSpPr>
          <p:cNvPr id="17420" name="Text Box 12"/>
          <p:cNvSpPr txBox="1">
            <a:spLocks noChangeArrowheads="1"/>
          </p:cNvSpPr>
          <p:nvPr/>
        </p:nvSpPr>
        <p:spPr bwMode="auto">
          <a:xfrm>
            <a:off x="3505200" y="5562600"/>
            <a:ext cx="4953000" cy="369332"/>
          </a:xfrm>
          <a:prstGeom prst="rect">
            <a:avLst/>
          </a:prstGeom>
          <a:noFill/>
          <a:ln w="9525">
            <a:noFill/>
            <a:miter lim="800000"/>
            <a:headEnd/>
            <a:tailEnd/>
          </a:ln>
          <a:effectLst/>
        </p:spPr>
        <p:txBody>
          <a:bodyPr>
            <a:spAutoFit/>
          </a:bodyPr>
          <a:lstStyle/>
          <a:p>
            <a:pPr>
              <a:spcBef>
                <a:spcPct val="50000"/>
              </a:spcBef>
            </a:pPr>
            <a:r>
              <a:rPr lang="en-US" dirty="0"/>
              <a:t>Rep. </a:t>
            </a:r>
            <a:r>
              <a:rPr lang="en-US" dirty="0" err="1"/>
              <a:t>Chuy</a:t>
            </a:r>
            <a:r>
              <a:rPr lang="en-US" dirty="0"/>
              <a:t> Garcia</a:t>
            </a:r>
          </a:p>
        </p:txBody>
      </p:sp>
      <p:pic>
        <p:nvPicPr>
          <p:cNvPr id="3074" name="Picture 2" descr="Image result for Chuy Garcia">
            <a:extLst>
              <a:ext uri="{FF2B5EF4-FFF2-40B4-BE49-F238E27FC236}">
                <a16:creationId xmlns:a16="http://schemas.microsoft.com/office/drawing/2014/main" id="{7A16B43B-2709-4267-BD80-1182E7780D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4876800"/>
            <a:ext cx="12192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28422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2002-2012</a:t>
            </a:r>
          </a:p>
        </p:txBody>
      </p:sp>
      <p:pic>
        <p:nvPicPr>
          <p:cNvPr id="22530" name="Picture 2" descr="http://ilheadstart.org/wp-content/uploads/2010/10/Illinois-Congressional-District-Map-and-ARRA-Funds-by-District-1.png"/>
          <p:cNvPicPr>
            <a:picLocks noChangeAspect="1" noChangeArrowheads="1"/>
          </p:cNvPicPr>
          <p:nvPr/>
        </p:nvPicPr>
        <p:blipFill>
          <a:blip r:embed="rId3" cstate="print"/>
          <a:srcRect l="13441" r="5914" b="62166"/>
          <a:stretch>
            <a:fillRect/>
          </a:stretch>
        </p:blipFill>
        <p:spPr bwMode="auto">
          <a:xfrm>
            <a:off x="685800" y="1142999"/>
            <a:ext cx="7924800" cy="5459307"/>
          </a:xfrm>
          <a:prstGeom prst="rect">
            <a:avLst/>
          </a:prstGeom>
          <a:noFill/>
        </p:spPr>
      </p:pic>
    </p:spTree>
    <p:extLst>
      <p:ext uri="{BB962C8B-B14F-4D97-AF65-F5344CB8AC3E}">
        <p14:creationId xmlns:p14="http://schemas.microsoft.com/office/powerpoint/2010/main" val="1034197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2012-2022</a:t>
            </a:r>
          </a:p>
        </p:txBody>
      </p:sp>
      <p:pic>
        <p:nvPicPr>
          <p:cNvPr id="3" name="Picture 4" descr="http://t2.gstatic.com/images?q=tbn:ANd9GcRTE1jVaSrh-H-FBL7wxRyjr2xR1YLh7wbwb4ViiTnIf8VAVMshQdGmtOd7"/>
          <p:cNvPicPr>
            <a:picLocks noChangeAspect="1" noChangeArrowheads="1"/>
          </p:cNvPicPr>
          <p:nvPr/>
        </p:nvPicPr>
        <p:blipFill>
          <a:blip r:embed="rId3" cstate="print"/>
          <a:srcRect b="59048"/>
          <a:stretch>
            <a:fillRect/>
          </a:stretch>
        </p:blipFill>
        <p:spPr bwMode="auto">
          <a:xfrm>
            <a:off x="457200" y="1371600"/>
            <a:ext cx="8317832" cy="4648200"/>
          </a:xfrm>
          <a:prstGeom prst="rect">
            <a:avLst/>
          </a:prstGeom>
          <a:noFill/>
        </p:spPr>
      </p:pic>
    </p:spTree>
    <p:extLst>
      <p:ext uri="{BB962C8B-B14F-4D97-AF65-F5344CB8AC3E}">
        <p14:creationId xmlns:p14="http://schemas.microsoft.com/office/powerpoint/2010/main" val="3703180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meant…..</a:t>
            </a:r>
          </a:p>
        </p:txBody>
      </p:sp>
      <p:pic>
        <p:nvPicPr>
          <p:cNvPr id="23554" name="Picture 2" descr="http://house.gov/zip/pictures/il14_hultgren.jpg"/>
          <p:cNvPicPr>
            <a:picLocks noChangeAspect="1" noChangeArrowheads="1"/>
          </p:cNvPicPr>
          <p:nvPr/>
        </p:nvPicPr>
        <p:blipFill>
          <a:blip r:embed="rId3" cstate="print"/>
          <a:srcRect/>
          <a:stretch>
            <a:fillRect/>
          </a:stretch>
        </p:blipFill>
        <p:spPr bwMode="auto">
          <a:xfrm>
            <a:off x="685800" y="1219200"/>
            <a:ext cx="2743200" cy="3346704"/>
          </a:xfrm>
          <a:prstGeom prst="rect">
            <a:avLst/>
          </a:prstGeom>
          <a:noFill/>
        </p:spPr>
      </p:pic>
      <p:pic>
        <p:nvPicPr>
          <p:cNvPr id="23556" name="Picture 4" descr="http://2.bp.blogspot.com/-07qxG0z3mDs/TpXCP2nwn7I/AAAAAAAAGKg/KEzYyDoUVE8/s1600/joe+walsh+congressman+corupt+tea+bagger+child+support+deadbeat+dad.jpg"/>
          <p:cNvPicPr>
            <a:picLocks noChangeAspect="1" noChangeArrowheads="1"/>
          </p:cNvPicPr>
          <p:nvPr/>
        </p:nvPicPr>
        <p:blipFill>
          <a:blip r:embed="rId4" cstate="print"/>
          <a:srcRect t="10230"/>
          <a:stretch>
            <a:fillRect/>
          </a:stretch>
        </p:blipFill>
        <p:spPr bwMode="auto">
          <a:xfrm>
            <a:off x="5410200" y="1295400"/>
            <a:ext cx="2476500" cy="3343276"/>
          </a:xfrm>
          <a:prstGeom prst="rect">
            <a:avLst/>
          </a:prstGeom>
          <a:noFill/>
        </p:spPr>
      </p:pic>
      <p:sp>
        <p:nvSpPr>
          <p:cNvPr id="5" name="TextBox 4"/>
          <p:cNvSpPr txBox="1"/>
          <p:nvPr/>
        </p:nvSpPr>
        <p:spPr>
          <a:xfrm>
            <a:off x="0" y="4800600"/>
            <a:ext cx="4495800" cy="1569660"/>
          </a:xfrm>
          <a:prstGeom prst="rect">
            <a:avLst/>
          </a:prstGeom>
          <a:noFill/>
        </p:spPr>
        <p:txBody>
          <a:bodyPr wrap="square" rtlCol="0">
            <a:spAutoFit/>
          </a:bodyPr>
          <a:lstStyle/>
          <a:p>
            <a:pPr algn="ctr"/>
            <a:r>
              <a:rPr lang="en-US" sz="3200" dirty="0"/>
              <a:t>Randy </a:t>
            </a:r>
            <a:r>
              <a:rPr lang="en-US" sz="3200" dirty="0" err="1"/>
              <a:t>Hultgren</a:t>
            </a:r>
            <a:r>
              <a:rPr lang="en-US" sz="3200" dirty="0"/>
              <a:t> (R)</a:t>
            </a:r>
          </a:p>
          <a:p>
            <a:pPr algn="ctr"/>
            <a:r>
              <a:rPr lang="en-US" sz="3200" dirty="0"/>
              <a:t>14</a:t>
            </a:r>
            <a:r>
              <a:rPr lang="en-US" sz="3200" baseline="30000" dirty="0"/>
              <a:t>th</a:t>
            </a:r>
            <a:r>
              <a:rPr lang="en-US" sz="3200" dirty="0"/>
              <a:t> Congressional District</a:t>
            </a:r>
          </a:p>
        </p:txBody>
      </p:sp>
      <p:sp>
        <p:nvSpPr>
          <p:cNvPr id="6" name="TextBox 5"/>
          <p:cNvSpPr txBox="1"/>
          <p:nvPr/>
        </p:nvSpPr>
        <p:spPr>
          <a:xfrm>
            <a:off x="4495800" y="4831140"/>
            <a:ext cx="4495800" cy="1569660"/>
          </a:xfrm>
          <a:prstGeom prst="rect">
            <a:avLst/>
          </a:prstGeom>
          <a:noFill/>
        </p:spPr>
        <p:txBody>
          <a:bodyPr wrap="square" rtlCol="0">
            <a:spAutoFit/>
          </a:bodyPr>
          <a:lstStyle/>
          <a:p>
            <a:pPr algn="ctr"/>
            <a:r>
              <a:rPr lang="en-US" sz="3200" dirty="0"/>
              <a:t>Joe Walsh (R)</a:t>
            </a:r>
          </a:p>
          <a:p>
            <a:pPr algn="ctr"/>
            <a:r>
              <a:rPr lang="en-US" sz="3200" dirty="0"/>
              <a:t>8</a:t>
            </a:r>
            <a:r>
              <a:rPr lang="en-US" sz="3200" baseline="30000" dirty="0"/>
              <a:t>th</a:t>
            </a:r>
            <a:r>
              <a:rPr lang="en-US" sz="3200" dirty="0"/>
              <a:t> Congressional District</a:t>
            </a:r>
          </a:p>
        </p:txBody>
      </p:sp>
      <p:sp>
        <p:nvSpPr>
          <p:cNvPr id="7" name="Rectangle 6"/>
          <p:cNvSpPr/>
          <p:nvPr/>
        </p:nvSpPr>
        <p:spPr>
          <a:xfrm>
            <a:off x="4123800" y="2967335"/>
            <a:ext cx="896399" cy="923330"/>
          </a:xfrm>
          <a:prstGeom prst="rect">
            <a:avLst/>
          </a:prstGeom>
          <a:noFill/>
        </p:spPr>
        <p:txBody>
          <a:bodyPr wrap="none" lIns="91440" tIns="45720" rIns="91440" bIns="45720">
            <a:spAutoFit/>
          </a:bodyPr>
          <a:lstStyle/>
          <a:p>
            <a:pPr algn="ctr"/>
            <a:r>
              <a:rPr lang="en-US" sz="5400" b="0" cap="none" spc="0" dirty="0" err="1">
                <a:ln w="18415" cmpd="sng">
                  <a:solidFill>
                    <a:srgbClr val="FFFFFF"/>
                  </a:solidFill>
                  <a:prstDash val="solid"/>
                </a:ln>
                <a:solidFill>
                  <a:srgbClr val="FFFFFF"/>
                </a:solidFill>
                <a:effectLst>
                  <a:outerShdw blurRad="63500" dir="3600000" algn="tl" rotWithShape="0">
                    <a:srgbClr val="000000">
                      <a:alpha val="70000"/>
                    </a:srgbClr>
                  </a:outerShdw>
                </a:effectLst>
              </a:rPr>
              <a:t>vs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575202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04715-96A5-4905-9318-DC6BEEDA204C}"/>
              </a:ext>
            </a:extLst>
          </p:cNvPr>
          <p:cNvSpPr>
            <a:spLocks noGrp="1"/>
          </p:cNvSpPr>
          <p:nvPr>
            <p:ph type="ctrTitle"/>
          </p:nvPr>
        </p:nvSpPr>
        <p:spPr>
          <a:xfrm>
            <a:off x="304800" y="457201"/>
            <a:ext cx="8686800" cy="1600199"/>
          </a:xfrm>
        </p:spPr>
        <p:txBody>
          <a:bodyPr>
            <a:normAutofit fontScale="90000"/>
          </a:bodyPr>
          <a:lstStyle/>
          <a:p>
            <a:pPr algn="ctr"/>
            <a:r>
              <a:rPr lang="en-US" dirty="0"/>
              <a:t>Our Democratic Representative – 14</a:t>
            </a:r>
            <a:r>
              <a:rPr lang="en-US" baseline="30000" dirty="0"/>
              <a:t>th</a:t>
            </a:r>
            <a:r>
              <a:rPr lang="en-US" dirty="0"/>
              <a:t> District – IL</a:t>
            </a:r>
            <a:br>
              <a:rPr lang="en-US" dirty="0"/>
            </a:br>
            <a:r>
              <a:rPr lang="en-US" dirty="0"/>
              <a:t>Lauren Underwood</a:t>
            </a:r>
          </a:p>
        </p:txBody>
      </p:sp>
      <p:pic>
        <p:nvPicPr>
          <p:cNvPr id="4098" name="Picture 2" descr="Image result for lauren underwood newspaper headline">
            <a:extLst>
              <a:ext uri="{FF2B5EF4-FFF2-40B4-BE49-F238E27FC236}">
                <a16:creationId xmlns:a16="http://schemas.microsoft.com/office/drawing/2014/main" id="{4B4A08A5-5994-4B45-9CCA-E6BCB7576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57400"/>
            <a:ext cx="549347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2011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1558</TotalTime>
  <Words>1332</Words>
  <Application>Microsoft Office PowerPoint</Application>
  <PresentationFormat>On-screen Show (4:3)</PresentationFormat>
  <Paragraphs>98</Paragraphs>
  <Slides>18</Slides>
  <Notes>17</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Lucida Sans Unicode</vt:lpstr>
      <vt:lpstr>Verdana</vt:lpstr>
      <vt:lpstr>Wingdings 2</vt:lpstr>
      <vt:lpstr>Wingdings 3</vt:lpstr>
      <vt:lpstr>Concourse</vt:lpstr>
      <vt:lpstr>PowerPoint Presentation</vt:lpstr>
      <vt:lpstr>Bellwork 10/4: Analyzing Primary Sources p.155</vt:lpstr>
      <vt:lpstr>Gerrymandering: funny word, serious controversy</vt:lpstr>
      <vt:lpstr>How Many Does Each State Get??</vt:lpstr>
      <vt:lpstr>The Rules</vt:lpstr>
      <vt:lpstr>Gerrymandering…</vt:lpstr>
      <vt:lpstr>Lets see how well state legislatures play this game…</vt:lpstr>
      <vt:lpstr>The Original Gerrymander</vt:lpstr>
      <vt:lpstr>Gerrymandering</vt:lpstr>
      <vt:lpstr>The 13th Congressional District (Amoeba)  of Georgia</vt:lpstr>
      <vt:lpstr>12th Congressional (I-85) District – North Carolina</vt:lpstr>
      <vt:lpstr>Illinois’ (old) 17th District (rabbit riding a scooter)</vt:lpstr>
      <vt:lpstr>Goofy Kicking Donald Duck – Pennsylvania 7th  </vt:lpstr>
      <vt:lpstr>4th Congressional (Earmuff) District - Illinois</vt:lpstr>
      <vt:lpstr>2002-2012</vt:lpstr>
      <vt:lpstr>2012-2022</vt:lpstr>
      <vt:lpstr>Which meant…..</vt:lpstr>
      <vt:lpstr>Our Democratic Representative – 14th District – IL Lauren Underwood</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Congressional Apportionment</dc:title>
  <dc:creator>PCSD-USER</dc:creator>
  <cp:lastModifiedBy>Steven Krause</cp:lastModifiedBy>
  <cp:revision>37</cp:revision>
  <dcterms:created xsi:type="dcterms:W3CDTF">2010-12-16T18:40:14Z</dcterms:created>
  <dcterms:modified xsi:type="dcterms:W3CDTF">2019-10-04T15:55:10Z</dcterms:modified>
</cp:coreProperties>
</file>