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70" r:id="rId3"/>
    <p:sldId id="258" r:id="rId4"/>
    <p:sldId id="271" r:id="rId5"/>
    <p:sldId id="261" r:id="rId6"/>
    <p:sldId id="269" r:id="rId7"/>
    <p:sldId id="268" r:id="rId8"/>
    <p:sldId id="262" r:id="rId9"/>
    <p:sldId id="263" r:id="rId10"/>
    <p:sldId id="264" r:id="rId11"/>
    <p:sldId id="266" r:id="rId12"/>
    <p:sldId id="267" r:id="rId13"/>
    <p:sldId id="274" r:id="rId14"/>
    <p:sldId id="273" r:id="rId15"/>
    <p:sldId id="272"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50" y="77"/>
      </p:cViewPr>
      <p:guideLst>
        <p:guide orient="horz" pos="2160"/>
        <p:guide pos="2880"/>
      </p:guideLst>
    </p:cSldViewPr>
  </p:slideViewPr>
  <p:notesTextViewPr>
    <p:cViewPr>
      <p:scale>
        <a:sx n="100" d="100"/>
        <a:sy n="100" d="100"/>
      </p:scale>
      <p:origin x="0" y="-139"/>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5ABCE4-A52F-47E1-BBC0-ACC2709B03DA}" type="datetimeFigureOut">
              <a:rPr lang="en-US" smtClean="0"/>
              <a:pPr/>
              <a:t>10/14/2019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4E9DB0-AF44-4EA7-B0D5-9BC46865BDFF}" type="slidenum">
              <a:rPr lang="en-US" smtClean="0"/>
              <a:pPr/>
              <a:t>‹#›</a:t>
            </a:fld>
            <a:endParaRPr lang="en-US"/>
          </a:p>
        </p:txBody>
      </p:sp>
    </p:spTree>
    <p:extLst>
      <p:ext uri="{BB962C8B-B14F-4D97-AF65-F5344CB8AC3E}">
        <p14:creationId xmlns:p14="http://schemas.microsoft.com/office/powerpoint/2010/main" val="6254903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Friday we did a massive web of the federal bureaucracy…I don’t know how far</a:t>
            </a:r>
            <a:r>
              <a:rPr lang="en-US" baseline="0" dirty="0" smtClean="0"/>
              <a:t> we got….as a class you are going to review the work the did on Friday (they should still have these or they may have turned them in) and review/answer the key questions about the bureaucracy on the other side of the web they completed.</a:t>
            </a:r>
          </a:p>
          <a:p>
            <a:endParaRPr lang="en-US" baseline="0" dirty="0" smtClean="0"/>
          </a:p>
          <a:p>
            <a:r>
              <a:rPr lang="en-US" baseline="0" dirty="0" smtClean="0"/>
              <a:t>* Main point they need to get: the bureaucracy is vast which leads to some degree of independence BUT the president is ultimately in charge of the bureaucracy as well as Congress can oversee the bureaucracy and the courts can review their actions for constitutionality</a:t>
            </a:r>
            <a:endParaRPr lang="en-US" dirty="0"/>
          </a:p>
        </p:txBody>
      </p:sp>
      <p:sp>
        <p:nvSpPr>
          <p:cNvPr id="4" name="Slide Number Placeholder 3"/>
          <p:cNvSpPr>
            <a:spLocks noGrp="1"/>
          </p:cNvSpPr>
          <p:nvPr>
            <p:ph type="sldNum" sz="quarter" idx="10"/>
          </p:nvPr>
        </p:nvSpPr>
        <p:spPr/>
        <p:txBody>
          <a:bodyPr/>
          <a:lstStyle/>
          <a:p>
            <a:fld id="{644E9DB0-AF44-4EA7-B0D5-9BC46865BDFF}" type="slidenum">
              <a:rPr lang="en-US" smtClean="0"/>
              <a:pPr/>
              <a:t>1</a:t>
            </a:fld>
            <a:endParaRPr lang="en-US"/>
          </a:p>
        </p:txBody>
      </p:sp>
    </p:spTree>
    <p:extLst>
      <p:ext uri="{BB962C8B-B14F-4D97-AF65-F5344CB8AC3E}">
        <p14:creationId xmlns:p14="http://schemas.microsoft.com/office/powerpoint/2010/main" val="26341257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Reviewing the major parts on their chart…..</a:t>
            </a:r>
            <a:endParaRPr lang="en-US" dirty="0"/>
          </a:p>
        </p:txBody>
      </p:sp>
      <p:sp>
        <p:nvSpPr>
          <p:cNvPr id="4" name="Slide Number Placeholder 3"/>
          <p:cNvSpPr>
            <a:spLocks noGrp="1"/>
          </p:cNvSpPr>
          <p:nvPr>
            <p:ph type="sldNum" sz="quarter" idx="10"/>
          </p:nvPr>
        </p:nvSpPr>
        <p:spPr/>
        <p:txBody>
          <a:bodyPr/>
          <a:lstStyle/>
          <a:p>
            <a:fld id="{644E9DB0-AF44-4EA7-B0D5-9BC46865BDFF}" type="slidenum">
              <a:rPr lang="en-US" smtClean="0"/>
              <a:pPr/>
              <a:t>3</a:t>
            </a:fld>
            <a:endParaRPr lang="en-US"/>
          </a:p>
        </p:txBody>
      </p:sp>
    </p:spTree>
    <p:extLst>
      <p:ext uri="{BB962C8B-B14F-4D97-AF65-F5344CB8AC3E}">
        <p14:creationId xmlns:p14="http://schemas.microsoft.com/office/powerpoint/2010/main" val="19890328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Did this on Friday</a:t>
            </a:r>
            <a:r>
              <a:rPr lang="en-US" baseline="0" dirty="0" smtClean="0"/>
              <a:t> (Mr. Land should be able to tell you how far they got), he’s a </a:t>
            </a:r>
            <a:r>
              <a:rPr lang="en-US" baseline="0" dirty="0" err="1" smtClean="0"/>
              <a:t>coteacher</a:t>
            </a:r>
            <a:r>
              <a:rPr lang="en-US" baseline="0" dirty="0" smtClean="0"/>
              <a:t> first hour.</a:t>
            </a:r>
            <a:endParaRPr lang="en-US" dirty="0"/>
          </a:p>
        </p:txBody>
      </p:sp>
      <p:sp>
        <p:nvSpPr>
          <p:cNvPr id="4" name="Slide Number Placeholder 3"/>
          <p:cNvSpPr>
            <a:spLocks noGrp="1"/>
          </p:cNvSpPr>
          <p:nvPr>
            <p:ph type="sldNum" sz="quarter" idx="10"/>
          </p:nvPr>
        </p:nvSpPr>
        <p:spPr/>
        <p:txBody>
          <a:bodyPr/>
          <a:lstStyle/>
          <a:p>
            <a:fld id="{644E9DB0-AF44-4EA7-B0D5-9BC46865BDFF}" type="slidenum">
              <a:rPr lang="en-US" smtClean="0"/>
              <a:pPr/>
              <a:t>4</a:t>
            </a:fld>
            <a:endParaRPr lang="en-US"/>
          </a:p>
        </p:txBody>
      </p:sp>
    </p:spTree>
    <p:extLst>
      <p:ext uri="{BB962C8B-B14F-4D97-AF65-F5344CB8AC3E}">
        <p14:creationId xmlns:p14="http://schemas.microsoft.com/office/powerpoint/2010/main" val="38750453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Again, checking</a:t>
            </a:r>
            <a:r>
              <a:rPr lang="en-US" baseline="0" dirty="0" smtClean="0"/>
              <a:t> their information…..</a:t>
            </a:r>
            <a:endParaRPr lang="en-US" dirty="0"/>
          </a:p>
        </p:txBody>
      </p:sp>
      <p:sp>
        <p:nvSpPr>
          <p:cNvPr id="4" name="Slide Number Placeholder 3"/>
          <p:cNvSpPr>
            <a:spLocks noGrp="1"/>
          </p:cNvSpPr>
          <p:nvPr>
            <p:ph type="sldNum" sz="quarter" idx="10"/>
          </p:nvPr>
        </p:nvSpPr>
        <p:spPr/>
        <p:txBody>
          <a:bodyPr/>
          <a:lstStyle/>
          <a:p>
            <a:fld id="{644E9DB0-AF44-4EA7-B0D5-9BC46865BDFF}" type="slidenum">
              <a:rPr lang="en-US" smtClean="0"/>
              <a:pPr/>
              <a:t>5</a:t>
            </a:fld>
            <a:endParaRPr lang="en-US"/>
          </a:p>
        </p:txBody>
      </p:sp>
    </p:spTree>
    <p:extLst>
      <p:ext uri="{BB962C8B-B14F-4D97-AF65-F5344CB8AC3E}">
        <p14:creationId xmlns:p14="http://schemas.microsoft.com/office/powerpoint/2010/main" val="1054813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Number of cabinet departments grow as we expect the federal</a:t>
            </a:r>
            <a:r>
              <a:rPr lang="en-US" baseline="0" dirty="0" smtClean="0"/>
              <a:t> government to do more…..explodes after the depression..</a:t>
            </a:r>
            <a:endParaRPr lang="en-US" dirty="0"/>
          </a:p>
        </p:txBody>
      </p:sp>
      <p:sp>
        <p:nvSpPr>
          <p:cNvPr id="4" name="Slide Number Placeholder 3"/>
          <p:cNvSpPr>
            <a:spLocks noGrp="1"/>
          </p:cNvSpPr>
          <p:nvPr>
            <p:ph type="sldNum" sz="quarter" idx="10"/>
          </p:nvPr>
        </p:nvSpPr>
        <p:spPr/>
        <p:txBody>
          <a:bodyPr/>
          <a:lstStyle/>
          <a:p>
            <a:fld id="{644E9DB0-AF44-4EA7-B0D5-9BC46865BDFF}" type="slidenum">
              <a:rPr lang="en-US" smtClean="0"/>
              <a:pPr/>
              <a:t>6</a:t>
            </a:fld>
            <a:endParaRPr lang="en-US"/>
          </a:p>
        </p:txBody>
      </p:sp>
    </p:spTree>
    <p:extLst>
      <p:ext uri="{BB962C8B-B14F-4D97-AF65-F5344CB8AC3E}">
        <p14:creationId xmlns:p14="http://schemas.microsoft.com/office/powerpoint/2010/main" val="40738028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 a way to amaze your friends and neighbors with all the cabinet departments…</a:t>
            </a:r>
          </a:p>
          <a:p>
            <a:endParaRPr lang="en-US" dirty="0" smtClean="0"/>
          </a:p>
          <a:p>
            <a:r>
              <a:rPr lang="en-US" dirty="0" smtClean="0"/>
              <a:t>* Use A</a:t>
            </a:r>
            <a:r>
              <a:rPr lang="en-US" baseline="0" dirty="0" smtClean="0"/>
              <a:t> for Veterans Affairs and G for Attorney General/Department </a:t>
            </a:r>
            <a:r>
              <a:rPr lang="en-US" baseline="0" smtClean="0"/>
              <a:t>of Justice</a:t>
            </a:r>
            <a:endParaRPr lang="en-US"/>
          </a:p>
        </p:txBody>
      </p:sp>
      <p:sp>
        <p:nvSpPr>
          <p:cNvPr id="4" name="Slide Number Placeholder 3"/>
          <p:cNvSpPr>
            <a:spLocks noGrp="1"/>
          </p:cNvSpPr>
          <p:nvPr>
            <p:ph type="sldNum" sz="quarter" idx="10"/>
          </p:nvPr>
        </p:nvSpPr>
        <p:spPr/>
        <p:txBody>
          <a:bodyPr/>
          <a:lstStyle/>
          <a:p>
            <a:fld id="{644E9DB0-AF44-4EA7-B0D5-9BC46865BDFF}" type="slidenum">
              <a:rPr lang="en-US" smtClean="0"/>
              <a:pPr/>
              <a:t>7</a:t>
            </a:fld>
            <a:endParaRPr lang="en-US"/>
          </a:p>
        </p:txBody>
      </p:sp>
    </p:spTree>
    <p:extLst>
      <p:ext uri="{BB962C8B-B14F-4D97-AF65-F5344CB8AC3E}">
        <p14:creationId xmlns:p14="http://schemas.microsoft.com/office/powerpoint/2010/main" val="39997020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Robert</a:t>
            </a:r>
            <a:r>
              <a:rPr lang="en-US" baseline="0" dirty="0"/>
              <a:t> Gibbs</a:t>
            </a:r>
            <a:endParaRPr lang="en-US" dirty="0"/>
          </a:p>
        </p:txBody>
      </p:sp>
      <p:sp>
        <p:nvSpPr>
          <p:cNvPr id="4" name="Slide Number Placeholder 3"/>
          <p:cNvSpPr>
            <a:spLocks noGrp="1"/>
          </p:cNvSpPr>
          <p:nvPr>
            <p:ph type="sldNum" sz="quarter" idx="10"/>
          </p:nvPr>
        </p:nvSpPr>
        <p:spPr/>
        <p:txBody>
          <a:bodyPr/>
          <a:lstStyle/>
          <a:p>
            <a:fld id="{644E9DB0-AF44-4EA7-B0D5-9BC46865BDFF}" type="slidenum">
              <a:rPr lang="en-US" smtClean="0"/>
              <a:pPr/>
              <a:t>10</a:t>
            </a:fld>
            <a:endParaRPr lang="en-US"/>
          </a:p>
        </p:txBody>
      </p:sp>
    </p:spTree>
    <p:extLst>
      <p:ext uri="{BB962C8B-B14F-4D97-AF65-F5344CB8AC3E}">
        <p14:creationId xmlns:p14="http://schemas.microsoft.com/office/powerpoint/2010/main" val="31820093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a:t>Click to edit Master title style</a:t>
            </a:r>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9597C61B-5148-4C7F-B643-F1C040F769A8}" type="datetimeFigureOut">
              <a:rPr lang="en-US" smtClean="0"/>
              <a:pPr/>
              <a:t>10/14/2019</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3C1D628B-9C28-4BED-BB6A-A1DE7B9D323A}"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597C61B-5148-4C7F-B643-F1C040F769A8}" type="datetimeFigureOut">
              <a:rPr lang="en-US" smtClean="0"/>
              <a:pPr/>
              <a:t>10/14/2019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1D628B-9C28-4BED-BB6A-A1DE7B9D323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a:t>Click to edit Master title style</a:t>
            </a:r>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9597C61B-5148-4C7F-B643-F1C040F769A8}" type="datetimeFigureOut">
              <a:rPr lang="en-US" smtClean="0"/>
              <a:pPr/>
              <a:t>10/14/2019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1D628B-9C28-4BED-BB6A-A1DE7B9D323A}"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597C61B-5148-4C7F-B643-F1C040F769A8}" type="datetimeFigureOut">
              <a:rPr lang="en-US" smtClean="0"/>
              <a:pPr/>
              <a:t>10/14/2019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1D628B-9C28-4BED-BB6A-A1DE7B9D323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9597C61B-5148-4C7F-B643-F1C040F769A8}" type="datetimeFigureOut">
              <a:rPr lang="en-US" smtClean="0"/>
              <a:pPr/>
              <a:t>10/14/2019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1D628B-9C28-4BED-BB6A-A1DE7B9D323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a:t>Click to edit Master title style</a:t>
            </a:r>
          </a:p>
        </p:txBody>
      </p:sp>
      <p:sp>
        <p:nvSpPr>
          <p:cNvPr id="7" name="Date Placeholder 6"/>
          <p:cNvSpPr>
            <a:spLocks noGrp="1"/>
          </p:cNvSpPr>
          <p:nvPr>
            <p:ph type="dt" sz="half" idx="10"/>
          </p:nvPr>
        </p:nvSpPr>
        <p:spPr/>
        <p:txBody>
          <a:bodyPr/>
          <a:lstStyle/>
          <a:p>
            <a:fld id="{9597C61B-5148-4C7F-B643-F1C040F769A8}" type="datetimeFigureOut">
              <a:rPr lang="en-US" smtClean="0"/>
              <a:pPr/>
              <a:t>10/14/2019</a:t>
            </a:fld>
            <a:endParaRPr lang="en-US"/>
          </a:p>
        </p:txBody>
      </p:sp>
      <p:sp>
        <p:nvSpPr>
          <p:cNvPr id="8" name="Slide Number Placeholder 7"/>
          <p:cNvSpPr>
            <a:spLocks noGrp="1"/>
          </p:cNvSpPr>
          <p:nvPr>
            <p:ph type="sldNum" sz="quarter" idx="11"/>
          </p:nvPr>
        </p:nvSpPr>
        <p:spPr/>
        <p:txBody>
          <a:bodyPr/>
          <a:lstStyle/>
          <a:p>
            <a:fld id="{3C1D628B-9C28-4BED-BB6A-A1DE7B9D323A}"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97C61B-5148-4C7F-B643-F1C040F769A8}" type="datetimeFigureOut">
              <a:rPr lang="en-US" smtClean="0"/>
              <a:pPr/>
              <a:t>10/14/2019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C1D628B-9C28-4BED-BB6A-A1DE7B9D323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a:t>Click to edit Master title style</a:t>
            </a:r>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597C61B-5148-4C7F-B643-F1C040F769A8}" type="datetimeFigureOut">
              <a:rPr lang="en-US" smtClean="0"/>
              <a:pPr/>
              <a:t>10/14/2019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156448" y="6422064"/>
            <a:ext cx="762000" cy="365125"/>
          </a:xfrm>
        </p:spPr>
        <p:txBody>
          <a:bodyPr/>
          <a:lstStyle/>
          <a:p>
            <a:fld id="{3C1D628B-9C28-4BED-BB6A-A1DE7B9D323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a:t>Click to edit Master title style</a:t>
            </a:r>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9597C61B-5148-4C7F-B643-F1C040F769A8}" type="datetimeFigureOut">
              <a:rPr lang="en-US" smtClean="0"/>
              <a:pPr/>
              <a:t>10/14/2019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1D628B-9C28-4BED-BB6A-A1DE7B9D323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597C61B-5148-4C7F-B643-F1C040F769A8}" type="datetimeFigureOut">
              <a:rPr lang="en-US" smtClean="0"/>
              <a:pPr/>
              <a:t>10/14/2019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1D628B-9C28-4BED-BB6A-A1DE7B9D323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597C61B-5148-4C7F-B643-F1C040F769A8}" type="datetimeFigureOut">
              <a:rPr lang="en-US" smtClean="0"/>
              <a:pPr/>
              <a:t>10/14/2019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1D628B-9C28-4BED-BB6A-A1DE7B9D323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a:t>Click to edit Master title style</a:t>
            </a:r>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9597C61B-5148-4C7F-B643-F1C040F769A8}" type="datetimeFigureOut">
              <a:rPr lang="en-US" smtClean="0"/>
              <a:pPr/>
              <a:t>10/14/2019</a:t>
            </a:fld>
            <a:endParaRPr lang="en-US"/>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3C1D628B-9C28-4BED-BB6A-A1DE7B9D323A}"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The%20Presidential%20Cabinet.mp4"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4.jpeg"/><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images.huffingtonpost.com/2014-01-29-generalsapplause.jpg" TargetMode="External"/><Relationship Id="rId2" Type="http://schemas.openxmlformats.org/officeDocument/2006/relationships/hyperlink" Target="https://vimeo.com/50112516" TargetMode="External"/><Relationship Id="rId1" Type="http://schemas.openxmlformats.org/officeDocument/2006/relationships/slideLayout" Target="../slideLayouts/slideLayout4.xml"/><Relationship Id="rId5" Type="http://schemas.openxmlformats.org/officeDocument/2006/relationships/image" Target="../media/image8.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gif"/><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2.jp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5.xml"/><Relationship Id="rId4" Type="http://schemas.openxmlformats.org/officeDocument/2006/relationships/image" Target="../media/image15.gif"/></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5.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3124200" y="1722060"/>
            <a:ext cx="2989125" cy="2789094"/>
          </a:xfrm>
          <a:prstGeom prst="rect">
            <a:avLst/>
          </a:prstGeom>
          <a:noFill/>
          <a:ln w="9525" algn="in">
            <a:noFill/>
            <a:miter lim="800000"/>
            <a:headEnd/>
            <a:tailEnd/>
          </a:ln>
          <a:effectLst/>
        </p:spPr>
      </p:pic>
      <p:sp>
        <p:nvSpPr>
          <p:cNvPr id="7" name="Rectangle 6"/>
          <p:cNvSpPr/>
          <p:nvPr/>
        </p:nvSpPr>
        <p:spPr>
          <a:xfrm>
            <a:off x="228600" y="152400"/>
            <a:ext cx="8305800" cy="1569660"/>
          </a:xfrm>
          <a:prstGeom prst="rect">
            <a:avLst/>
          </a:prstGeom>
          <a:noFill/>
        </p:spPr>
        <p:txBody>
          <a:bodyPr wrap="square" lIns="91440" tIns="45720" rIns="91440" bIns="45720">
            <a:spAutoFit/>
          </a:bodyPr>
          <a:lstStyle/>
          <a:p>
            <a:pPr algn="ctr"/>
            <a:r>
              <a:rPr lang="en-US" sz="9600" b="1" cap="none" spc="0" dirty="0">
                <a:ln w="1905"/>
                <a:solidFill>
                  <a:srgbClr val="FFC000"/>
                </a:solidFill>
                <a:effectLst>
                  <a:innerShdw blurRad="69850" dist="43180" dir="5400000">
                    <a:srgbClr val="000000">
                      <a:alpha val="65000"/>
                    </a:srgbClr>
                  </a:innerShdw>
                </a:effectLst>
              </a:rPr>
              <a:t>Bureaucracy</a:t>
            </a:r>
          </a:p>
        </p:txBody>
      </p:sp>
      <p:sp>
        <p:nvSpPr>
          <p:cNvPr id="5" name="TextBox 4"/>
          <p:cNvSpPr txBox="1"/>
          <p:nvPr/>
        </p:nvSpPr>
        <p:spPr>
          <a:xfrm>
            <a:off x="762000" y="4800600"/>
            <a:ext cx="7772400" cy="1815882"/>
          </a:xfrm>
          <a:prstGeom prst="rect">
            <a:avLst/>
          </a:prstGeom>
          <a:noFill/>
        </p:spPr>
        <p:txBody>
          <a:bodyPr wrap="square" rtlCol="0">
            <a:spAutoFit/>
          </a:bodyPr>
          <a:lstStyle/>
          <a:p>
            <a:pPr algn="ctr"/>
            <a:r>
              <a:rPr lang="en-US" sz="2800" dirty="0"/>
              <a:t>officials &amp; employees who administrate, run, and work for the government</a:t>
            </a:r>
          </a:p>
          <a:p>
            <a:pPr algn="ctr"/>
            <a:r>
              <a:rPr lang="en-US" sz="2800" dirty="0"/>
              <a:t>* recall, the President is the administrator of the entire federal government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52400"/>
            <a:ext cx="8707639" cy="6537553"/>
          </a:xfrm>
          <a:prstGeom prst="rect">
            <a:avLst/>
          </a:prstGeom>
        </p:spPr>
      </p:pic>
    </p:spTree>
    <p:extLst>
      <p:ext uri="{BB962C8B-B14F-4D97-AF65-F5344CB8AC3E}">
        <p14:creationId xmlns:p14="http://schemas.microsoft.com/office/powerpoint/2010/main" val="2061187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Major Parts:</a:t>
            </a:r>
          </a:p>
        </p:txBody>
      </p:sp>
      <p:sp>
        <p:nvSpPr>
          <p:cNvPr id="3" name="Content Placeholder 2"/>
          <p:cNvSpPr>
            <a:spLocks noGrp="1"/>
          </p:cNvSpPr>
          <p:nvPr>
            <p:ph idx="1"/>
          </p:nvPr>
        </p:nvSpPr>
        <p:spPr>
          <a:xfrm>
            <a:off x="457200" y="1600200"/>
            <a:ext cx="7467600" cy="4572000"/>
          </a:xfrm>
        </p:spPr>
        <p:txBody>
          <a:bodyPr>
            <a:noAutofit/>
          </a:bodyPr>
          <a:lstStyle/>
          <a:p>
            <a:r>
              <a:rPr lang="en-US" sz="4400" dirty="0"/>
              <a:t>President &amp; Vice President</a:t>
            </a:r>
          </a:p>
          <a:p>
            <a:r>
              <a:rPr lang="en-US" sz="4400" dirty="0"/>
              <a:t>Cabinet</a:t>
            </a:r>
          </a:p>
          <a:p>
            <a:r>
              <a:rPr lang="en-US" sz="4400" dirty="0"/>
              <a:t>Executive Office of the President</a:t>
            </a:r>
          </a:p>
          <a:p>
            <a:r>
              <a:rPr lang="en-US" sz="4400" dirty="0"/>
              <a:t>Independent Agencies</a:t>
            </a:r>
          </a:p>
          <a:p>
            <a:r>
              <a:rPr lang="en-US" sz="4400" dirty="0"/>
              <a:t>Regulatory Commissions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467600" cy="1143000"/>
          </a:xfrm>
        </p:spPr>
        <p:txBody>
          <a:bodyPr/>
          <a:lstStyle/>
          <a:p>
            <a:r>
              <a:rPr lang="en-US" dirty="0"/>
              <a:t>With partners (groups of 3): </a:t>
            </a:r>
          </a:p>
        </p:txBody>
      </p:sp>
      <p:sp>
        <p:nvSpPr>
          <p:cNvPr id="3" name="Content Placeholder 2"/>
          <p:cNvSpPr>
            <a:spLocks noGrp="1"/>
          </p:cNvSpPr>
          <p:nvPr>
            <p:ph idx="1"/>
          </p:nvPr>
        </p:nvSpPr>
        <p:spPr>
          <a:xfrm>
            <a:off x="152400" y="762000"/>
            <a:ext cx="8763000" cy="6096000"/>
          </a:xfrm>
        </p:spPr>
        <p:txBody>
          <a:bodyPr>
            <a:noAutofit/>
          </a:bodyPr>
          <a:lstStyle/>
          <a:p>
            <a:pPr marL="36576" indent="0">
              <a:buNone/>
            </a:pPr>
            <a:r>
              <a:rPr lang="en-US" sz="1800" dirty="0"/>
              <a:t>1. The five types of agencies in the Executive Branch are shown for you: President and Vice President, Executive Office of the President, Cabinet, Regulatory Agencies and Independent Agencies.</a:t>
            </a:r>
          </a:p>
          <a:p>
            <a:pPr marL="36576" indent="0">
              <a:buNone/>
            </a:pPr>
            <a:r>
              <a:rPr lang="en-US" sz="1800" dirty="0"/>
              <a:t>	* give a short definition for each part</a:t>
            </a:r>
          </a:p>
          <a:p>
            <a:pPr marL="36576" indent="0">
              <a:buNone/>
            </a:pPr>
            <a:r>
              <a:rPr lang="en-US" sz="1800" dirty="0"/>
              <a:t>2. For each part of the executive branch (listed above) make links showing the following:		</a:t>
            </a:r>
          </a:p>
          <a:p>
            <a:pPr marL="36576" indent="0">
              <a:buNone/>
            </a:pPr>
            <a:r>
              <a:rPr lang="en-US" sz="1800" dirty="0"/>
              <a:t>	A. President and Vice President</a:t>
            </a:r>
          </a:p>
          <a:p>
            <a:pPr marL="36576" indent="0">
              <a:buNone/>
            </a:pPr>
            <a:r>
              <a:rPr lang="en-US" sz="1800" dirty="0"/>
              <a:t>	B. 15 Cabinet Departments (p.275-279)</a:t>
            </a:r>
          </a:p>
          <a:p>
            <a:pPr marL="36576" indent="0">
              <a:buNone/>
            </a:pPr>
            <a:r>
              <a:rPr lang="en-US" sz="1800" dirty="0"/>
              <a:t>		* give a short description of their responsibilities</a:t>
            </a:r>
          </a:p>
          <a:p>
            <a:pPr marL="36576" indent="0">
              <a:buNone/>
            </a:pPr>
            <a:r>
              <a:rPr lang="en-US" sz="1800" dirty="0"/>
              <a:t>	C. 5 Agencies under the EOP (p.234-239)</a:t>
            </a:r>
          </a:p>
          <a:p>
            <a:pPr marL="36576" indent="0">
              <a:buNone/>
            </a:pPr>
            <a:r>
              <a:rPr lang="en-US" sz="1800" dirty="0"/>
              <a:t>		* use each of the four red headings in Chapter 8 Section 4 and 1 </a:t>
            </a:r>
          </a:p>
          <a:p>
            <a:pPr marL="36576" indent="0">
              <a:buNone/>
            </a:pPr>
            <a:r>
              <a:rPr lang="en-US" sz="1800" dirty="0"/>
              <a:t>		“other”</a:t>
            </a:r>
          </a:p>
          <a:p>
            <a:pPr marL="36576" indent="0">
              <a:buNone/>
            </a:pPr>
            <a:r>
              <a:rPr lang="en-US" sz="1800" dirty="0"/>
              <a:t>		* describe what they are / what they do</a:t>
            </a:r>
          </a:p>
          <a:p>
            <a:pPr marL="36576" indent="0">
              <a:buNone/>
            </a:pPr>
            <a:r>
              <a:rPr lang="en-US" sz="1800" dirty="0"/>
              <a:t>	D. 2 Independent Agencies (p.279-280)</a:t>
            </a:r>
          </a:p>
          <a:p>
            <a:pPr marL="36576" indent="0">
              <a:buNone/>
            </a:pPr>
            <a:r>
              <a:rPr lang="en-US" sz="1800" dirty="0"/>
              <a:t>		* describe what they are / what they do</a:t>
            </a:r>
          </a:p>
          <a:p>
            <a:pPr marL="36576" indent="0">
              <a:buNone/>
            </a:pPr>
            <a:r>
              <a:rPr lang="en-US" sz="1800" dirty="0"/>
              <a:t>	E. 2 Regulatory Commissions (p.280-281) - use p.282 to find examples</a:t>
            </a:r>
          </a:p>
          <a:p>
            <a:pPr marL="36576" indent="0">
              <a:buNone/>
            </a:pPr>
            <a:r>
              <a:rPr lang="en-US" sz="1800" dirty="0"/>
              <a:t>		* describe what they are / what they do</a:t>
            </a:r>
          </a:p>
        </p:txBody>
      </p:sp>
    </p:spTree>
    <p:extLst>
      <p:ext uri="{BB962C8B-B14F-4D97-AF65-F5344CB8AC3E}">
        <p14:creationId xmlns:p14="http://schemas.microsoft.com/office/powerpoint/2010/main" val="18115767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Autofit/>
          </a:bodyPr>
          <a:lstStyle/>
          <a:p>
            <a:pPr algn="ctr"/>
            <a:r>
              <a:rPr lang="en-US" sz="9600" dirty="0">
                <a:hlinkClick r:id="rId3" action="ppaction://hlinkfile"/>
              </a:rPr>
              <a:t>The Cabinet</a:t>
            </a:r>
            <a:r>
              <a:rPr lang="en-US" sz="9600" dirty="0"/>
              <a:t/>
            </a:r>
            <a:br>
              <a:rPr lang="en-US" sz="9600" dirty="0"/>
            </a:br>
            <a:r>
              <a:rPr lang="en-US" sz="1800" dirty="0"/>
              <a:t>advisors to the President, administrators of their departments</a:t>
            </a:r>
            <a:endParaRPr lang="en-US" sz="9600" dirty="0"/>
          </a:p>
        </p:txBody>
      </p:sp>
      <p:sp>
        <p:nvSpPr>
          <p:cNvPr id="3" name="Text Placeholder 2"/>
          <p:cNvSpPr>
            <a:spLocks noGrp="1"/>
          </p:cNvSpPr>
          <p:nvPr>
            <p:ph type="body" idx="1"/>
          </p:nvPr>
        </p:nvSpPr>
        <p:spPr>
          <a:xfrm>
            <a:off x="304800" y="5181600"/>
            <a:ext cx="4040188" cy="838200"/>
          </a:xfrm>
        </p:spPr>
        <p:txBody>
          <a:bodyPr>
            <a:normAutofit lnSpcReduction="10000"/>
          </a:bodyPr>
          <a:lstStyle/>
          <a:p>
            <a:pPr algn="ctr"/>
            <a:r>
              <a:rPr lang="en-US" dirty="0"/>
              <a:t>Secretary of State </a:t>
            </a:r>
          </a:p>
          <a:p>
            <a:pPr algn="ctr"/>
            <a:r>
              <a:rPr lang="en-US" dirty="0"/>
              <a:t>Mike Pompeo</a:t>
            </a:r>
          </a:p>
        </p:txBody>
      </p:sp>
      <p:sp>
        <p:nvSpPr>
          <p:cNvPr id="4" name="Text Placeholder 3"/>
          <p:cNvSpPr>
            <a:spLocks noGrp="1"/>
          </p:cNvSpPr>
          <p:nvPr>
            <p:ph type="body" sz="half" idx="3"/>
          </p:nvPr>
        </p:nvSpPr>
        <p:spPr>
          <a:xfrm>
            <a:off x="4797425" y="5181600"/>
            <a:ext cx="4041775" cy="838200"/>
          </a:xfrm>
        </p:spPr>
        <p:txBody>
          <a:bodyPr>
            <a:normAutofit lnSpcReduction="10000"/>
          </a:bodyPr>
          <a:lstStyle/>
          <a:p>
            <a:pPr algn="ctr"/>
            <a:r>
              <a:rPr lang="en-US" dirty="0"/>
              <a:t>Secretary of Education</a:t>
            </a:r>
          </a:p>
          <a:p>
            <a:pPr algn="ctr"/>
            <a:r>
              <a:rPr lang="en-US" dirty="0"/>
              <a:t>Betsy </a:t>
            </a:r>
            <a:r>
              <a:rPr lang="en-US" dirty="0" err="1"/>
              <a:t>DeVos</a:t>
            </a:r>
            <a:endParaRPr lang="en-US" dirty="0"/>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97425" y="2174913"/>
            <a:ext cx="4041775" cy="2824849"/>
          </a:xfrm>
          <a:prstGeom prst="rect">
            <a:avLst/>
          </a:prstGeom>
        </p:spPr>
      </p:pic>
      <p:pic>
        <p:nvPicPr>
          <p:cNvPr id="1026" name="Picture 2" descr="Image result for secretary of state">
            <a:extLst>
              <a:ext uri="{FF2B5EF4-FFF2-40B4-BE49-F238E27FC236}">
                <a16:creationId xmlns:a16="http://schemas.microsoft.com/office/drawing/2014/main" id="{422AC80F-6FCB-401E-BD9B-A3E6565B71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006" y="2251325"/>
            <a:ext cx="4670394" cy="26254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09600"/>
            <a:ext cx="8534400" cy="5147733"/>
          </a:xfrm>
          <a:prstGeom prst="rect">
            <a:avLst/>
          </a:prstGeom>
        </p:spPr>
      </p:pic>
    </p:spTree>
    <p:extLst>
      <p:ext uri="{BB962C8B-B14F-4D97-AF65-F5344CB8AC3E}">
        <p14:creationId xmlns:p14="http://schemas.microsoft.com/office/powerpoint/2010/main" val="41471593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 y="274638"/>
            <a:ext cx="8839200" cy="1143000"/>
          </a:xfrm>
        </p:spPr>
        <p:txBody>
          <a:bodyPr>
            <a:noAutofit/>
          </a:bodyPr>
          <a:lstStyle/>
          <a:p>
            <a:r>
              <a:rPr lang="en-US" sz="5400" dirty="0"/>
              <a:t>T.E.A.C.H.  H.E.A.D.L.I.G.H.T.S.</a:t>
            </a:r>
          </a:p>
        </p:txBody>
      </p:sp>
      <p:sp>
        <p:nvSpPr>
          <p:cNvPr id="5" name="Content Placeholder 4"/>
          <p:cNvSpPr>
            <a:spLocks noGrp="1"/>
          </p:cNvSpPr>
          <p:nvPr>
            <p:ph idx="1"/>
          </p:nvPr>
        </p:nvSpPr>
        <p:spPr/>
        <p:txBody>
          <a:bodyPr>
            <a:normAutofit/>
          </a:bodyPr>
          <a:lstStyle/>
          <a:p>
            <a:pPr algn="ctr"/>
            <a:r>
              <a:rPr lang="en-US" sz="4400" dirty="0"/>
              <a:t>Every letter stands for a cabinet department</a:t>
            </a:r>
          </a:p>
        </p:txBody>
      </p:sp>
      <p:pic>
        <p:nvPicPr>
          <p:cNvPr id="27650" name="Picture 2" descr="Gary Locke (AFP OUT) Secretary of State Hillary Rodham Clinton (L) listens along with Secretary of Commerce Gary Locke (R) and Secretary of Defense Robert Gates (2L) as U.S. President Barack Obama (2R) speaks at a cabinet meeting as at the White House on November 23, 2009 in Washington, DC.  Obama met with his Cabinet for updates across several areas including national security, budget planning, and health insurance reform."/>
          <p:cNvPicPr>
            <a:picLocks noChangeAspect="1" noChangeArrowheads="1"/>
          </p:cNvPicPr>
          <p:nvPr/>
        </p:nvPicPr>
        <p:blipFill>
          <a:blip r:embed="rId3" cstate="print"/>
          <a:srcRect/>
          <a:stretch>
            <a:fillRect/>
          </a:stretch>
        </p:blipFill>
        <p:spPr bwMode="auto">
          <a:xfrm>
            <a:off x="1524000" y="3124200"/>
            <a:ext cx="5867400" cy="3457222"/>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497596"/>
            <a:ext cx="9067800" cy="1143000"/>
          </a:xfrm>
        </p:spPr>
        <p:txBody>
          <a:bodyPr>
            <a:normAutofit fontScale="90000"/>
          </a:bodyPr>
          <a:lstStyle/>
          <a:p>
            <a:pPr algn="ctr"/>
            <a:r>
              <a:rPr lang="en-US" sz="4800" dirty="0">
                <a:hlinkClick r:id="rId2"/>
              </a:rPr>
              <a:t>Executive Office of the President (EOP)</a:t>
            </a:r>
            <a:r>
              <a:rPr lang="en-US" sz="4800" dirty="0"/>
              <a:t/>
            </a:r>
            <a:br>
              <a:rPr lang="en-US" sz="4800" dirty="0"/>
            </a:br>
            <a:r>
              <a:rPr lang="en-US" sz="4800" dirty="0"/>
              <a:t>- </a:t>
            </a:r>
            <a:r>
              <a:rPr lang="en-US" sz="2000" b="1" u="sng" dirty="0">
                <a:solidFill>
                  <a:schemeClr val="accent1"/>
                </a:solidFill>
              </a:rPr>
              <a:t>direct</a:t>
            </a:r>
            <a:r>
              <a:rPr lang="en-US" sz="2000" dirty="0"/>
              <a:t> advisors to the President &amp; help him make decisions/do his job</a:t>
            </a:r>
            <a:br>
              <a:rPr lang="en-US" sz="2000" dirty="0"/>
            </a:br>
            <a:r>
              <a:rPr lang="en-US" sz="2000" dirty="0"/>
              <a:t>(no other power, so they don’t have to be confirmed by the Senate)</a:t>
            </a:r>
          </a:p>
        </p:txBody>
      </p:sp>
      <p:sp>
        <p:nvSpPr>
          <p:cNvPr id="3" name="Content Placeholder 2"/>
          <p:cNvSpPr>
            <a:spLocks noGrp="1"/>
          </p:cNvSpPr>
          <p:nvPr>
            <p:ph sz="half" idx="1"/>
          </p:nvPr>
        </p:nvSpPr>
        <p:spPr>
          <a:xfrm>
            <a:off x="228600" y="1954362"/>
            <a:ext cx="8610600" cy="1752600"/>
          </a:xfrm>
        </p:spPr>
        <p:txBody>
          <a:bodyPr/>
          <a:lstStyle/>
          <a:p>
            <a:r>
              <a:rPr lang="en-US" sz="5400" dirty="0"/>
              <a:t>National Security Council </a:t>
            </a:r>
          </a:p>
          <a:p>
            <a:endParaRPr lang="en-US" dirty="0"/>
          </a:p>
        </p:txBody>
      </p:sp>
      <p:pic>
        <p:nvPicPr>
          <p:cNvPr id="6152" name="Picture 8" descr="2014-01-29-generalsapplause.jpg">
            <a:hlinkClick r:id="rId3"/>
          </p:cNvPr>
          <p:cNvPicPr>
            <a:picLocks noChangeAspect="1" noChangeArrowheads="1"/>
          </p:cNvPicPr>
          <p:nvPr/>
        </p:nvPicPr>
        <p:blipFill>
          <a:blip r:embed="rId4" cstate="print"/>
          <a:srcRect/>
          <a:stretch>
            <a:fillRect/>
          </a:stretch>
        </p:blipFill>
        <p:spPr bwMode="auto">
          <a:xfrm>
            <a:off x="381000" y="2949276"/>
            <a:ext cx="4495800" cy="2994324"/>
          </a:xfrm>
          <a:prstGeom prst="rect">
            <a:avLst/>
          </a:prstGeom>
          <a:noFill/>
        </p:spPr>
      </p:pic>
      <p:sp>
        <p:nvSpPr>
          <p:cNvPr id="11" name="TextBox 10"/>
          <p:cNvSpPr txBox="1"/>
          <p:nvPr/>
        </p:nvSpPr>
        <p:spPr>
          <a:xfrm>
            <a:off x="5029200" y="3207603"/>
            <a:ext cx="3962400" cy="830997"/>
          </a:xfrm>
          <a:prstGeom prst="rect">
            <a:avLst/>
          </a:prstGeom>
          <a:noFill/>
        </p:spPr>
        <p:txBody>
          <a:bodyPr wrap="square" rtlCol="0">
            <a:spAutoFit/>
          </a:bodyPr>
          <a:lstStyle/>
          <a:p>
            <a:pPr algn="ctr"/>
            <a:r>
              <a:rPr lang="en-US" sz="2400" b="1" dirty="0">
                <a:solidFill>
                  <a:schemeClr val="accent1"/>
                </a:solidFill>
              </a:rPr>
              <a:t>National Security Advisor</a:t>
            </a:r>
          </a:p>
          <a:p>
            <a:pPr algn="ctr"/>
            <a:r>
              <a:rPr lang="en-US" sz="2400" b="1" dirty="0">
                <a:solidFill>
                  <a:schemeClr val="accent1"/>
                </a:solidFill>
              </a:rPr>
              <a:t>John Bolton</a:t>
            </a:r>
          </a:p>
        </p:txBody>
      </p:sp>
      <p:sp>
        <p:nvSpPr>
          <p:cNvPr id="12" name="Text Placeholder 3"/>
          <p:cNvSpPr txBox="1">
            <a:spLocks/>
          </p:cNvSpPr>
          <p:nvPr/>
        </p:nvSpPr>
        <p:spPr>
          <a:xfrm>
            <a:off x="609600" y="6019800"/>
            <a:ext cx="4041775" cy="838200"/>
          </a:xfrm>
          <a:prstGeom prst="rect">
            <a:avLst/>
          </a:prstGeom>
        </p:spPr>
        <p:txBody>
          <a:bodyPr>
            <a:normAutofit fontScale="85000" lnSpcReduction="20000"/>
          </a:bodyPr>
          <a:lstStyle/>
          <a:p>
            <a:pPr marL="420624" marR="0" lvl="0" indent="-384048" algn="ctr" defTabSz="914400" rtl="0" eaLnBrk="1" fontAlgn="auto" latinLnBrk="0" hangingPunct="1">
              <a:lnSpc>
                <a:spcPct val="100000"/>
              </a:lnSpc>
              <a:spcBef>
                <a:spcPct val="20000"/>
              </a:spcBef>
              <a:spcAft>
                <a:spcPts val="0"/>
              </a:spcAft>
              <a:buClr>
                <a:schemeClr val="accent1"/>
              </a:buClr>
              <a:buSzPct val="80000"/>
              <a:tabLst/>
              <a:defRPr/>
            </a:pPr>
            <a:r>
              <a:rPr lang="en-US" sz="3000" b="1" dirty="0">
                <a:solidFill>
                  <a:schemeClr val="accent1"/>
                </a:solidFill>
              </a:rPr>
              <a:t>Joint Chiefs of Staff</a:t>
            </a:r>
            <a:endParaRPr kumimoji="0" lang="en-US" sz="3000" b="1" i="0" u="none" strike="noStrike" kern="1200" cap="none" spc="0" normalizeH="0" baseline="0" noProof="0" dirty="0">
              <a:ln>
                <a:noFill/>
              </a:ln>
              <a:solidFill>
                <a:schemeClr val="accent1"/>
              </a:solidFill>
              <a:effectLst/>
              <a:uLnTx/>
              <a:uFillTx/>
              <a:latin typeface="+mn-lt"/>
              <a:ea typeface="+mn-ea"/>
              <a:cs typeface="+mn-cs"/>
            </a:endParaRPr>
          </a:p>
          <a:p>
            <a:pPr marL="420624" marR="0" lvl="0" indent="-384048" algn="ctr" defTabSz="914400" rtl="0" eaLnBrk="1" fontAlgn="auto" latinLnBrk="0" hangingPunct="1">
              <a:lnSpc>
                <a:spcPct val="100000"/>
              </a:lnSpc>
              <a:spcBef>
                <a:spcPct val="20000"/>
              </a:spcBef>
              <a:spcAft>
                <a:spcPts val="0"/>
              </a:spcAft>
              <a:buClr>
                <a:schemeClr val="accent1"/>
              </a:buClr>
              <a:buSzPct val="80000"/>
              <a:tabLst/>
              <a:defRPr/>
            </a:pPr>
            <a:r>
              <a:rPr lang="en-US" sz="3000" b="1" dirty="0">
                <a:solidFill>
                  <a:schemeClr val="accent1"/>
                </a:solidFill>
              </a:rPr>
              <a:t>(Military Heads)</a:t>
            </a:r>
            <a:endParaRPr kumimoji="0" lang="en-US" sz="3000" b="1" i="0" u="none" strike="noStrike" kern="1200" cap="none" spc="0" normalizeH="0" baseline="0" noProof="0" dirty="0">
              <a:ln>
                <a:noFill/>
              </a:ln>
              <a:solidFill>
                <a:schemeClr val="accent1"/>
              </a:solidFill>
              <a:effectLst/>
              <a:uLnTx/>
              <a:uFillTx/>
              <a:latin typeface="+mn-lt"/>
              <a:ea typeface="+mn-ea"/>
              <a:cs typeface="+mn-cs"/>
            </a:endParaRPr>
          </a:p>
        </p:txBody>
      </p:sp>
      <p:pic>
        <p:nvPicPr>
          <p:cNvPr id="2050" name="Picture 2" descr="Image result for bolton trump">
            <a:extLst>
              <a:ext uri="{FF2B5EF4-FFF2-40B4-BE49-F238E27FC236}">
                <a16:creationId xmlns:a16="http://schemas.microsoft.com/office/drawing/2014/main" id="{CA2F58F9-C225-4A63-90AF-D50C9470FF5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76800" y="4092432"/>
            <a:ext cx="4267200" cy="239881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Executive Office of the Pres.</a:t>
            </a:r>
          </a:p>
        </p:txBody>
      </p:sp>
      <p:sp>
        <p:nvSpPr>
          <p:cNvPr id="3" name="Content Placeholder 2"/>
          <p:cNvSpPr>
            <a:spLocks noGrp="1"/>
          </p:cNvSpPr>
          <p:nvPr>
            <p:ph sz="half" idx="1"/>
          </p:nvPr>
        </p:nvSpPr>
        <p:spPr>
          <a:xfrm>
            <a:off x="228600" y="1600201"/>
            <a:ext cx="8610600" cy="1752600"/>
          </a:xfrm>
        </p:spPr>
        <p:txBody>
          <a:bodyPr/>
          <a:lstStyle/>
          <a:p>
            <a:pPr algn="ctr"/>
            <a:r>
              <a:rPr lang="en-US" sz="5400" dirty="0"/>
              <a:t>Office of Management &amp; Budget </a:t>
            </a:r>
          </a:p>
          <a:p>
            <a:endParaRPr lang="en-US" dirty="0"/>
          </a:p>
        </p:txBody>
      </p:sp>
      <p:pic>
        <p:nvPicPr>
          <p:cNvPr id="20482" name="Picture 2" descr="http://www.washingtonpost.com/wp-srv/politics/interactives/budget07/categoryPie07.gif"/>
          <p:cNvPicPr>
            <a:picLocks noChangeAspect="1" noChangeArrowheads="1"/>
          </p:cNvPicPr>
          <p:nvPr/>
        </p:nvPicPr>
        <p:blipFill>
          <a:blip r:embed="rId2" cstate="print"/>
          <a:srcRect/>
          <a:stretch>
            <a:fillRect/>
          </a:stretch>
        </p:blipFill>
        <p:spPr bwMode="auto">
          <a:xfrm>
            <a:off x="5105400" y="3429000"/>
            <a:ext cx="3676650" cy="3200401"/>
          </a:xfrm>
          <a:prstGeom prst="rect">
            <a:avLst/>
          </a:prstGeom>
          <a:noFill/>
        </p:spPr>
      </p:pic>
      <p:pic>
        <p:nvPicPr>
          <p:cNvPr id="20484" name="Picture 4" descr="http://www.executivegov.com/wp-content/uploads/600px-US-OfficeOfManagementAndBudget-Seal.svg_.png-300x300.png"/>
          <p:cNvPicPr>
            <a:picLocks noChangeAspect="1" noChangeArrowheads="1"/>
          </p:cNvPicPr>
          <p:nvPr/>
        </p:nvPicPr>
        <p:blipFill>
          <a:blip r:embed="rId3" cstate="print"/>
          <a:srcRect/>
          <a:stretch>
            <a:fillRect/>
          </a:stretch>
        </p:blipFill>
        <p:spPr bwMode="auto">
          <a:xfrm>
            <a:off x="838200" y="2895600"/>
            <a:ext cx="2857500" cy="28575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Executive Office of the Pres.</a:t>
            </a:r>
          </a:p>
        </p:txBody>
      </p:sp>
      <p:sp>
        <p:nvSpPr>
          <p:cNvPr id="3" name="Content Placeholder 2"/>
          <p:cNvSpPr>
            <a:spLocks noGrp="1"/>
          </p:cNvSpPr>
          <p:nvPr>
            <p:ph sz="half" idx="1"/>
          </p:nvPr>
        </p:nvSpPr>
        <p:spPr>
          <a:xfrm>
            <a:off x="228600" y="1336369"/>
            <a:ext cx="8610600" cy="1752600"/>
          </a:xfrm>
        </p:spPr>
        <p:txBody>
          <a:bodyPr/>
          <a:lstStyle/>
          <a:p>
            <a:pPr algn="ctr"/>
            <a:r>
              <a:rPr lang="en-US" sz="5400" dirty="0"/>
              <a:t>Press Secretary</a:t>
            </a:r>
          </a:p>
          <a:p>
            <a:endParaRPr lang="en-US" dirty="0"/>
          </a:p>
        </p:txBody>
      </p:sp>
      <p:sp>
        <p:nvSpPr>
          <p:cNvPr id="7" name="TextBox 6"/>
          <p:cNvSpPr txBox="1"/>
          <p:nvPr/>
        </p:nvSpPr>
        <p:spPr>
          <a:xfrm>
            <a:off x="4343400" y="2362200"/>
            <a:ext cx="4495800" cy="1384995"/>
          </a:xfrm>
          <a:prstGeom prst="rect">
            <a:avLst/>
          </a:prstGeom>
          <a:noFill/>
        </p:spPr>
        <p:txBody>
          <a:bodyPr wrap="square" rtlCol="0">
            <a:spAutoFit/>
          </a:bodyPr>
          <a:lstStyle/>
          <a:p>
            <a:pPr algn="ctr"/>
            <a:r>
              <a:rPr lang="en-US" sz="2800" b="1" dirty="0">
                <a:solidFill>
                  <a:schemeClr val="accent1"/>
                </a:solidFill>
              </a:rPr>
              <a:t>Trump Press Secretary</a:t>
            </a:r>
          </a:p>
          <a:p>
            <a:pPr algn="ctr"/>
            <a:r>
              <a:rPr lang="en-US" sz="2800" b="1" dirty="0">
                <a:solidFill>
                  <a:schemeClr val="accent1"/>
                </a:solidFill>
              </a:rPr>
              <a:t> Sarah Huckabee Sanders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3425" y="3894067"/>
            <a:ext cx="4295775" cy="2867203"/>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5434" y="2640041"/>
            <a:ext cx="4024846" cy="302131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9512"/>
            <a:ext cx="8229600" cy="1143000"/>
          </a:xfrm>
        </p:spPr>
        <p:txBody>
          <a:bodyPr>
            <a:normAutofit fontScale="90000"/>
          </a:bodyPr>
          <a:lstStyle/>
          <a:p>
            <a:pPr algn="ctr"/>
            <a:r>
              <a:rPr lang="en-US" sz="6000" dirty="0"/>
              <a:t>Independent Agencies</a:t>
            </a:r>
            <a:br>
              <a:rPr lang="en-US" sz="6000" dirty="0"/>
            </a:br>
            <a:r>
              <a:rPr lang="en-US" sz="2000" dirty="0"/>
              <a:t>- special status outside of cabinet departments; don’t really fit in other departments because of specialty</a:t>
            </a:r>
          </a:p>
        </p:txBody>
      </p:sp>
      <p:sp>
        <p:nvSpPr>
          <p:cNvPr id="3" name="Text Placeholder 2"/>
          <p:cNvSpPr>
            <a:spLocks noGrp="1"/>
          </p:cNvSpPr>
          <p:nvPr>
            <p:ph type="body" idx="1"/>
          </p:nvPr>
        </p:nvSpPr>
        <p:spPr>
          <a:xfrm>
            <a:off x="317266" y="5721647"/>
            <a:ext cx="4040188" cy="838200"/>
          </a:xfrm>
        </p:spPr>
        <p:txBody>
          <a:bodyPr>
            <a:noAutofit/>
          </a:bodyPr>
          <a:lstStyle/>
          <a:p>
            <a:pPr algn="ctr"/>
            <a:r>
              <a:rPr lang="en-US" sz="7200" dirty="0"/>
              <a:t>NASA</a:t>
            </a:r>
          </a:p>
        </p:txBody>
      </p:sp>
      <p:sp>
        <p:nvSpPr>
          <p:cNvPr id="4" name="Text Placeholder 3"/>
          <p:cNvSpPr>
            <a:spLocks noGrp="1"/>
          </p:cNvSpPr>
          <p:nvPr>
            <p:ph type="body" sz="half" idx="3"/>
          </p:nvPr>
        </p:nvSpPr>
        <p:spPr>
          <a:xfrm>
            <a:off x="4645025" y="6019800"/>
            <a:ext cx="4041775" cy="838200"/>
          </a:xfrm>
        </p:spPr>
        <p:txBody>
          <a:bodyPr/>
          <a:lstStyle/>
          <a:p>
            <a:pPr algn="ctr"/>
            <a:r>
              <a:rPr lang="en-US" dirty="0"/>
              <a:t>American Battle Monuments Commission</a:t>
            </a:r>
          </a:p>
        </p:txBody>
      </p:sp>
      <p:pic>
        <p:nvPicPr>
          <p:cNvPr id="24578" name="Picture 2" descr="http://www.symscape.com/files/images/space_shuttle_launch.jpg"/>
          <p:cNvPicPr>
            <a:picLocks noGrp="1" noChangeAspect="1" noChangeArrowheads="1"/>
          </p:cNvPicPr>
          <p:nvPr>
            <p:ph sz="quarter" idx="2"/>
          </p:nvPr>
        </p:nvPicPr>
        <p:blipFill>
          <a:blip r:embed="rId2" cstate="print"/>
          <a:srcRect/>
          <a:stretch>
            <a:fillRect/>
          </a:stretch>
        </p:blipFill>
        <p:spPr bwMode="auto">
          <a:xfrm>
            <a:off x="317266" y="2286000"/>
            <a:ext cx="4040188" cy="3402596"/>
          </a:xfrm>
          <a:prstGeom prst="rect">
            <a:avLst/>
          </a:prstGeom>
          <a:noFill/>
        </p:spPr>
      </p:pic>
      <p:pic>
        <p:nvPicPr>
          <p:cNvPr id="24580" name="Picture 4" descr="http://www.taphilo.com/Photo/Pictures/Chateau-Theirry-Graveyard.jpg"/>
          <p:cNvPicPr>
            <a:picLocks noChangeAspect="1" noChangeArrowheads="1"/>
          </p:cNvPicPr>
          <p:nvPr/>
        </p:nvPicPr>
        <p:blipFill>
          <a:blip r:embed="rId3" cstate="print"/>
          <a:srcRect/>
          <a:stretch>
            <a:fillRect/>
          </a:stretch>
        </p:blipFill>
        <p:spPr bwMode="auto">
          <a:xfrm>
            <a:off x="4724400" y="1981200"/>
            <a:ext cx="3733800" cy="2381250"/>
          </a:xfrm>
          <a:prstGeom prst="rect">
            <a:avLst/>
          </a:prstGeom>
          <a:noFill/>
        </p:spPr>
      </p:pic>
      <p:pic>
        <p:nvPicPr>
          <p:cNvPr id="24582" name="Picture 6" descr="http://www.abmc-mr.org/abmclogo2.gif"/>
          <p:cNvPicPr>
            <a:picLocks noChangeAspect="1" noChangeArrowheads="1"/>
          </p:cNvPicPr>
          <p:nvPr/>
        </p:nvPicPr>
        <p:blipFill>
          <a:blip r:embed="rId4" cstate="print"/>
          <a:srcRect/>
          <a:stretch>
            <a:fillRect/>
          </a:stretch>
        </p:blipFill>
        <p:spPr bwMode="auto">
          <a:xfrm>
            <a:off x="6477000" y="3505200"/>
            <a:ext cx="2268771" cy="24384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6000" dirty="0"/>
              <a:t>Regulatory Commissions</a:t>
            </a:r>
            <a:br>
              <a:rPr lang="en-US" sz="6000" dirty="0"/>
            </a:br>
            <a:r>
              <a:rPr lang="en-US" sz="1800" dirty="0"/>
              <a:t>- independent so they don’t make biased decisions for or against someone/something (i.e. Congress or the President)</a:t>
            </a:r>
            <a:endParaRPr lang="en-US" sz="6000" dirty="0"/>
          </a:p>
        </p:txBody>
      </p:sp>
      <p:sp>
        <p:nvSpPr>
          <p:cNvPr id="3" name="Text Placeholder 2"/>
          <p:cNvSpPr>
            <a:spLocks noGrp="1"/>
          </p:cNvSpPr>
          <p:nvPr>
            <p:ph type="body" idx="1"/>
          </p:nvPr>
        </p:nvSpPr>
        <p:spPr>
          <a:xfrm>
            <a:off x="457200" y="5791200"/>
            <a:ext cx="4040188" cy="838200"/>
          </a:xfrm>
        </p:spPr>
        <p:txBody>
          <a:bodyPr>
            <a:noAutofit/>
          </a:bodyPr>
          <a:lstStyle/>
          <a:p>
            <a:pPr algn="ctr"/>
            <a:r>
              <a:rPr lang="en-US" sz="3200" dirty="0"/>
              <a:t>Nuclear Regulatory Commission</a:t>
            </a:r>
          </a:p>
        </p:txBody>
      </p:sp>
      <p:sp>
        <p:nvSpPr>
          <p:cNvPr id="4" name="Text Placeholder 3"/>
          <p:cNvSpPr>
            <a:spLocks noGrp="1"/>
          </p:cNvSpPr>
          <p:nvPr>
            <p:ph type="body" sz="half" idx="3"/>
          </p:nvPr>
        </p:nvSpPr>
        <p:spPr>
          <a:xfrm>
            <a:off x="4645025" y="5791200"/>
            <a:ext cx="4041775" cy="838200"/>
          </a:xfrm>
        </p:spPr>
        <p:txBody>
          <a:bodyPr>
            <a:noAutofit/>
          </a:bodyPr>
          <a:lstStyle/>
          <a:p>
            <a:pPr algn="ctr"/>
            <a:r>
              <a:rPr lang="en-US" sz="3200" dirty="0"/>
              <a:t>National Labor Relations Board</a:t>
            </a:r>
          </a:p>
        </p:txBody>
      </p:sp>
      <p:pic>
        <p:nvPicPr>
          <p:cNvPr id="26626" name="Picture 2" descr="http://www.euronuclear.org/e-news/images/springfield-npp.jpg"/>
          <p:cNvPicPr>
            <a:picLocks noChangeAspect="1" noChangeArrowheads="1"/>
          </p:cNvPicPr>
          <p:nvPr/>
        </p:nvPicPr>
        <p:blipFill>
          <a:blip r:embed="rId2" cstate="print"/>
          <a:srcRect/>
          <a:stretch>
            <a:fillRect/>
          </a:stretch>
        </p:blipFill>
        <p:spPr bwMode="auto">
          <a:xfrm>
            <a:off x="457200" y="2362200"/>
            <a:ext cx="3810000" cy="2857500"/>
          </a:xfrm>
          <a:prstGeom prst="rect">
            <a:avLst/>
          </a:prstGeom>
          <a:noFill/>
        </p:spPr>
      </p:pic>
      <p:pic>
        <p:nvPicPr>
          <p:cNvPr id="26630" name="Picture 6" descr="http://www.stoelrivesworldofemployment.com/uploads/image/tina.jpg"/>
          <p:cNvPicPr>
            <a:picLocks noChangeAspect="1" noChangeArrowheads="1"/>
          </p:cNvPicPr>
          <p:nvPr/>
        </p:nvPicPr>
        <p:blipFill>
          <a:blip r:embed="rId3" cstate="print"/>
          <a:srcRect/>
          <a:stretch>
            <a:fillRect/>
          </a:stretch>
        </p:blipFill>
        <p:spPr bwMode="auto">
          <a:xfrm>
            <a:off x="4572000" y="1676400"/>
            <a:ext cx="2857500" cy="3333750"/>
          </a:xfrm>
          <a:prstGeom prst="rect">
            <a:avLst/>
          </a:prstGeom>
          <a:noFill/>
        </p:spPr>
      </p:pic>
      <p:pic>
        <p:nvPicPr>
          <p:cNvPr id="26628" name="Picture 4" descr="http://t1.gstatic.com/images?q=tbn:ANd9GcTTH2FQ82Maa0D5oc2ntOVHODxXsSLguI80cnH8JZXQdAC71cI&amp;t=1&amp;usg=__quyw2flLlYccRzvouydsdHdVsfg="/>
          <p:cNvPicPr>
            <a:picLocks noChangeAspect="1" noChangeArrowheads="1"/>
          </p:cNvPicPr>
          <p:nvPr/>
        </p:nvPicPr>
        <p:blipFill>
          <a:blip r:embed="rId4" cstate="print"/>
          <a:srcRect/>
          <a:stretch>
            <a:fillRect/>
          </a:stretch>
        </p:blipFill>
        <p:spPr bwMode="auto">
          <a:xfrm>
            <a:off x="6705600" y="3581400"/>
            <a:ext cx="2143125" cy="2133601"/>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legislative vs. executive branch cartoon">
            <a:extLst>
              <a:ext uri="{FF2B5EF4-FFF2-40B4-BE49-F238E27FC236}">
                <a16:creationId xmlns:a16="http://schemas.microsoft.com/office/drawing/2014/main" id="{52DE6919-386C-48E4-8BD8-AE655F51CF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510712"/>
            <a:ext cx="8001000" cy="60082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51181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219200"/>
            <a:ext cx="7772400" cy="4572000"/>
          </a:xfrm>
        </p:spPr>
        <p:txBody>
          <a:bodyPr>
            <a:normAutofit/>
          </a:bodyPr>
          <a:lstStyle/>
          <a:p>
            <a:pPr algn="ctr">
              <a:buNone/>
            </a:pPr>
            <a:r>
              <a:rPr lang="en-US" sz="4800" i="1" dirty="0"/>
              <a:t>“ The Vice Presidency isn’t worth a warm bucket of ****.”</a:t>
            </a:r>
          </a:p>
          <a:p>
            <a:pPr algn="ctr">
              <a:buNone/>
            </a:pPr>
            <a:r>
              <a:rPr lang="en-US" sz="4800" dirty="0"/>
              <a:t>- Vice President John Nance Garner</a:t>
            </a:r>
          </a:p>
        </p:txBody>
      </p:sp>
      <p:pic>
        <p:nvPicPr>
          <p:cNvPr id="1026" name="Picture 2" descr="http://www.andreadams.com/assets/watermark%20files/pail.jpg"/>
          <p:cNvPicPr>
            <a:picLocks noChangeAspect="1" noChangeArrowheads="1"/>
          </p:cNvPicPr>
          <p:nvPr/>
        </p:nvPicPr>
        <p:blipFill>
          <a:blip r:embed="rId2" cstate="print"/>
          <a:srcRect/>
          <a:stretch>
            <a:fillRect/>
          </a:stretch>
        </p:blipFill>
        <p:spPr bwMode="auto">
          <a:xfrm>
            <a:off x="6096000" y="4572000"/>
            <a:ext cx="1930291" cy="1981200"/>
          </a:xfrm>
          <a:prstGeom prst="rect">
            <a:avLst/>
          </a:prstGeom>
          <a:noFill/>
        </p:spPr>
      </p:pic>
    </p:spTree>
    <p:extLst>
      <p:ext uri="{BB962C8B-B14F-4D97-AF65-F5344CB8AC3E}">
        <p14:creationId xmlns:p14="http://schemas.microsoft.com/office/powerpoint/2010/main" val="26718737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93552"/>
            <a:ext cx="7467600" cy="1143000"/>
          </a:xfrm>
        </p:spPr>
        <p:txBody>
          <a:bodyPr>
            <a:normAutofit/>
          </a:bodyPr>
          <a:lstStyle/>
          <a:p>
            <a:r>
              <a:rPr lang="en-US" sz="6000" dirty="0"/>
              <a:t>The Vice President</a:t>
            </a:r>
          </a:p>
        </p:txBody>
      </p:sp>
      <p:sp>
        <p:nvSpPr>
          <p:cNvPr id="3" name="Content Placeholder 2"/>
          <p:cNvSpPr>
            <a:spLocks noGrp="1"/>
          </p:cNvSpPr>
          <p:nvPr>
            <p:ph sz="half" idx="1"/>
          </p:nvPr>
        </p:nvSpPr>
        <p:spPr>
          <a:xfrm>
            <a:off x="152400" y="1770501"/>
            <a:ext cx="8610600" cy="4525963"/>
          </a:xfrm>
        </p:spPr>
        <p:txBody>
          <a:bodyPr>
            <a:normAutofit fontScale="70000" lnSpcReduction="20000"/>
          </a:bodyPr>
          <a:lstStyle/>
          <a:p>
            <a:r>
              <a:rPr lang="en-US" sz="4400" dirty="0"/>
              <a:t>Official Duties</a:t>
            </a:r>
          </a:p>
          <a:p>
            <a:pPr lvl="1"/>
            <a:r>
              <a:rPr lang="en-US" sz="4000" dirty="0"/>
              <a:t>Presidential disability</a:t>
            </a:r>
          </a:p>
          <a:p>
            <a:pPr lvl="1"/>
            <a:r>
              <a:rPr lang="en-US" sz="4000" dirty="0"/>
              <a:t>President of Senate</a:t>
            </a:r>
          </a:p>
          <a:p>
            <a:pPr lvl="2"/>
            <a:r>
              <a:rPr lang="en-US" sz="3600" dirty="0"/>
              <a:t>Breaks ties</a:t>
            </a:r>
          </a:p>
          <a:p>
            <a:pPr lvl="1"/>
            <a:r>
              <a:rPr lang="en-US" sz="4000" dirty="0"/>
              <a:t>Take Over</a:t>
            </a:r>
            <a:endParaRPr lang="en-US" sz="4400" dirty="0"/>
          </a:p>
          <a:p>
            <a:r>
              <a:rPr lang="en-US" sz="4400" dirty="0"/>
              <a:t>Others:</a:t>
            </a:r>
          </a:p>
          <a:p>
            <a:pPr lvl="1"/>
            <a:r>
              <a:rPr lang="en-US" sz="4000" dirty="0"/>
              <a:t>(delegated</a:t>
            </a:r>
          </a:p>
          <a:p>
            <a:pPr marL="457200" lvl="1" indent="0">
              <a:buNone/>
            </a:pPr>
            <a:r>
              <a:rPr lang="en-US" sz="4000" dirty="0"/>
              <a:t>tasks)</a:t>
            </a:r>
          </a:p>
          <a:p>
            <a:pPr lvl="1"/>
            <a:r>
              <a:rPr lang="en-US" sz="4000" dirty="0"/>
              <a:t>(balance the </a:t>
            </a:r>
          </a:p>
          <a:p>
            <a:pPr lvl="1">
              <a:buNone/>
            </a:pPr>
            <a:r>
              <a:rPr lang="en-US" sz="4000" dirty="0"/>
              <a:t>ticket)</a:t>
            </a:r>
          </a:p>
        </p:txBody>
      </p:sp>
      <p:pic>
        <p:nvPicPr>
          <p:cNvPr id="2052" name="Picture 4" descr="http://www.letraslibres.com/blog/blogs/media/blogs/redaccion/vice_presidential_seal.jpg"/>
          <p:cNvPicPr>
            <a:picLocks noChangeAspect="1" noChangeArrowheads="1"/>
          </p:cNvPicPr>
          <p:nvPr/>
        </p:nvPicPr>
        <p:blipFill>
          <a:blip r:embed="rId2" cstate="print"/>
          <a:srcRect/>
          <a:stretch>
            <a:fillRect/>
          </a:stretch>
        </p:blipFill>
        <p:spPr bwMode="auto">
          <a:xfrm>
            <a:off x="6172200" y="522978"/>
            <a:ext cx="2743200" cy="2743200"/>
          </a:xfrm>
          <a:prstGeom prst="rect">
            <a:avLst/>
          </a:prstGeom>
          <a:noFill/>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81400" y="3581400"/>
            <a:ext cx="4191000" cy="3196420"/>
          </a:xfrm>
          <a:prstGeom prst="rect">
            <a:avLst/>
          </a:prstGeom>
        </p:spPr>
      </p:pic>
    </p:spTree>
    <p:extLst>
      <p:ext uri="{BB962C8B-B14F-4D97-AF65-F5344CB8AC3E}">
        <p14:creationId xmlns:p14="http://schemas.microsoft.com/office/powerpoint/2010/main" val="910213283"/>
      </p:ext>
    </p:extLst>
  </p:cSld>
  <p:clrMapOvr>
    <a:masterClrMapping/>
  </p:clrMapOvr>
</p:sld>
</file>

<file path=ppt/theme/theme1.xml><?xml version="1.0" encoding="utf-8"?>
<a:theme xmlns:a="http://schemas.openxmlformats.org/drawingml/2006/main" name="Technic">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1007</TotalTime>
  <Words>390</Words>
  <Application>Microsoft Office PowerPoint</Application>
  <PresentationFormat>On-screen Show (4:3)</PresentationFormat>
  <Paragraphs>80</Paragraphs>
  <Slides>15</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Franklin Gothic Book</vt:lpstr>
      <vt:lpstr>Wingdings 2</vt:lpstr>
      <vt:lpstr>Technic</vt:lpstr>
      <vt:lpstr>PowerPoint Presentation</vt:lpstr>
      <vt:lpstr>PowerPoint Presentation</vt:lpstr>
      <vt:lpstr>Major Parts:</vt:lpstr>
      <vt:lpstr>With partners (groups of 3): </vt:lpstr>
      <vt:lpstr>The Cabinet advisors to the President, administrators of their departments</vt:lpstr>
      <vt:lpstr>PowerPoint Presentation</vt:lpstr>
      <vt:lpstr>T.E.A.C.H.  H.E.A.D.L.I.G.H.T.S.</vt:lpstr>
      <vt:lpstr>Executive Office of the President (EOP) - direct advisors to the President &amp; help him make decisions/do his job (no other power, so they don’t have to be confirmed by the Senate)</vt:lpstr>
      <vt:lpstr>Executive Office of the Pres.</vt:lpstr>
      <vt:lpstr>Executive Office of the Pres.</vt:lpstr>
      <vt:lpstr>Independent Agencies - special status outside of cabinet departments; don’t really fit in other departments because of specialty</vt:lpstr>
      <vt:lpstr>Regulatory Commissions - independent so they don’t make biased decisions for or against someone/something (i.e. Congress or the President)</vt:lpstr>
      <vt:lpstr>PowerPoint Presentation</vt:lpstr>
      <vt:lpstr>PowerPoint Presentation</vt:lpstr>
      <vt:lpstr>The Vice President</vt:lpstr>
    </vt:vector>
  </TitlesOfParts>
  <Company>Plainfield School District 202</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Executive Branch</dc:title>
  <dc:creator>PCSD-USER</dc:creator>
  <cp:lastModifiedBy>Steven Krause</cp:lastModifiedBy>
  <cp:revision>40</cp:revision>
  <dcterms:created xsi:type="dcterms:W3CDTF">2010-10-18T13:32:52Z</dcterms:created>
  <dcterms:modified xsi:type="dcterms:W3CDTF">2019-10-14T13:51:16Z</dcterms:modified>
</cp:coreProperties>
</file>