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3"/>
  </p:handoutMasterIdLst>
  <p:sldIdLst>
    <p:sldId id="268" r:id="rId2"/>
    <p:sldId id="256" r:id="rId3"/>
    <p:sldId id="267" r:id="rId4"/>
    <p:sldId id="257" r:id="rId5"/>
    <p:sldId id="258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88" d="100"/>
          <a:sy n="88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A109E4D-0893-4321-8D8E-506BF0522BF5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4137E16-B663-4591-A7EC-4AD23B81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74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558C1B7-D734-4D2B-96C9-7803F43CF929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E5066F7-A9B8-4B22-927E-8A179A9694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cnn.com/2017/03/06/politics/republicans-public-obamacare-plan/index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Bellwork</a:t>
            </a:r>
            <a:r>
              <a:rPr lang="en-US" dirty="0"/>
              <a:t> 3/7: Caption ?’s p.183, 185, 186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76" y="2590800"/>
            <a:ext cx="5410200" cy="3604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600200"/>
            <a:ext cx="837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Republicans Unveil Plan to Repeal and Replace Obamacare:</a:t>
            </a:r>
          </a:p>
          <a:p>
            <a:pPr algn="ctr"/>
            <a:r>
              <a:rPr lang="en-US" sz="2400" dirty="0"/>
              <a:t>The American Healthcare Act</a:t>
            </a:r>
          </a:p>
        </p:txBody>
      </p:sp>
    </p:spTree>
    <p:extLst>
      <p:ext uri="{BB962C8B-B14F-4D97-AF65-F5344CB8AC3E}">
        <p14:creationId xmlns:p14="http://schemas.microsoft.com/office/powerpoint/2010/main" val="93659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sz="6600" dirty="0"/>
              <a:t>How a Bill Becomes a Law</a:t>
            </a:r>
            <a:endParaRPr lang="en-US" sz="6600" dirty="0"/>
          </a:p>
        </p:txBody>
      </p:sp>
      <p:pic>
        <p:nvPicPr>
          <p:cNvPr id="98306" name="Picture 2" descr="http://scienceblogs.com/intersection/upload/2007/06/b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819400"/>
            <a:ext cx="3357563" cy="3517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hoolhouseRockImJu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52400"/>
            <a:ext cx="8915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/>
              <a:t>Step One: 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u="sng" dirty="0"/>
              <a:t>Idea</a:t>
            </a:r>
            <a:r>
              <a:rPr lang="en-US" dirty="0"/>
              <a:t>:  </a:t>
            </a:r>
            <a:r>
              <a:rPr lang="en-US" sz="3200" dirty="0"/>
              <a:t>Anyone!</a:t>
            </a:r>
          </a:p>
          <a:p>
            <a:pPr>
              <a:buNone/>
            </a:pPr>
            <a:r>
              <a:rPr lang="en-US" sz="3200" u="sng" dirty="0"/>
              <a:t>Introduction</a:t>
            </a:r>
            <a:r>
              <a:rPr lang="en-US" sz="3200" dirty="0"/>
              <a:t>:  Congressional members only!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2800" dirty="0"/>
              <a:t>   Placed in the “hopper”	</a:t>
            </a:r>
            <a:r>
              <a:rPr lang="en-US" dirty="0"/>
              <a:t>	</a:t>
            </a:r>
            <a:r>
              <a:rPr lang="en-US" sz="3000" dirty="0"/>
              <a:t>Senator introduces bill</a:t>
            </a:r>
          </a:p>
          <a:p>
            <a:pPr>
              <a:buNone/>
            </a:pPr>
            <a:r>
              <a:rPr lang="en-US" dirty="0"/>
              <a:t>			</a:t>
            </a:r>
          </a:p>
          <a:p>
            <a:pPr>
              <a:buNone/>
            </a:pPr>
            <a:r>
              <a:rPr lang="en-US" dirty="0"/>
              <a:t>	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		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8956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28956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13668" name="Picture 4" descr="http://housedemocrats.wa.gov/members/wallace/photos/page_Audrey_Goodstein.jpg"/>
          <p:cNvPicPr>
            <a:picLocks noChangeAspect="1" noChangeArrowheads="1"/>
          </p:cNvPicPr>
          <p:nvPr/>
        </p:nvPicPr>
        <p:blipFill>
          <a:blip r:embed="rId2" cstate="print"/>
          <a:srcRect l="51200"/>
          <a:stretch>
            <a:fillRect/>
          </a:stretch>
        </p:blipFill>
        <p:spPr bwMode="auto">
          <a:xfrm>
            <a:off x="1600200" y="4495800"/>
            <a:ext cx="1162050" cy="1790700"/>
          </a:xfrm>
          <a:prstGeom prst="rect">
            <a:avLst/>
          </a:prstGeom>
          <a:noFill/>
        </p:spPr>
      </p:pic>
      <p:pic>
        <p:nvPicPr>
          <p:cNvPr id="113670" name="Picture 6" descr="http://garlinggauge.com/wp-content/uploads/2007/10/bid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648200"/>
            <a:ext cx="1334368" cy="1295400"/>
          </a:xfrm>
          <a:prstGeom prst="rect">
            <a:avLst/>
          </a:prstGeom>
          <a:noFill/>
        </p:spPr>
      </p:pic>
      <p:pic>
        <p:nvPicPr>
          <p:cNvPr id="113672" name="Picture 8" descr="http://www.getreligion.org/wp-content/photos/mccain05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4724400"/>
            <a:ext cx="1153160" cy="1162352"/>
          </a:xfrm>
          <a:prstGeom prst="rect">
            <a:avLst/>
          </a:prstGeom>
          <a:noFill/>
        </p:spPr>
      </p:pic>
      <p:pic>
        <p:nvPicPr>
          <p:cNvPr id="113676" name="Picture 12" descr="http://clutchmagonline.com/wp-content/uploads/061211_obama_vlrg_3awide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4495800"/>
            <a:ext cx="1384300" cy="1783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Step Two:  Committee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14478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419600" y="13716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2903143" y="1944897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823542" y="1958044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3200401"/>
            <a:ext cx="419100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Sent to respective STANDING committees and/or </a:t>
            </a:r>
            <a:r>
              <a:rPr lang="en-US" sz="3200" dirty="0"/>
              <a:t>subcommittees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4724400"/>
            <a:ext cx="41910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Bill dies </a:t>
            </a:r>
          </a:p>
          <a:p>
            <a:pPr algn="ctr"/>
            <a:r>
              <a:rPr lang="en-US" sz="2400" dirty="0"/>
              <a:t>OR </a:t>
            </a:r>
          </a:p>
          <a:p>
            <a:pPr algn="ctr"/>
            <a:r>
              <a:rPr lang="en-US" sz="2400" dirty="0"/>
              <a:t>sent to </a:t>
            </a:r>
            <a:r>
              <a:rPr lang="en-US" sz="2400" u="sng" dirty="0"/>
              <a:t>committee hearing</a:t>
            </a:r>
            <a:endParaRPr lang="en-US" sz="2400" dirty="0"/>
          </a:p>
          <a:p>
            <a:pPr algn="ctr"/>
            <a:r>
              <a:rPr lang="en-US" sz="2400" dirty="0"/>
              <a:t>where further info is gathered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  <p:bldP spid="9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Step Three:  Markup Session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5240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419600" y="15240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3131744" y="2097297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671142" y="2186642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14600" y="3352800"/>
            <a:ext cx="4191000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Changes made if necessary </a:t>
            </a:r>
          </a:p>
          <a:p>
            <a:pPr algn="ctr"/>
            <a:r>
              <a:rPr lang="en-US" sz="3200" dirty="0"/>
              <a:t>Riders/Amendments added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5638800"/>
            <a:ext cx="41910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Majority to agree on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  <p:bldP spid="9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Step Four:  Reporting a Bill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8288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343400" y="18288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3131744" y="2402098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518741" y="2415243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3886200"/>
            <a:ext cx="74676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Kill the Bill!!</a:t>
            </a:r>
          </a:p>
          <a:p>
            <a:pPr algn="ctr"/>
            <a:r>
              <a:rPr lang="en-US" sz="4000" b="1" dirty="0"/>
              <a:t>OR</a:t>
            </a:r>
          </a:p>
          <a:p>
            <a:pPr algn="ctr"/>
            <a:r>
              <a:rPr lang="en-US" sz="4000" b="1" dirty="0"/>
              <a:t>Report the Bill to the Floor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Step Five:  Floor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8288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343400" y="18288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3131744" y="2402098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518741" y="2415243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14600" y="3886200"/>
            <a:ext cx="41910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Debate the Bill</a:t>
            </a:r>
          </a:p>
        </p:txBody>
      </p:sp>
      <p:sp>
        <p:nvSpPr>
          <p:cNvPr id="9" name="Curved Left Arrow 8"/>
          <p:cNvSpPr/>
          <p:nvPr/>
        </p:nvSpPr>
        <p:spPr>
          <a:xfrm>
            <a:off x="7010400" y="2209800"/>
            <a:ext cx="1524000" cy="3352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5029200"/>
            <a:ext cx="4648200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Filibuster &amp; Cloture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  <p:bldP spid="9" grpId="0" animBg="1"/>
      <p:bldP spid="10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Step Six:  Floor Action-Voting on Bills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8288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343400" y="18288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3131744" y="2402098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518741" y="2415243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3886200"/>
            <a:ext cx="86868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Quorum (majority) needed to Vote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45720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Step Seven:  Final Passage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828800"/>
            <a:ext cx="32826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343400" y="1828800"/>
            <a:ext cx="3660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Senate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 rot="19597367">
            <a:off x="3131744" y="2402098"/>
            <a:ext cx="5334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730148">
            <a:off x="5518741" y="2415243"/>
            <a:ext cx="533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5410200"/>
            <a:ext cx="72390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Conference Committees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45720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5486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3657600"/>
            <a:ext cx="815340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Both house MUST agree to identical Bill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animBg="1"/>
      <p:bldP spid="7" grpId="0" animBg="1"/>
      <p:bldP spid="8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Step Eight:  Presidential 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6600" y="4114800"/>
            <a:ext cx="27432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Sign the Bill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9400" y="1828800"/>
            <a:ext cx="35052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President</a:t>
            </a:r>
          </a:p>
        </p:txBody>
      </p:sp>
      <p:sp>
        <p:nvSpPr>
          <p:cNvPr id="16" name="Down Arrow 15"/>
          <p:cNvSpPr/>
          <p:nvPr/>
        </p:nvSpPr>
        <p:spPr>
          <a:xfrm rot="1805888">
            <a:off x="1826274" y="2252508"/>
            <a:ext cx="621059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4267200" y="2362200"/>
            <a:ext cx="6096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9847840">
            <a:off x="6589499" y="2230664"/>
            <a:ext cx="659343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20270753">
            <a:off x="6222401" y="3903118"/>
            <a:ext cx="2590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Veto the Bill</a:t>
            </a:r>
          </a:p>
        </p:txBody>
      </p:sp>
      <p:sp>
        <p:nvSpPr>
          <p:cNvPr id="20" name="TextBox 19"/>
          <p:cNvSpPr txBox="1"/>
          <p:nvPr/>
        </p:nvSpPr>
        <p:spPr>
          <a:xfrm rot="1400765">
            <a:off x="250609" y="3638889"/>
            <a:ext cx="25908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Nothing:  After 10 days becomes law.</a:t>
            </a:r>
          </a:p>
        </p:txBody>
      </p:sp>
      <p:sp>
        <p:nvSpPr>
          <p:cNvPr id="21" name="Curved Left Arrow 20"/>
          <p:cNvSpPr/>
          <p:nvPr/>
        </p:nvSpPr>
        <p:spPr>
          <a:xfrm>
            <a:off x="7467600" y="4343400"/>
            <a:ext cx="990600" cy="19050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800" y="5334000"/>
            <a:ext cx="51054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Congressional Override:  2/3 in both Houses</a:t>
            </a:r>
          </a:p>
        </p:txBody>
      </p:sp>
      <p:sp>
        <p:nvSpPr>
          <p:cNvPr id="12" name="TextBox 11"/>
          <p:cNvSpPr txBox="1"/>
          <p:nvPr/>
        </p:nvSpPr>
        <p:spPr>
          <a:xfrm rot="169841">
            <a:off x="400654" y="1710910"/>
            <a:ext cx="141813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Pocket Veto?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 animBg="1"/>
      <p:bldP spid="14" grpId="0" build="allAtOnce" animBg="1"/>
      <p:bldP spid="16" grpId="0" animBg="1"/>
      <p:bldP spid="17" grpId="0" animBg="1"/>
      <p:bldP spid="18" grpId="0" animBg="1"/>
      <p:bldP spid="19" grpId="0" build="allAtOnce" animBg="1"/>
      <p:bldP spid="20" grpId="0" build="allAtOnce" animBg="1"/>
      <p:bldP spid="21" grpId="0" animBg="1"/>
      <p:bldP spid="22" grpId="0" build="allAtOnce" animBg="1"/>
      <p:bldP spid="12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360</TotalTime>
  <Words>197</Words>
  <Application>Microsoft Office PowerPoint</Application>
  <PresentationFormat>On-screen Show (4:3)</PresentationFormat>
  <Paragraphs>57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Georgia</vt:lpstr>
      <vt:lpstr>Wingdings</vt:lpstr>
      <vt:lpstr>Wingdings 2</vt:lpstr>
      <vt:lpstr>Civic</vt:lpstr>
      <vt:lpstr>Bellwork 3/7: Caption ?’s p.183, 185, 186</vt:lpstr>
      <vt:lpstr>How a Bill Becomes a Law</vt:lpstr>
      <vt:lpstr>PowerPoint Presentation</vt:lpstr>
      <vt:lpstr>Step One:  Introduction</vt:lpstr>
      <vt:lpstr>Step Two:  Committee Action</vt:lpstr>
      <vt:lpstr>Step Three:  Markup Session</vt:lpstr>
      <vt:lpstr>Step Four:  Reporting a Bill</vt:lpstr>
      <vt:lpstr>Step Five:  Floor Action</vt:lpstr>
      <vt:lpstr>Step Six:  Floor Action-Voting on Bills</vt:lpstr>
      <vt:lpstr>Step Seven:  Final Passage</vt:lpstr>
      <vt:lpstr>Step Eight:  Presidential Action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 Account</dc:creator>
  <cp:lastModifiedBy>Steven Krause</cp:lastModifiedBy>
  <cp:revision>23</cp:revision>
  <cp:lastPrinted>2016-11-14T15:51:35Z</cp:lastPrinted>
  <dcterms:created xsi:type="dcterms:W3CDTF">2008-10-06T23:45:08Z</dcterms:created>
  <dcterms:modified xsi:type="dcterms:W3CDTF">2018-10-09T11:51:14Z</dcterms:modified>
</cp:coreProperties>
</file>