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76" r:id="rId2"/>
    <p:sldId id="269" r:id="rId3"/>
    <p:sldId id="270" r:id="rId4"/>
    <p:sldId id="256" r:id="rId5"/>
    <p:sldId id="257" r:id="rId6"/>
    <p:sldId id="258" r:id="rId7"/>
    <p:sldId id="259" r:id="rId8"/>
    <p:sldId id="260" r:id="rId9"/>
    <p:sldId id="261" r:id="rId10"/>
    <p:sldId id="265" r:id="rId11"/>
    <p:sldId id="263" r:id="rId12"/>
    <p:sldId id="262" r:id="rId13"/>
    <p:sldId id="264" r:id="rId14"/>
    <p:sldId id="273" r:id="rId15"/>
    <p:sldId id="277" r:id="rId16"/>
    <p:sldId id="274" r:id="rId17"/>
    <p:sldId id="275" r:id="rId1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4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3F171B9-5D39-4E13-BCC5-84BD4D324DBF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41768D6-3A3A-46A1-8391-689178A6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84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148A7F6-AB98-4CC2-B602-82CA2F2158F3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B680A39B-F832-486B-93C6-90053866F7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37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502C312-5C81-4505-B03C-037F2C764F6C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FCF7F8-495F-48A8-A9C0-58B8449039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Bellwork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Caption Question p. 97</a:t>
            </a:r>
          </a:p>
          <a:p>
            <a:r>
              <a:rPr lang="en-US" dirty="0"/>
              <a:t>Interpreting Political Cartoons p.119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3"/>
          <a:stretch/>
        </p:blipFill>
        <p:spPr>
          <a:xfrm>
            <a:off x="304800" y="2438400"/>
            <a:ext cx="8060267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06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33400"/>
            <a:ext cx="8922749" cy="578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4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"/>
          <a:stretch/>
        </p:blipFill>
        <p:spPr>
          <a:xfrm>
            <a:off x="304800" y="381000"/>
            <a:ext cx="8594109" cy="617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2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Federalism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Division of National &amp; State Government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620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Government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371600"/>
            <a:ext cx="5029200" cy="7315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/>
              <a:t>Constitutional Powers</a:t>
            </a:r>
          </a:p>
          <a:p>
            <a:r>
              <a:rPr lang="en-US" dirty="0"/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600" y="2286000"/>
            <a:ext cx="28194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Expressed</a:t>
            </a:r>
            <a:r>
              <a:rPr lang="en-US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048000"/>
            <a:ext cx="28194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Implied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3810000"/>
            <a:ext cx="28194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Inherent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181600"/>
            <a:ext cx="54102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Collectively known as </a:t>
            </a:r>
          </a:p>
          <a:p>
            <a:pPr algn="ctr"/>
            <a:r>
              <a:rPr lang="en-US" sz="3200" b="1" dirty="0"/>
              <a:t>“Delegated Powers”</a:t>
            </a:r>
          </a:p>
        </p:txBody>
      </p:sp>
      <p:sp>
        <p:nvSpPr>
          <p:cNvPr id="15" name="Curved Left Arrow 14"/>
          <p:cNvSpPr/>
          <p:nvPr/>
        </p:nvSpPr>
        <p:spPr>
          <a:xfrm>
            <a:off x="5410200" y="2514600"/>
            <a:ext cx="3733800" cy="3962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9" grpId="0" build="allAtOnce" animBg="1"/>
      <p:bldP spid="10" grpId="0" build="allAtOnce" animBg="1"/>
      <p:bldP spid="11" grpId="0" build="allAtOnce" animBg="1"/>
      <p:bldP spid="13" grpId="0" build="allAtOnce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391400" cy="990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Government</a:t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1447800"/>
            <a:ext cx="5867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Expressed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3200400"/>
            <a:ext cx="44958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 stated in the Constitution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400" y="4724400"/>
            <a:ext cx="44958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Examples</a:t>
            </a:r>
            <a:r>
              <a:rPr lang="en-US" sz="3200" dirty="0"/>
              <a:t>:</a:t>
            </a:r>
          </a:p>
          <a:p>
            <a:pPr marL="342900" indent="-342900">
              <a:buAutoNum type="arabicPeriod"/>
            </a:pPr>
            <a:r>
              <a:rPr lang="en-US" sz="3200" dirty="0"/>
              <a:t>Coin $</a:t>
            </a:r>
          </a:p>
          <a:p>
            <a:pPr marL="342900" indent="-342900">
              <a:buAutoNum type="arabicPeriod"/>
            </a:pPr>
            <a:r>
              <a:rPr lang="en-US" sz="3200" dirty="0"/>
              <a:t>Raise an Army &amp; Navy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2209800"/>
            <a:ext cx="5334000" cy="58477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AKA:  “Enumerated Powers”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  <p:bldP spid="8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68580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Government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143000"/>
            <a:ext cx="5867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Implied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905000"/>
            <a:ext cx="69342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 the Nat’l </a:t>
            </a:r>
            <a:r>
              <a:rPr lang="en-US" sz="4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Gov’t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requires to carry out the Expressed Powers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3429000"/>
            <a:ext cx="59436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Example</a:t>
            </a:r>
            <a:r>
              <a:rPr lang="en-US" sz="3200" dirty="0"/>
              <a:t>:</a:t>
            </a:r>
          </a:p>
          <a:p>
            <a:pPr marL="342900" indent="-342900" algn="ctr">
              <a:buAutoNum type="arabicPeriod"/>
            </a:pPr>
            <a:r>
              <a:rPr lang="en-US" sz="3200" dirty="0"/>
              <a:t>Military Draft is </a:t>
            </a:r>
            <a:r>
              <a:rPr lang="en-US" sz="3200" i="1" dirty="0"/>
              <a:t>implied </a:t>
            </a:r>
            <a:r>
              <a:rPr lang="en-US" sz="3200" dirty="0"/>
              <a:t>by the power to raise an army</a:t>
            </a:r>
            <a:endParaRPr lang="en-US" sz="3200" i="1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5486400"/>
            <a:ext cx="5334000" cy="107721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Basis:  “Necessary &amp; Proper Clause” (Elastic Clause)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  <p:bldP spid="7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68580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Government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143000"/>
            <a:ext cx="5867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Inherent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57400"/>
            <a:ext cx="69342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 powers may be exercised because it is a government.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3657600"/>
            <a:ext cx="60960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Examples</a:t>
            </a:r>
            <a:r>
              <a:rPr lang="en-US" sz="3200" dirty="0"/>
              <a:t>:</a:t>
            </a:r>
          </a:p>
          <a:p>
            <a:pPr marL="342900" indent="-342900" algn="ctr">
              <a:buAutoNum type="arabicPeriod"/>
            </a:pPr>
            <a:r>
              <a:rPr lang="en-US" sz="3200" dirty="0"/>
              <a:t>Establishing Foreign Relationships</a:t>
            </a:r>
          </a:p>
          <a:p>
            <a:pPr marL="342900" indent="-342900" algn="ctr">
              <a:buAutoNum type="arabicPeriod"/>
            </a:pPr>
            <a:r>
              <a:rPr lang="en-US" sz="3200" dirty="0"/>
              <a:t>Immigration Control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8580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Government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143000"/>
            <a:ext cx="5867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Reserved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57400"/>
            <a:ext cx="69342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 “not delegated to the U.S. by the Constitution…”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3657600"/>
            <a:ext cx="60960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Example</a:t>
            </a:r>
            <a:r>
              <a:rPr lang="en-US" sz="3200" dirty="0"/>
              <a:t>:</a:t>
            </a:r>
          </a:p>
          <a:p>
            <a:pPr marL="342900" indent="-342900" algn="ctr">
              <a:buAutoNum type="arabicPeriod"/>
            </a:pPr>
            <a:r>
              <a:rPr lang="en-US" sz="3200" dirty="0"/>
              <a:t>Regulation of public school systems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6858000" cy="1066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Rights Guaranteed to the States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05000"/>
            <a:ext cx="2819400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Republican Government</a:t>
            </a:r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3276600"/>
            <a:ext cx="28194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Protection</a:t>
            </a:r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7400" y="4114800"/>
            <a:ext cx="2819400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Territorial Integrity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6858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State &amp; National Powers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1143000"/>
            <a:ext cx="5867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Concurrent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57400"/>
            <a:ext cx="69342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 both Nat’l &amp; State Gov. can exercise.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3733800"/>
            <a:ext cx="5943600" cy="18466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Example</a:t>
            </a:r>
            <a:r>
              <a:rPr lang="en-US" sz="3200" dirty="0"/>
              <a:t>:</a:t>
            </a:r>
          </a:p>
          <a:p>
            <a:pPr marL="514350" indent="-514350" algn="ctr">
              <a:buAutoNum type="arabicPeriod"/>
            </a:pPr>
            <a:r>
              <a:rPr lang="en-US" sz="3200" dirty="0"/>
              <a:t>Tax</a:t>
            </a:r>
          </a:p>
          <a:p>
            <a:pPr marL="514350" indent="-514350" algn="ctr">
              <a:buAutoNum type="arabicPeriod"/>
            </a:pPr>
            <a:r>
              <a:rPr lang="en-US" sz="3200" dirty="0"/>
              <a:t>Establish Courts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391400" cy="1447800"/>
          </a:xfrm>
        </p:spPr>
        <p:txBody>
          <a:bodyPr>
            <a:no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 between National &amp; State Government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676400"/>
            <a:ext cx="7467600" cy="132343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In matters where laws conflict the </a:t>
            </a:r>
            <a:r>
              <a:rPr lang="en-US" sz="4000" i="1" u="sng" dirty="0"/>
              <a:t>Supremacy Clause</a:t>
            </a:r>
            <a:r>
              <a:rPr lang="en-US" sz="4000" i="1" dirty="0"/>
              <a:t> </a:t>
            </a:r>
            <a:r>
              <a:rPr lang="en-US" sz="4000" dirty="0"/>
              <a:t>takes effect.</a:t>
            </a:r>
          </a:p>
        </p:txBody>
      </p:sp>
      <p:pic>
        <p:nvPicPr>
          <p:cNvPr id="1026" name="Picture 2" descr="http://www.damchicago.com/us-constitution-01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7530">
            <a:off x="2986717" y="3314114"/>
            <a:ext cx="3623495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68580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Denied Powers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57400"/>
            <a:ext cx="6934200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 denied at all levels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3124200"/>
            <a:ext cx="420624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Denied Nat’l Power</a:t>
            </a:r>
          </a:p>
          <a:p>
            <a:pPr marL="514350" indent="-514350" algn="ctr">
              <a:buAutoNum type="arabicPeriod"/>
            </a:pPr>
            <a:r>
              <a:rPr lang="en-US" sz="3200" dirty="0"/>
              <a:t>Tax Exports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48200" y="3124200"/>
            <a:ext cx="420624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Denied State Power</a:t>
            </a:r>
          </a:p>
          <a:p>
            <a:pPr marL="514350" indent="-514350" algn="ctr">
              <a:buAutoNum type="arabicPeriod"/>
            </a:pPr>
            <a:r>
              <a:rPr lang="en-US" sz="3200" dirty="0"/>
              <a:t>Coin Money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4876800"/>
            <a:ext cx="420624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Denied to Nat’l &amp; State</a:t>
            </a:r>
          </a:p>
          <a:p>
            <a:pPr marL="514350" indent="-514350" algn="ctr">
              <a:buAutoNum type="arabicPeriod"/>
            </a:pPr>
            <a:r>
              <a:rPr lang="en-US" sz="3200" dirty="0"/>
              <a:t>Prohibit Religions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p" animBg="1"/>
      <p:bldP spid="7" grpId="0" build="p" animBg="1"/>
      <p:bldP spid="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Sort the cards/classify into four categories:</a:t>
            </a:r>
          </a:p>
          <a:p>
            <a:pPr lvl="1"/>
            <a:r>
              <a:rPr lang="en-US" dirty="0"/>
              <a:t>Federal (Delegated) powers</a:t>
            </a:r>
          </a:p>
          <a:p>
            <a:pPr lvl="1"/>
            <a:r>
              <a:rPr lang="en-US" dirty="0"/>
              <a:t>Concurrent Powers</a:t>
            </a:r>
          </a:p>
          <a:p>
            <a:pPr lvl="1"/>
            <a:r>
              <a:rPr lang="en-US" dirty="0"/>
              <a:t>State (Reserved) Powers</a:t>
            </a:r>
          </a:p>
          <a:p>
            <a:pPr lvl="1"/>
            <a:r>
              <a:rPr lang="en-US" dirty="0"/>
              <a:t>Denied to both levels (rights of the people)</a:t>
            </a:r>
          </a:p>
          <a:p>
            <a:r>
              <a:rPr lang="en-US" dirty="0"/>
              <a:t>Sort the Federal (Delegated &amp; Concurrent Powers) into:</a:t>
            </a:r>
          </a:p>
          <a:p>
            <a:pPr lvl="1"/>
            <a:r>
              <a:rPr lang="en-US" dirty="0"/>
              <a:t>Expressed/Enumerated (Article I, Section VIII)</a:t>
            </a:r>
          </a:p>
          <a:p>
            <a:pPr lvl="1"/>
            <a:r>
              <a:rPr lang="en-US" dirty="0"/>
              <a:t>Implied</a:t>
            </a:r>
          </a:p>
        </p:txBody>
      </p:sp>
    </p:spTree>
    <p:extLst>
      <p:ext uri="{BB962C8B-B14F-4D97-AF65-F5344CB8AC3E}">
        <p14:creationId xmlns:p14="http://schemas.microsoft.com/office/powerpoint/2010/main" val="23192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E400-E8FC-44D9-992E-5DEA91DC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Classification of Powers:</a:t>
            </a:r>
            <a:br>
              <a:rPr lang="en-US" sz="2800" dirty="0"/>
            </a:br>
            <a:r>
              <a:rPr lang="en-US" sz="2800" dirty="0"/>
              <a:t>Use the Constitution, p.97, Ch. 23, Section 3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42915D-1EA0-438C-A83B-21DBCDCFA9A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3970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74871246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713204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1446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Delegated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Reserved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39602"/>
                  </a:ext>
                </a:extLst>
              </a:tr>
            </a:tbl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0424B25-B4F8-46F7-86A5-B140CE1DD5E9}"/>
              </a:ext>
            </a:extLst>
          </p:cNvPr>
          <p:cNvCxnSpPr/>
          <p:nvPr/>
        </p:nvCxnSpPr>
        <p:spPr>
          <a:xfrm>
            <a:off x="1828800" y="1774678"/>
            <a:ext cx="1219200" cy="2568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9B1CBE-90A7-441C-B6A1-AA966CC1499D}"/>
              </a:ext>
            </a:extLst>
          </p:cNvPr>
          <p:cNvCxnSpPr/>
          <p:nvPr/>
        </p:nvCxnSpPr>
        <p:spPr>
          <a:xfrm flipH="1">
            <a:off x="914400" y="1774678"/>
            <a:ext cx="914400" cy="2492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A616B52-46EC-41B7-8B05-4192C96186F3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4377201"/>
          <a:ext cx="1752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865591029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Expressed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41072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A96EEF1-5669-4E8A-9CD6-BC60EBCA44BF}"/>
              </a:ext>
            </a:extLst>
          </p:cNvPr>
          <p:cNvGraphicFramePr>
            <a:graphicFrameLocks noGrp="1"/>
          </p:cNvGraphicFramePr>
          <p:nvPr/>
        </p:nvGraphicFramePr>
        <p:xfrm>
          <a:off x="2590800" y="4395567"/>
          <a:ext cx="1828800" cy="377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629857267"/>
                    </a:ext>
                  </a:extLst>
                </a:gridCol>
              </a:tblGrid>
              <a:tr h="3776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Implied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6539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F37660E-1A83-45C3-9602-61AC7A5F5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966410"/>
              </p:ext>
            </p:extLst>
          </p:nvPr>
        </p:nvGraphicFramePr>
        <p:xfrm>
          <a:off x="5943600" y="4904741"/>
          <a:ext cx="2971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372299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I DON’T KNOW!!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22951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63548E1-1E7C-4E38-B4EE-68599DBA6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597465"/>
              </p:ext>
            </p:extLst>
          </p:nvPr>
        </p:nvGraphicFramePr>
        <p:xfrm>
          <a:off x="5257800" y="2971800"/>
          <a:ext cx="350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745181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Rights of the People/Denied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605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81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7886241" cy="589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26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"/>
          <a:stretch/>
        </p:blipFill>
        <p:spPr>
          <a:xfrm>
            <a:off x="304800" y="381000"/>
            <a:ext cx="8594109" cy="617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15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2092</TotalTime>
  <Words>291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Bookman Old Style</vt:lpstr>
      <vt:lpstr>Calibri</vt:lpstr>
      <vt:lpstr>Gill Sans MT</vt:lpstr>
      <vt:lpstr>Wingdings</vt:lpstr>
      <vt:lpstr>Wingdings 3</vt:lpstr>
      <vt:lpstr>Origin</vt:lpstr>
      <vt:lpstr>Bellwork:</vt:lpstr>
      <vt:lpstr>PowerPoint Presentation</vt:lpstr>
      <vt:lpstr>PowerPoint Presentation</vt:lpstr>
      <vt:lpstr>Federalism</vt:lpstr>
      <vt:lpstr>National Government</vt:lpstr>
      <vt:lpstr>National Government  </vt:lpstr>
      <vt:lpstr>National Government</vt:lpstr>
      <vt:lpstr>National Government</vt:lpstr>
      <vt:lpstr>State Government</vt:lpstr>
      <vt:lpstr>Rights Guaranteed to the States</vt:lpstr>
      <vt:lpstr>State &amp; National Powers</vt:lpstr>
      <vt:lpstr>Conflict between National &amp; State Government</vt:lpstr>
      <vt:lpstr>Denied Powers</vt:lpstr>
      <vt:lpstr>Partners: </vt:lpstr>
      <vt:lpstr>Classification of Powers: Use the Constitution, p.97, Ch. 23, Section 3</vt:lpstr>
      <vt:lpstr>PowerPoint Presentation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PCSD</dc:creator>
  <cp:lastModifiedBy>Steven Krause</cp:lastModifiedBy>
  <cp:revision>47</cp:revision>
  <cp:lastPrinted>2016-09-21T14:19:36Z</cp:lastPrinted>
  <dcterms:created xsi:type="dcterms:W3CDTF">2009-02-24T23:22:20Z</dcterms:created>
  <dcterms:modified xsi:type="dcterms:W3CDTF">2019-09-13T17:03:41Z</dcterms:modified>
</cp:coreProperties>
</file>