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handoutMasterIdLst>
    <p:handoutMasterId r:id="rId13"/>
  </p:handoutMasterIdLst>
  <p:sldIdLst>
    <p:sldId id="257" r:id="rId2"/>
    <p:sldId id="265" r:id="rId3"/>
    <p:sldId id="271" r:id="rId4"/>
    <p:sldId id="258" r:id="rId5"/>
    <p:sldId id="272" r:id="rId6"/>
    <p:sldId id="270" r:id="rId7"/>
    <p:sldId id="259" r:id="rId8"/>
    <p:sldId id="260" r:id="rId9"/>
    <p:sldId id="263"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0A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66275" autoAdjust="0"/>
  </p:normalViewPr>
  <p:slideViewPr>
    <p:cSldViewPr snapToGrid="0">
      <p:cViewPr varScale="1">
        <p:scale>
          <a:sx n="72" d="100"/>
          <a:sy n="72" d="100"/>
        </p:scale>
        <p:origin x="207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38" tIns="45719" rIns="91438" bIns="45719" rtlCol="0"/>
          <a:lstStyle>
            <a:lvl1pPr algn="l">
              <a:defRPr sz="1200"/>
            </a:lvl1pPr>
          </a:lstStyle>
          <a:p>
            <a:endParaRPr lang="en-US"/>
          </a:p>
        </p:txBody>
      </p:sp>
      <p:sp>
        <p:nvSpPr>
          <p:cNvPr id="3" name="Date Placeholder 2"/>
          <p:cNvSpPr>
            <a:spLocks noGrp="1"/>
          </p:cNvSpPr>
          <p:nvPr>
            <p:ph type="dt" sz="quarter" idx="1"/>
          </p:nvPr>
        </p:nvSpPr>
        <p:spPr>
          <a:xfrm>
            <a:off x="3884614" y="0"/>
            <a:ext cx="2971800" cy="458788"/>
          </a:xfrm>
          <a:prstGeom prst="rect">
            <a:avLst/>
          </a:prstGeom>
        </p:spPr>
        <p:txBody>
          <a:bodyPr vert="horz" lIns="91438" tIns="45719" rIns="91438" bIns="45719" rtlCol="0"/>
          <a:lstStyle>
            <a:lvl1pPr algn="r">
              <a:defRPr sz="1200"/>
            </a:lvl1pPr>
          </a:lstStyle>
          <a:p>
            <a:fld id="{9C269CAD-4157-448D-9F01-19999218C02D}" type="datetimeFigureOut">
              <a:rPr lang="en-US" smtClean="0"/>
              <a:t>1/13/2020</a:t>
            </a:fld>
            <a:endParaRPr lang="en-US"/>
          </a:p>
        </p:txBody>
      </p:sp>
      <p:sp>
        <p:nvSpPr>
          <p:cNvPr id="4" name="Footer Placeholder 3"/>
          <p:cNvSpPr>
            <a:spLocks noGrp="1"/>
          </p:cNvSpPr>
          <p:nvPr>
            <p:ph type="ftr" sz="quarter" idx="2"/>
          </p:nvPr>
        </p:nvSpPr>
        <p:spPr>
          <a:xfrm>
            <a:off x="0" y="8685214"/>
            <a:ext cx="2971800" cy="458787"/>
          </a:xfrm>
          <a:prstGeom prst="rect">
            <a:avLst/>
          </a:prstGeom>
        </p:spPr>
        <p:txBody>
          <a:bodyPr vert="horz" lIns="91438" tIns="45719" rIns="91438" bIns="45719" rtlCol="0" anchor="b"/>
          <a:lstStyle>
            <a:lvl1pPr algn="l">
              <a:defRPr sz="1200"/>
            </a:lvl1pPr>
          </a:lstStyle>
          <a:p>
            <a:endParaRPr lang="en-US"/>
          </a:p>
        </p:txBody>
      </p:sp>
      <p:sp>
        <p:nvSpPr>
          <p:cNvPr id="5" name="Slide Number Placeholder 4"/>
          <p:cNvSpPr>
            <a:spLocks noGrp="1"/>
          </p:cNvSpPr>
          <p:nvPr>
            <p:ph type="sldNum" sz="quarter" idx="3"/>
          </p:nvPr>
        </p:nvSpPr>
        <p:spPr>
          <a:xfrm>
            <a:off x="3884614" y="8685214"/>
            <a:ext cx="2971800" cy="458787"/>
          </a:xfrm>
          <a:prstGeom prst="rect">
            <a:avLst/>
          </a:prstGeom>
        </p:spPr>
        <p:txBody>
          <a:bodyPr vert="horz" lIns="91438" tIns="45719" rIns="91438" bIns="45719" rtlCol="0" anchor="b"/>
          <a:lstStyle>
            <a:lvl1pPr algn="r">
              <a:defRPr sz="1200"/>
            </a:lvl1pPr>
          </a:lstStyle>
          <a:p>
            <a:fld id="{203728CC-33B3-4344-BDD7-814AECD478D7}" type="slidenum">
              <a:rPr lang="en-US" smtClean="0"/>
              <a:t>‹#›</a:t>
            </a:fld>
            <a:endParaRPr lang="en-US"/>
          </a:p>
        </p:txBody>
      </p:sp>
    </p:spTree>
    <p:extLst>
      <p:ext uri="{BB962C8B-B14F-4D97-AF65-F5344CB8AC3E}">
        <p14:creationId xmlns:p14="http://schemas.microsoft.com/office/powerpoint/2010/main" val="39527424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592" cy="458929"/>
          </a:xfrm>
          <a:prstGeom prst="rect">
            <a:avLst/>
          </a:prstGeom>
        </p:spPr>
        <p:txBody>
          <a:bodyPr vert="horz" lIns="90398" tIns="45199" rIns="90398" bIns="45199" rtlCol="0"/>
          <a:lstStyle>
            <a:lvl1pPr algn="l">
              <a:defRPr sz="1200"/>
            </a:lvl1pPr>
          </a:lstStyle>
          <a:p>
            <a:endParaRPr lang="en-US"/>
          </a:p>
        </p:txBody>
      </p:sp>
      <p:sp>
        <p:nvSpPr>
          <p:cNvPr id="3" name="Date Placeholder 2"/>
          <p:cNvSpPr>
            <a:spLocks noGrp="1"/>
          </p:cNvSpPr>
          <p:nvPr>
            <p:ph type="dt" idx="1"/>
          </p:nvPr>
        </p:nvSpPr>
        <p:spPr>
          <a:xfrm>
            <a:off x="3884842" y="0"/>
            <a:ext cx="2971592" cy="458929"/>
          </a:xfrm>
          <a:prstGeom prst="rect">
            <a:avLst/>
          </a:prstGeom>
        </p:spPr>
        <p:txBody>
          <a:bodyPr vert="horz" lIns="90398" tIns="45199" rIns="90398" bIns="45199" rtlCol="0"/>
          <a:lstStyle>
            <a:lvl1pPr algn="r">
              <a:defRPr sz="1200"/>
            </a:lvl1pPr>
          </a:lstStyle>
          <a:p>
            <a:fld id="{7D126C53-0EB9-46E2-8016-2517A79FD905}" type="datetimeFigureOut">
              <a:rPr lang="en-US" smtClean="0"/>
              <a:t>1/13/2020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0398" tIns="45199" rIns="90398" bIns="45199" rtlCol="0" anchor="ctr"/>
          <a:lstStyle/>
          <a:p>
            <a:endParaRPr lang="en-US"/>
          </a:p>
        </p:txBody>
      </p:sp>
      <p:sp>
        <p:nvSpPr>
          <p:cNvPr id="5" name="Notes Placeholder 4"/>
          <p:cNvSpPr>
            <a:spLocks noGrp="1"/>
          </p:cNvSpPr>
          <p:nvPr>
            <p:ph type="body" sz="quarter" idx="3"/>
          </p:nvPr>
        </p:nvSpPr>
        <p:spPr>
          <a:xfrm>
            <a:off x="686114" y="4400688"/>
            <a:ext cx="5485773" cy="3600706"/>
          </a:xfrm>
          <a:prstGeom prst="rect">
            <a:avLst/>
          </a:prstGeom>
        </p:spPr>
        <p:txBody>
          <a:bodyPr vert="horz" lIns="90398" tIns="45199" rIns="90398" bIns="4519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071"/>
            <a:ext cx="2971592" cy="458929"/>
          </a:xfrm>
          <a:prstGeom prst="rect">
            <a:avLst/>
          </a:prstGeom>
        </p:spPr>
        <p:txBody>
          <a:bodyPr vert="horz" lIns="90398" tIns="45199" rIns="90398" bIns="45199" rtlCol="0" anchor="b"/>
          <a:lstStyle>
            <a:lvl1pPr algn="l">
              <a:defRPr sz="1200"/>
            </a:lvl1pPr>
          </a:lstStyle>
          <a:p>
            <a:endParaRPr lang="en-US"/>
          </a:p>
        </p:txBody>
      </p:sp>
      <p:sp>
        <p:nvSpPr>
          <p:cNvPr id="7" name="Slide Number Placeholder 6"/>
          <p:cNvSpPr>
            <a:spLocks noGrp="1"/>
          </p:cNvSpPr>
          <p:nvPr>
            <p:ph type="sldNum" sz="quarter" idx="5"/>
          </p:nvPr>
        </p:nvSpPr>
        <p:spPr>
          <a:xfrm>
            <a:off x="3884842" y="8685071"/>
            <a:ext cx="2971592" cy="458929"/>
          </a:xfrm>
          <a:prstGeom prst="rect">
            <a:avLst/>
          </a:prstGeom>
        </p:spPr>
        <p:txBody>
          <a:bodyPr vert="horz" lIns="90398" tIns="45199" rIns="90398" bIns="45199" rtlCol="0" anchor="b"/>
          <a:lstStyle>
            <a:lvl1pPr algn="r">
              <a:defRPr sz="1200"/>
            </a:lvl1pPr>
          </a:lstStyle>
          <a:p>
            <a:fld id="{8D6F2FA0-43C2-49BD-B934-8D0DD0376D24}" type="slidenum">
              <a:rPr lang="en-US" smtClean="0"/>
              <a:t>‹#›</a:t>
            </a:fld>
            <a:endParaRPr lang="en-US"/>
          </a:p>
        </p:txBody>
      </p:sp>
    </p:spTree>
    <p:extLst>
      <p:ext uri="{BB962C8B-B14F-4D97-AF65-F5344CB8AC3E}">
        <p14:creationId xmlns:p14="http://schemas.microsoft.com/office/powerpoint/2010/main" val="1253281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minutes</a:t>
            </a:r>
          </a:p>
          <a:p>
            <a:endParaRPr lang="en-US" dirty="0"/>
          </a:p>
          <a:p>
            <a:r>
              <a:rPr lang="en-US" dirty="0"/>
              <a:t>Ask students to answer the question in their notebook….then spend a few minutes discussing…both are of course important</a:t>
            </a:r>
          </a:p>
        </p:txBody>
      </p:sp>
      <p:sp>
        <p:nvSpPr>
          <p:cNvPr id="4" name="Slide Number Placeholder 3"/>
          <p:cNvSpPr>
            <a:spLocks noGrp="1"/>
          </p:cNvSpPr>
          <p:nvPr>
            <p:ph type="sldNum" sz="quarter" idx="5"/>
          </p:nvPr>
        </p:nvSpPr>
        <p:spPr/>
        <p:txBody>
          <a:bodyPr/>
          <a:lstStyle/>
          <a:p>
            <a:fld id="{8D6F2FA0-43C2-49BD-B934-8D0DD0376D24}" type="slidenum">
              <a:rPr lang="en-US" smtClean="0"/>
              <a:t>1</a:t>
            </a:fld>
            <a:endParaRPr lang="en-US"/>
          </a:p>
        </p:txBody>
      </p:sp>
    </p:spTree>
    <p:extLst>
      <p:ext uri="{BB962C8B-B14F-4D97-AF65-F5344CB8AC3E}">
        <p14:creationId xmlns:p14="http://schemas.microsoft.com/office/powerpoint/2010/main" val="1648210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founders tried to determine the appropriate balance of freedom and liberty using ideas from enlightenment philosophers….</a:t>
            </a:r>
          </a:p>
        </p:txBody>
      </p:sp>
      <p:sp>
        <p:nvSpPr>
          <p:cNvPr id="4" name="Slide Number Placeholder 3"/>
          <p:cNvSpPr>
            <a:spLocks noGrp="1"/>
          </p:cNvSpPr>
          <p:nvPr>
            <p:ph type="sldNum" sz="quarter" idx="5"/>
          </p:nvPr>
        </p:nvSpPr>
        <p:spPr/>
        <p:txBody>
          <a:bodyPr/>
          <a:lstStyle/>
          <a:p>
            <a:fld id="{8D6F2FA0-43C2-49BD-B934-8D0DD0376D24}" type="slidenum">
              <a:rPr lang="en-US" smtClean="0"/>
              <a:t>2</a:t>
            </a:fld>
            <a:endParaRPr lang="en-US"/>
          </a:p>
        </p:txBody>
      </p:sp>
    </p:spTree>
    <p:extLst>
      <p:ext uri="{BB962C8B-B14F-4D97-AF65-F5344CB8AC3E}">
        <p14:creationId xmlns:p14="http://schemas.microsoft.com/office/powerpoint/2010/main" val="4150839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6F2FA0-43C2-49BD-B934-8D0DD0376D24}" type="slidenum">
              <a:rPr lang="en-US" smtClean="0"/>
              <a:t>3</a:t>
            </a:fld>
            <a:endParaRPr lang="en-US"/>
          </a:p>
        </p:txBody>
      </p:sp>
    </p:spTree>
    <p:extLst>
      <p:ext uri="{BB962C8B-B14F-4D97-AF65-F5344CB8AC3E}">
        <p14:creationId xmlns:p14="http://schemas.microsoft.com/office/powerpoint/2010/main" val="3760253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Thomas Jefferson changed “no one ought to harm another in his life, health, liberty, or possessions” –to- the inalienable rights of “life, liberty, and the PURSUIT OF HAPPINESS” because he felt that declaring that people had the right to property was not the right message. Instead, he declared that people had the right to PURSUE happiness – which might come in the form of material wealth, and might come in other forms too.</a:t>
            </a:r>
          </a:p>
        </p:txBody>
      </p:sp>
      <p:sp>
        <p:nvSpPr>
          <p:cNvPr id="4" name="Slide Number Placeholder 3"/>
          <p:cNvSpPr>
            <a:spLocks noGrp="1"/>
          </p:cNvSpPr>
          <p:nvPr>
            <p:ph type="sldNum" sz="quarter" idx="5"/>
          </p:nvPr>
        </p:nvSpPr>
        <p:spPr/>
        <p:txBody>
          <a:bodyPr/>
          <a:lstStyle/>
          <a:p>
            <a:fld id="{8D6F2FA0-43C2-49BD-B934-8D0DD0376D24}" type="slidenum">
              <a:rPr lang="en-US" smtClean="0"/>
              <a:t>4</a:t>
            </a:fld>
            <a:endParaRPr lang="en-US"/>
          </a:p>
        </p:txBody>
      </p:sp>
    </p:spTree>
    <p:extLst>
      <p:ext uri="{BB962C8B-B14F-4D97-AF65-F5344CB8AC3E}">
        <p14:creationId xmlns:p14="http://schemas.microsoft.com/office/powerpoint/2010/main" val="32099749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6F2FA0-43C2-49BD-B934-8D0DD0376D24}" type="slidenum">
              <a:rPr lang="en-US" smtClean="0"/>
              <a:t>6</a:t>
            </a:fld>
            <a:endParaRPr lang="en-US"/>
          </a:p>
        </p:txBody>
      </p:sp>
    </p:spTree>
    <p:extLst>
      <p:ext uri="{BB962C8B-B14F-4D97-AF65-F5344CB8AC3E}">
        <p14:creationId xmlns:p14="http://schemas.microsoft.com/office/powerpoint/2010/main" val="751950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6F2FA0-43C2-49BD-B934-8D0DD0376D24}" type="slidenum">
              <a:rPr lang="en-US" smtClean="0"/>
              <a:t>7</a:t>
            </a:fld>
            <a:endParaRPr lang="en-US"/>
          </a:p>
        </p:txBody>
      </p:sp>
    </p:spTree>
    <p:extLst>
      <p:ext uri="{BB962C8B-B14F-4D97-AF65-F5344CB8AC3E}">
        <p14:creationId xmlns:p14="http://schemas.microsoft.com/office/powerpoint/2010/main" val="2010859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6F2FA0-43C2-49BD-B934-8D0DD0376D24}" type="slidenum">
              <a:rPr lang="en-US" smtClean="0"/>
              <a:t>8</a:t>
            </a:fld>
            <a:endParaRPr lang="en-US"/>
          </a:p>
        </p:txBody>
      </p:sp>
    </p:spTree>
    <p:extLst>
      <p:ext uri="{BB962C8B-B14F-4D97-AF65-F5344CB8AC3E}">
        <p14:creationId xmlns:p14="http://schemas.microsoft.com/office/powerpoint/2010/main" val="25540473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6F2FA0-43C2-49BD-B934-8D0DD0376D24}" type="slidenum">
              <a:rPr lang="en-US" smtClean="0"/>
              <a:t>9</a:t>
            </a:fld>
            <a:endParaRPr lang="en-US"/>
          </a:p>
        </p:txBody>
      </p:sp>
    </p:spTree>
    <p:extLst>
      <p:ext uri="{BB962C8B-B14F-4D97-AF65-F5344CB8AC3E}">
        <p14:creationId xmlns:p14="http://schemas.microsoft.com/office/powerpoint/2010/main" val="42008651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6F2FA0-43C2-49BD-B934-8D0DD0376D24}" type="slidenum">
              <a:rPr lang="en-US" smtClean="0"/>
              <a:t>10</a:t>
            </a:fld>
            <a:endParaRPr lang="en-US"/>
          </a:p>
        </p:txBody>
      </p:sp>
    </p:spTree>
    <p:extLst>
      <p:ext uri="{BB962C8B-B14F-4D97-AF65-F5344CB8AC3E}">
        <p14:creationId xmlns:p14="http://schemas.microsoft.com/office/powerpoint/2010/main" val="3402330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1/13/2020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Locke, Hobbes &amp; Rousseau</a:t>
            </a:r>
            <a:r>
              <a:rPr lang="en-US" dirty="0"/>
              <a:t>: Enlightenment Philosophers who Influenced our Founders</a:t>
            </a:r>
          </a:p>
        </p:txBody>
      </p:sp>
      <p:sp>
        <p:nvSpPr>
          <p:cNvPr id="3" name="Content Placeholder 2"/>
          <p:cNvSpPr>
            <a:spLocks noGrp="1"/>
          </p:cNvSpPr>
          <p:nvPr>
            <p:ph idx="1"/>
          </p:nvPr>
        </p:nvSpPr>
        <p:spPr>
          <a:xfrm>
            <a:off x="677334" y="1848862"/>
            <a:ext cx="8596668" cy="3880773"/>
          </a:xfrm>
        </p:spPr>
        <p:txBody>
          <a:bodyPr>
            <a:normAutofit/>
          </a:bodyPr>
          <a:lstStyle/>
          <a:p>
            <a:r>
              <a:rPr lang="en-US" sz="4400" dirty="0"/>
              <a:t>What is more important, </a:t>
            </a:r>
            <a:r>
              <a:rPr lang="en-US" sz="4400" u="sng" dirty="0"/>
              <a:t>security</a:t>
            </a:r>
            <a:r>
              <a:rPr lang="en-US" sz="4400" dirty="0"/>
              <a:t> or </a:t>
            </a:r>
            <a:r>
              <a:rPr lang="en-US" sz="4400" u="sng" dirty="0"/>
              <a:t>freedom</a:t>
            </a:r>
            <a:r>
              <a:rPr lang="en-US" sz="4400" dirty="0"/>
              <a:t>?  Explain.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8974" y="3429001"/>
            <a:ext cx="4760753" cy="3429000"/>
          </a:xfrm>
          <a:prstGeom prst="rect">
            <a:avLst/>
          </a:prstGeom>
        </p:spPr>
      </p:pic>
    </p:spTree>
    <p:extLst>
      <p:ext uri="{BB962C8B-B14F-4D97-AF65-F5344CB8AC3E}">
        <p14:creationId xmlns:p14="http://schemas.microsoft.com/office/powerpoint/2010/main" val="2070948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1007919"/>
            <a:ext cx="7772400" cy="1470025"/>
          </a:xfrm>
        </p:spPr>
        <p:txBody>
          <a:bodyPr>
            <a:noAutofit/>
          </a:bodyPr>
          <a:lstStyle/>
          <a:p>
            <a:r>
              <a:rPr lang="en-US" sz="8000" b="1" dirty="0"/>
              <a:t>Enlightenment Philosophers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2667000"/>
            <a:ext cx="3276600" cy="3995854"/>
          </a:xfrm>
          <a:prstGeom prst="rect">
            <a:avLst/>
          </a:prstGeom>
        </p:spPr>
      </p:pic>
      <p:sp>
        <p:nvSpPr>
          <p:cNvPr id="5" name="Right Arrow 4"/>
          <p:cNvSpPr/>
          <p:nvPr/>
        </p:nvSpPr>
        <p:spPr>
          <a:xfrm>
            <a:off x="5269992" y="4114800"/>
            <a:ext cx="1588008" cy="838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0400" y="3429000"/>
            <a:ext cx="3463636" cy="2286000"/>
          </a:xfrm>
          <a:prstGeom prst="rect">
            <a:avLst/>
          </a:prstGeom>
        </p:spPr>
      </p:pic>
    </p:spTree>
    <p:extLst>
      <p:ext uri="{BB962C8B-B14F-4D97-AF65-F5344CB8AC3E}">
        <p14:creationId xmlns:p14="http://schemas.microsoft.com/office/powerpoint/2010/main" val="2646937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376" y="0"/>
            <a:ext cx="8596668" cy="1320800"/>
          </a:xfrm>
        </p:spPr>
        <p:txBody>
          <a:bodyPr/>
          <a:lstStyle/>
          <a:p>
            <a:r>
              <a:rPr lang="en-US" dirty="0"/>
              <a:t>Considerations for the Nature of Government:</a:t>
            </a:r>
          </a:p>
        </p:txBody>
      </p:sp>
      <p:sp>
        <p:nvSpPr>
          <p:cNvPr id="3" name="Content Placeholder 2"/>
          <p:cNvSpPr>
            <a:spLocks noGrp="1"/>
          </p:cNvSpPr>
          <p:nvPr>
            <p:ph idx="1"/>
          </p:nvPr>
        </p:nvSpPr>
        <p:spPr>
          <a:xfrm>
            <a:off x="467590" y="1392383"/>
            <a:ext cx="5185065" cy="4742498"/>
          </a:xfrm>
        </p:spPr>
        <p:txBody>
          <a:bodyPr>
            <a:normAutofit/>
          </a:bodyPr>
          <a:lstStyle/>
          <a:p>
            <a:pPr lvl="1"/>
            <a:r>
              <a:rPr lang="en-US" sz="3200" dirty="0"/>
              <a:t>Why do we have government?  </a:t>
            </a:r>
          </a:p>
          <a:p>
            <a:pPr lvl="1"/>
            <a:r>
              <a:rPr lang="en-US" sz="3200" dirty="0"/>
              <a:t>Where does government’s power come from?  </a:t>
            </a:r>
          </a:p>
          <a:p>
            <a:pPr lvl="1"/>
            <a:r>
              <a:rPr lang="en-US" sz="3200" dirty="0"/>
              <a:t>What responsibilities do citizens have?</a:t>
            </a:r>
          </a:p>
          <a:p>
            <a:pPr lvl="1"/>
            <a:r>
              <a:rPr lang="en-US" sz="3200" dirty="0"/>
              <a:t>Freedom or Security?</a:t>
            </a:r>
          </a:p>
        </p:txBody>
      </p:sp>
      <p:sp>
        <p:nvSpPr>
          <p:cNvPr id="4" name="Content Placeholder 2"/>
          <p:cNvSpPr txBox="1">
            <a:spLocks/>
          </p:cNvSpPr>
          <p:nvPr/>
        </p:nvSpPr>
        <p:spPr>
          <a:xfrm>
            <a:off x="5669969" y="1409700"/>
            <a:ext cx="5185065" cy="474249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r>
              <a:rPr lang="en-US" sz="3200" dirty="0"/>
              <a:t>What is the purpose of government?</a:t>
            </a:r>
          </a:p>
          <a:p>
            <a:pPr lvl="1"/>
            <a:endParaRPr lang="en-US" sz="3200" dirty="0"/>
          </a:p>
          <a:p>
            <a:pPr lvl="1"/>
            <a:r>
              <a:rPr lang="en-US" sz="3200" dirty="0"/>
              <a:t>How do the people interact with government?</a:t>
            </a:r>
          </a:p>
        </p:txBody>
      </p:sp>
    </p:spTree>
    <p:extLst>
      <p:ext uri="{BB962C8B-B14F-4D97-AF65-F5344CB8AC3E}">
        <p14:creationId xmlns:p14="http://schemas.microsoft.com/office/powerpoint/2010/main" val="1553398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376" y="0"/>
            <a:ext cx="8596668" cy="1320800"/>
          </a:xfrm>
        </p:spPr>
        <p:txBody>
          <a:bodyPr/>
          <a:lstStyle/>
          <a:p>
            <a:r>
              <a:rPr lang="en-US" dirty="0"/>
              <a:t>Political Philosophers who Influenced the Founding Fathers:</a:t>
            </a:r>
          </a:p>
        </p:txBody>
      </p:sp>
      <p:sp>
        <p:nvSpPr>
          <p:cNvPr id="3" name="Content Placeholder 2"/>
          <p:cNvSpPr>
            <a:spLocks noGrp="1"/>
          </p:cNvSpPr>
          <p:nvPr>
            <p:ph idx="1"/>
          </p:nvPr>
        </p:nvSpPr>
        <p:spPr>
          <a:xfrm>
            <a:off x="0" y="1409700"/>
            <a:ext cx="5185065" cy="5465617"/>
          </a:xfrm>
        </p:spPr>
        <p:txBody>
          <a:bodyPr>
            <a:normAutofit lnSpcReduction="10000"/>
          </a:bodyPr>
          <a:lstStyle/>
          <a:p>
            <a:r>
              <a:rPr lang="en-US" sz="2400" u="sng" dirty="0"/>
              <a:t>John Locke (1689)</a:t>
            </a:r>
          </a:p>
          <a:p>
            <a:pPr lvl="1"/>
            <a:r>
              <a:rPr lang="en-US" sz="2600" b="1" dirty="0"/>
              <a:t>People should be Free from Harm </a:t>
            </a:r>
            <a:r>
              <a:rPr lang="en-US" sz="2600" dirty="0"/>
              <a:t>= “Life, Health, Liberty, and Possessions.”</a:t>
            </a:r>
          </a:p>
          <a:p>
            <a:pPr lvl="1"/>
            <a:endParaRPr lang="en-US" sz="2600" dirty="0"/>
          </a:p>
          <a:p>
            <a:pPr lvl="1"/>
            <a:r>
              <a:rPr lang="en-US" sz="2600" b="1" dirty="0"/>
              <a:t>Social Contract </a:t>
            </a:r>
            <a:r>
              <a:rPr lang="en-US" sz="2600" dirty="0"/>
              <a:t>= People + Gov</a:t>
            </a:r>
          </a:p>
          <a:p>
            <a:pPr marL="457200" lvl="1" indent="0">
              <a:buNone/>
            </a:pPr>
            <a:endParaRPr lang="en-US" sz="2600" dirty="0"/>
          </a:p>
          <a:p>
            <a:pPr lvl="1"/>
            <a:r>
              <a:rPr lang="en-US" sz="2600" b="1" dirty="0"/>
              <a:t>The government’s job </a:t>
            </a:r>
            <a:r>
              <a:rPr lang="en-US" sz="2600" dirty="0"/>
              <a:t>= Actively protect and serve people’s rights – putting its people before its own power.</a:t>
            </a:r>
          </a:p>
        </p:txBody>
      </p:sp>
      <p:sp>
        <p:nvSpPr>
          <p:cNvPr id="4" name="Content Placeholder 2"/>
          <p:cNvSpPr txBox="1">
            <a:spLocks/>
          </p:cNvSpPr>
          <p:nvPr/>
        </p:nvSpPr>
        <p:spPr>
          <a:xfrm>
            <a:off x="4848181" y="1409700"/>
            <a:ext cx="5185065" cy="474249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r>
              <a:rPr lang="en-US" sz="3200" u="sng" dirty="0"/>
              <a:t>Thomas Hobbes (1651)</a:t>
            </a:r>
          </a:p>
          <a:p>
            <a:pPr lvl="2"/>
            <a:r>
              <a:rPr lang="en-US" sz="3000" dirty="0"/>
              <a:t>“</a:t>
            </a:r>
            <a:r>
              <a:rPr lang="en-US" sz="3000" b="1" dirty="0"/>
              <a:t>Unalienable Rights</a:t>
            </a:r>
            <a:r>
              <a:rPr lang="en-US" sz="3000" dirty="0"/>
              <a:t>”</a:t>
            </a:r>
          </a:p>
          <a:p>
            <a:pPr marL="914400" lvl="2" indent="0">
              <a:buNone/>
            </a:pPr>
            <a:endParaRPr lang="en-US" sz="3000" dirty="0"/>
          </a:p>
          <a:p>
            <a:pPr lvl="2"/>
            <a:r>
              <a:rPr lang="en-US" sz="3000" b="1" dirty="0"/>
              <a:t>The Consent of the Governed</a:t>
            </a:r>
            <a:r>
              <a:rPr lang="en-US" sz="3000" dirty="0"/>
              <a:t>: Will of the People matters most</a:t>
            </a:r>
          </a:p>
          <a:p>
            <a:pPr lvl="2"/>
            <a:endParaRPr lang="en-US" sz="3000" dirty="0"/>
          </a:p>
        </p:txBody>
      </p:sp>
    </p:spTree>
    <p:extLst>
      <p:ext uri="{BB962C8B-B14F-4D97-AF65-F5344CB8AC3E}">
        <p14:creationId xmlns:p14="http://schemas.microsoft.com/office/powerpoint/2010/main" val="631100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B8193-BA0F-4849-ADD8-FEAA16C97FB3}"/>
              </a:ext>
            </a:extLst>
          </p:cNvPr>
          <p:cNvSpPr>
            <a:spLocks noGrp="1"/>
          </p:cNvSpPr>
          <p:nvPr>
            <p:ph type="title"/>
          </p:nvPr>
        </p:nvSpPr>
        <p:spPr/>
        <p:txBody>
          <a:bodyPr/>
          <a:lstStyle/>
          <a:p>
            <a:r>
              <a:rPr lang="en-US" dirty="0"/>
              <a:t>Jean Jacques Rousseau (1712)</a:t>
            </a:r>
          </a:p>
        </p:txBody>
      </p:sp>
      <p:sp>
        <p:nvSpPr>
          <p:cNvPr id="3" name="Content Placeholder 2">
            <a:extLst>
              <a:ext uri="{FF2B5EF4-FFF2-40B4-BE49-F238E27FC236}">
                <a16:creationId xmlns:a16="http://schemas.microsoft.com/office/drawing/2014/main" id="{A083799B-FBF8-4502-834B-96EC04F2BAE3}"/>
              </a:ext>
            </a:extLst>
          </p:cNvPr>
          <p:cNvSpPr>
            <a:spLocks noGrp="1"/>
          </p:cNvSpPr>
          <p:nvPr>
            <p:ph idx="1"/>
          </p:nvPr>
        </p:nvSpPr>
        <p:spPr/>
        <p:txBody>
          <a:bodyPr>
            <a:normAutofit/>
          </a:bodyPr>
          <a:lstStyle/>
          <a:p>
            <a:r>
              <a:rPr lang="en-US" sz="2400" b="1" u="sng" dirty="0"/>
              <a:t>Liberty</a:t>
            </a:r>
            <a:r>
              <a:rPr lang="en-US" sz="2400" dirty="0"/>
              <a:t> = Every “Man” is born free!</a:t>
            </a:r>
          </a:p>
          <a:p>
            <a:endParaRPr lang="en-US" sz="2400" dirty="0"/>
          </a:p>
          <a:p>
            <a:r>
              <a:rPr lang="en-US" sz="2400" b="1" u="sng" dirty="0" err="1"/>
              <a:t>Collectevism</a:t>
            </a:r>
            <a:r>
              <a:rPr lang="en-US" sz="2400" dirty="0"/>
              <a:t>: Individuals must look past their own self-interests and toward the “Greater Good” of society.</a:t>
            </a:r>
          </a:p>
          <a:p>
            <a:endParaRPr lang="en-US" sz="2400" dirty="0"/>
          </a:p>
          <a:p>
            <a:r>
              <a:rPr lang="en-US" sz="2400" b="1" u="sng" dirty="0"/>
              <a:t>The Consent of the Governed</a:t>
            </a:r>
            <a:r>
              <a:rPr lang="en-US" sz="2400" dirty="0"/>
              <a:t>: The government’s power comes from the people and should be limited.</a:t>
            </a:r>
          </a:p>
        </p:txBody>
      </p:sp>
    </p:spTree>
    <p:extLst>
      <p:ext uri="{BB962C8B-B14F-4D97-AF65-F5344CB8AC3E}">
        <p14:creationId xmlns:p14="http://schemas.microsoft.com/office/powerpoint/2010/main" val="924616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2"/>
          <p:cNvSpPr>
            <a:spLocks noChangeAspect="1" noChangeArrowheads="1"/>
          </p:cNvSpPr>
          <p:nvPr/>
        </p:nvSpPr>
        <p:spPr bwMode="auto">
          <a:xfrm>
            <a:off x="2281238" y="11113"/>
            <a:ext cx="4568825" cy="4283075"/>
          </a:xfrm>
          <a:prstGeom prst="ellipse">
            <a:avLst/>
          </a:prstGeom>
          <a:noFill/>
          <a:ln w="9525" algn="in">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endParaRPr lang="en-US" dirty="0">
              <a:solidFill>
                <a:schemeClr val="accent2"/>
              </a:solidFill>
            </a:endParaRPr>
          </a:p>
          <a:p>
            <a:endParaRPr lang="en-US" dirty="0">
              <a:solidFill>
                <a:schemeClr val="accent2"/>
              </a:solidFill>
            </a:endParaRPr>
          </a:p>
          <a:p>
            <a:r>
              <a:rPr lang="en-US" dirty="0">
                <a:solidFill>
                  <a:schemeClr val="accent2"/>
                </a:solidFill>
              </a:rPr>
              <a:t>“Unalienable Rights”</a:t>
            </a:r>
          </a:p>
        </p:txBody>
      </p:sp>
      <p:sp>
        <p:nvSpPr>
          <p:cNvPr id="3" name="Oval 3"/>
          <p:cNvSpPr>
            <a:spLocks noChangeAspect="1" noChangeArrowheads="1"/>
          </p:cNvSpPr>
          <p:nvPr/>
        </p:nvSpPr>
        <p:spPr bwMode="auto">
          <a:xfrm>
            <a:off x="774700" y="2317750"/>
            <a:ext cx="4568825" cy="4284663"/>
          </a:xfrm>
          <a:prstGeom prst="ellipse">
            <a:avLst/>
          </a:prstGeom>
          <a:noFill/>
          <a:ln w="9525" algn="in">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endParaRPr lang="en-US" dirty="0"/>
          </a:p>
        </p:txBody>
      </p:sp>
      <p:sp>
        <p:nvSpPr>
          <p:cNvPr id="4" name="Oval 4"/>
          <p:cNvSpPr>
            <a:spLocks noChangeAspect="1" noChangeArrowheads="1"/>
          </p:cNvSpPr>
          <p:nvPr/>
        </p:nvSpPr>
        <p:spPr bwMode="auto">
          <a:xfrm>
            <a:off x="3632200" y="2317750"/>
            <a:ext cx="4568825" cy="4284663"/>
          </a:xfrm>
          <a:prstGeom prst="ellipse">
            <a:avLst/>
          </a:prstGeom>
          <a:noFill/>
          <a:ln w="9525" algn="in">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5" name="Text Box 5"/>
          <p:cNvSpPr txBox="1">
            <a:spLocks noChangeArrowheads="1"/>
          </p:cNvSpPr>
          <p:nvPr/>
        </p:nvSpPr>
        <p:spPr bwMode="auto">
          <a:xfrm>
            <a:off x="3632200" y="117475"/>
            <a:ext cx="1943100" cy="34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800" b="1" i="0" u="sng" strike="noStrike" cap="none" normalizeH="0" baseline="0" dirty="0">
                <a:ln>
                  <a:noFill/>
                </a:ln>
                <a:solidFill>
                  <a:schemeClr val="accent2"/>
                </a:solidFill>
                <a:effectLst/>
                <a:latin typeface="Times New Roman" panose="02020603050405020304" pitchFamily="18" charset="0"/>
              </a:rPr>
              <a:t>Hobbes</a:t>
            </a:r>
            <a:endParaRPr kumimoji="0" lang="en-US" altLang="en-US" sz="2800" b="0" i="0" u="sng" strike="noStrike" cap="none" normalizeH="0" baseline="0" dirty="0">
              <a:ln>
                <a:noFill/>
              </a:ln>
              <a:solidFill>
                <a:schemeClr val="accent2"/>
              </a:solidFill>
              <a:effectLst/>
              <a:latin typeface="Arial" panose="020B0604020202020204" pitchFamily="34" charset="0"/>
            </a:endParaRPr>
          </a:p>
        </p:txBody>
      </p:sp>
      <p:sp>
        <p:nvSpPr>
          <p:cNvPr id="6" name="Text Box 6"/>
          <p:cNvSpPr txBox="1">
            <a:spLocks noChangeArrowheads="1"/>
          </p:cNvSpPr>
          <p:nvPr/>
        </p:nvSpPr>
        <p:spPr bwMode="auto">
          <a:xfrm>
            <a:off x="772803" y="3227828"/>
            <a:ext cx="1943100" cy="34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lvl="0" algn="ctr" defTabSz="914400" eaLnBrk="0" fontAlgn="base" hangingPunct="0">
              <a:spcBef>
                <a:spcPct val="0"/>
              </a:spcBef>
              <a:spcAft>
                <a:spcPct val="0"/>
              </a:spcAft>
            </a:pPr>
            <a:r>
              <a:rPr lang="en-US" sz="2800" u="sng" dirty="0">
                <a:solidFill>
                  <a:srgbClr val="1A0AE6"/>
                </a:solidFill>
              </a:rPr>
              <a:t>Locke</a:t>
            </a:r>
            <a:endParaRPr kumimoji="0" lang="en-US" altLang="en-US" sz="2800" b="0" i="0" u="sng" strike="noStrike" cap="none" normalizeH="0" baseline="0" dirty="0">
              <a:ln>
                <a:noFill/>
              </a:ln>
              <a:solidFill>
                <a:srgbClr val="00B0F0"/>
              </a:solidFill>
              <a:effectLst/>
              <a:latin typeface="Arial" panose="020B0604020202020204" pitchFamily="34" charset="0"/>
            </a:endParaRPr>
          </a:p>
        </p:txBody>
      </p:sp>
      <p:sp>
        <p:nvSpPr>
          <p:cNvPr id="7" name="Text Box 7"/>
          <p:cNvSpPr txBox="1">
            <a:spLocks noChangeArrowheads="1"/>
          </p:cNvSpPr>
          <p:nvPr/>
        </p:nvSpPr>
        <p:spPr bwMode="auto">
          <a:xfrm>
            <a:off x="6207125" y="3298825"/>
            <a:ext cx="1943100" cy="34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800" b="1" i="0" u="sng" strike="noStrike" cap="none" normalizeH="0" baseline="0" dirty="0">
                <a:ln>
                  <a:noFill/>
                </a:ln>
                <a:solidFill>
                  <a:srgbClr val="C00000"/>
                </a:solidFill>
                <a:effectLst/>
                <a:latin typeface="Times New Roman" panose="02020603050405020304" pitchFamily="18" charset="0"/>
              </a:rPr>
              <a:t>Rousseau</a:t>
            </a:r>
            <a:endParaRPr kumimoji="0" lang="en-US" altLang="en-US" sz="2800" b="0" i="0" u="sng" strike="noStrike" cap="none" normalizeH="0" baseline="0" dirty="0">
              <a:ln>
                <a:noFill/>
              </a:ln>
              <a:solidFill>
                <a:srgbClr val="C00000"/>
              </a:solidFill>
              <a:effectLst/>
              <a:latin typeface="Arial" panose="020B0604020202020204" pitchFamily="34" charset="0"/>
            </a:endParaRPr>
          </a:p>
        </p:txBody>
      </p:sp>
      <p:sp>
        <p:nvSpPr>
          <p:cNvPr id="8" name="Text Box 8"/>
          <p:cNvSpPr txBox="1">
            <a:spLocks noChangeArrowheads="1"/>
          </p:cNvSpPr>
          <p:nvPr/>
        </p:nvSpPr>
        <p:spPr bwMode="auto">
          <a:xfrm>
            <a:off x="0" y="-27998"/>
            <a:ext cx="2136775" cy="2100263"/>
          </a:xfrm>
          <a:prstGeom prst="rect">
            <a:avLst/>
          </a:prstGeom>
          <a:noFill/>
          <a:ln w="9525" algn="in">
            <a:solidFill>
              <a:srgbClr val="000000"/>
            </a:solidFill>
            <a:miter lim="800000"/>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Perpetua" panose="02020502060401020303" pitchFamily="18" charset="0"/>
              </a:rPr>
              <a:t>In what ways did the American Founders use the philosophies of Hobbes, Locke and Rousseau in writing the Declaration of Independence, the Constitution and the Bill of Rights?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WordArt 9" descr="Comparing Political Philosophers"/>
          <p:cNvSpPr>
            <a:spLocks noChangeArrowheads="1" noChangeShapeType="1" noTextEdit="1"/>
          </p:cNvSpPr>
          <p:nvPr/>
        </p:nvSpPr>
        <p:spPr bwMode="auto">
          <a:xfrm>
            <a:off x="516835" y="6580188"/>
            <a:ext cx="8428382" cy="42862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en-US" sz="2400" kern="10" spc="0" dirty="0">
                <a:ln w="9525">
                  <a:solidFill>
                    <a:srgbClr val="000000"/>
                  </a:solidFill>
                  <a:round/>
                  <a:headEnd/>
                  <a:tailEnd/>
                </a:ln>
                <a:solidFill>
                  <a:srgbClr val="FFFFFF"/>
                </a:solidFill>
                <a:effectLst/>
                <a:latin typeface="Arial Black" panose="020B0A04020102020204" pitchFamily="34" charset="0"/>
              </a:rPr>
              <a:t>Comparing/Contrasting Political Philosophers</a:t>
            </a:r>
          </a:p>
        </p:txBody>
      </p:sp>
      <p:sp>
        <p:nvSpPr>
          <p:cNvPr id="10" name="TextBox 9">
            <a:extLst>
              <a:ext uri="{FF2B5EF4-FFF2-40B4-BE49-F238E27FC236}">
                <a16:creationId xmlns:a16="http://schemas.microsoft.com/office/drawing/2014/main" id="{DA6902E8-5B4E-4B2F-B5F0-1F27641C3ED7}"/>
              </a:ext>
            </a:extLst>
          </p:cNvPr>
          <p:cNvSpPr txBox="1"/>
          <p:nvPr/>
        </p:nvSpPr>
        <p:spPr>
          <a:xfrm>
            <a:off x="2651920" y="2462808"/>
            <a:ext cx="1651000" cy="923330"/>
          </a:xfrm>
          <a:prstGeom prst="rect">
            <a:avLst/>
          </a:prstGeom>
          <a:noFill/>
        </p:spPr>
        <p:txBody>
          <a:bodyPr wrap="square" rtlCol="0">
            <a:spAutoFit/>
          </a:bodyPr>
          <a:lstStyle/>
          <a:p>
            <a:r>
              <a:rPr lang="en-US" b="1" dirty="0">
                <a:solidFill>
                  <a:srgbClr val="00B0F0"/>
                </a:solidFill>
                <a:highlight>
                  <a:srgbClr val="000000"/>
                </a:highlight>
              </a:rPr>
              <a:t>Natural rights </a:t>
            </a:r>
            <a:r>
              <a:rPr lang="en-US" dirty="0">
                <a:solidFill>
                  <a:srgbClr val="00B0F0"/>
                </a:solidFill>
                <a:highlight>
                  <a:srgbClr val="000000"/>
                </a:highlight>
              </a:rPr>
              <a:t>– need to be protected</a:t>
            </a:r>
          </a:p>
        </p:txBody>
      </p:sp>
      <p:sp>
        <p:nvSpPr>
          <p:cNvPr id="12" name="TextBox 11">
            <a:extLst>
              <a:ext uri="{FF2B5EF4-FFF2-40B4-BE49-F238E27FC236}">
                <a16:creationId xmlns:a16="http://schemas.microsoft.com/office/drawing/2014/main" id="{2C145EE3-E476-494E-99DF-94F259B1D57A}"/>
              </a:ext>
            </a:extLst>
          </p:cNvPr>
          <p:cNvSpPr txBox="1"/>
          <p:nvPr/>
        </p:nvSpPr>
        <p:spPr>
          <a:xfrm>
            <a:off x="5076826" y="2505670"/>
            <a:ext cx="1445728" cy="923330"/>
          </a:xfrm>
          <a:prstGeom prst="rect">
            <a:avLst/>
          </a:prstGeom>
          <a:noFill/>
        </p:spPr>
        <p:txBody>
          <a:bodyPr wrap="square" rtlCol="0">
            <a:spAutoFit/>
          </a:bodyPr>
          <a:lstStyle/>
          <a:p>
            <a:r>
              <a:rPr lang="en-US" dirty="0">
                <a:solidFill>
                  <a:srgbClr val="FFFF00"/>
                </a:solidFill>
                <a:highlight>
                  <a:srgbClr val="000000"/>
                </a:highlight>
              </a:rPr>
              <a:t>Limits are needed on gov</a:t>
            </a:r>
          </a:p>
        </p:txBody>
      </p:sp>
      <p:sp>
        <p:nvSpPr>
          <p:cNvPr id="13" name="TextBox 12">
            <a:extLst>
              <a:ext uri="{FF2B5EF4-FFF2-40B4-BE49-F238E27FC236}">
                <a16:creationId xmlns:a16="http://schemas.microsoft.com/office/drawing/2014/main" id="{7FE32604-E2C9-45A6-8402-70A261CA26B7}"/>
              </a:ext>
            </a:extLst>
          </p:cNvPr>
          <p:cNvSpPr txBox="1"/>
          <p:nvPr/>
        </p:nvSpPr>
        <p:spPr>
          <a:xfrm>
            <a:off x="3784600" y="4460081"/>
            <a:ext cx="1292226" cy="1077218"/>
          </a:xfrm>
          <a:prstGeom prst="rect">
            <a:avLst/>
          </a:prstGeom>
          <a:noFill/>
        </p:spPr>
        <p:txBody>
          <a:bodyPr wrap="square" rtlCol="0">
            <a:spAutoFit/>
          </a:bodyPr>
          <a:lstStyle/>
          <a:p>
            <a:pPr algn="ctr"/>
            <a:r>
              <a:rPr lang="en-US" sz="1600" dirty="0"/>
              <a:t>Social contract (People + Gov)</a:t>
            </a:r>
          </a:p>
        </p:txBody>
      </p:sp>
      <p:sp>
        <p:nvSpPr>
          <p:cNvPr id="14" name="TextBox 13">
            <a:extLst>
              <a:ext uri="{FF2B5EF4-FFF2-40B4-BE49-F238E27FC236}">
                <a16:creationId xmlns:a16="http://schemas.microsoft.com/office/drawing/2014/main" id="{1B74C309-5427-44BB-8133-DFD6DC7F35EA}"/>
              </a:ext>
            </a:extLst>
          </p:cNvPr>
          <p:cNvSpPr txBox="1"/>
          <p:nvPr/>
        </p:nvSpPr>
        <p:spPr>
          <a:xfrm>
            <a:off x="1102209" y="3805678"/>
            <a:ext cx="1755859" cy="1200329"/>
          </a:xfrm>
          <a:prstGeom prst="rect">
            <a:avLst/>
          </a:prstGeom>
          <a:noFill/>
        </p:spPr>
        <p:txBody>
          <a:bodyPr wrap="square" rtlCol="0">
            <a:spAutoFit/>
          </a:bodyPr>
          <a:lstStyle/>
          <a:p>
            <a:r>
              <a:rPr lang="en-US" dirty="0">
                <a:solidFill>
                  <a:srgbClr val="1A0AE6"/>
                </a:solidFill>
              </a:rPr>
              <a:t>“Life, Liberty, and the Pursuit of Happiness.”</a:t>
            </a:r>
          </a:p>
          <a:p>
            <a:endParaRPr lang="en-US" dirty="0">
              <a:solidFill>
                <a:srgbClr val="00B0F0"/>
              </a:solidFill>
            </a:endParaRPr>
          </a:p>
        </p:txBody>
      </p:sp>
      <p:sp>
        <p:nvSpPr>
          <p:cNvPr id="15" name="TextBox 14">
            <a:extLst>
              <a:ext uri="{FF2B5EF4-FFF2-40B4-BE49-F238E27FC236}">
                <a16:creationId xmlns:a16="http://schemas.microsoft.com/office/drawing/2014/main" id="{D5A24264-DDA6-4BFE-B0FE-2EFABE024E59}"/>
              </a:ext>
            </a:extLst>
          </p:cNvPr>
          <p:cNvSpPr txBox="1"/>
          <p:nvPr/>
        </p:nvSpPr>
        <p:spPr>
          <a:xfrm>
            <a:off x="5343525" y="3962400"/>
            <a:ext cx="2685567" cy="2031325"/>
          </a:xfrm>
          <a:prstGeom prst="rect">
            <a:avLst/>
          </a:prstGeom>
          <a:noFill/>
        </p:spPr>
        <p:txBody>
          <a:bodyPr wrap="square" rtlCol="0">
            <a:spAutoFit/>
          </a:bodyPr>
          <a:lstStyle/>
          <a:p>
            <a:r>
              <a:rPr lang="en-US" dirty="0" err="1">
                <a:solidFill>
                  <a:schemeClr val="accent5"/>
                </a:solidFill>
              </a:rPr>
              <a:t>Collectevism</a:t>
            </a:r>
            <a:r>
              <a:rPr lang="en-US" dirty="0">
                <a:solidFill>
                  <a:schemeClr val="accent5"/>
                </a:solidFill>
              </a:rPr>
              <a:t> (The Greater Good)</a:t>
            </a:r>
          </a:p>
          <a:p>
            <a:endParaRPr lang="en-US" dirty="0">
              <a:solidFill>
                <a:schemeClr val="accent5"/>
              </a:solidFill>
            </a:endParaRPr>
          </a:p>
          <a:p>
            <a:endParaRPr lang="en-US" dirty="0">
              <a:solidFill>
                <a:schemeClr val="accent5"/>
              </a:solidFill>
            </a:endParaRPr>
          </a:p>
          <a:p>
            <a:endParaRPr lang="en-US" dirty="0">
              <a:solidFill>
                <a:schemeClr val="accent5"/>
              </a:solidFill>
            </a:endParaRPr>
          </a:p>
          <a:p>
            <a:r>
              <a:rPr lang="en-US" dirty="0">
                <a:solidFill>
                  <a:schemeClr val="accent5"/>
                </a:solidFill>
              </a:rPr>
              <a:t>All men are born free</a:t>
            </a:r>
          </a:p>
          <a:p>
            <a:endParaRPr lang="en-US" dirty="0">
              <a:solidFill>
                <a:schemeClr val="accent5"/>
              </a:solidFill>
            </a:endParaRPr>
          </a:p>
        </p:txBody>
      </p:sp>
      <p:sp>
        <p:nvSpPr>
          <p:cNvPr id="16" name="TextBox 15">
            <a:extLst>
              <a:ext uri="{FF2B5EF4-FFF2-40B4-BE49-F238E27FC236}">
                <a16:creationId xmlns:a16="http://schemas.microsoft.com/office/drawing/2014/main" id="{2B2727E9-050E-4F6F-8B10-221C00DB4E75}"/>
              </a:ext>
            </a:extLst>
          </p:cNvPr>
          <p:cNvSpPr txBox="1"/>
          <p:nvPr/>
        </p:nvSpPr>
        <p:spPr>
          <a:xfrm>
            <a:off x="3894932" y="3401524"/>
            <a:ext cx="1341435" cy="738664"/>
          </a:xfrm>
          <a:prstGeom prst="rect">
            <a:avLst/>
          </a:prstGeom>
          <a:noFill/>
        </p:spPr>
        <p:txBody>
          <a:bodyPr wrap="square" rtlCol="0">
            <a:spAutoFit/>
          </a:bodyPr>
          <a:lstStyle/>
          <a:p>
            <a:r>
              <a:rPr lang="en-US" sz="1400" b="1" dirty="0"/>
              <a:t>The Consent of the Governed</a:t>
            </a:r>
          </a:p>
        </p:txBody>
      </p:sp>
    </p:spTree>
    <p:extLst>
      <p:ext uri="{BB962C8B-B14F-4D97-AF65-F5344CB8AC3E}">
        <p14:creationId xmlns:p14="http://schemas.microsoft.com/office/powerpoint/2010/main" val="2905282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000" fill="hold"/>
                                        <p:tgtEl>
                                          <p:spTgt spid="12"/>
                                        </p:tgtEl>
                                        <p:attrNameLst>
                                          <p:attrName>ppt_w</p:attrName>
                                        </p:attrNameLst>
                                      </p:cBhvr>
                                      <p:tavLst>
                                        <p:tav tm="0">
                                          <p:val>
                                            <p:fltVal val="0"/>
                                          </p:val>
                                        </p:tav>
                                        <p:tav tm="100000">
                                          <p:val>
                                            <p:strVal val="#ppt_w"/>
                                          </p:val>
                                        </p:tav>
                                      </p:tavLst>
                                    </p:anim>
                                    <p:anim calcmode="lin" valueType="num">
                                      <p:cBhvr>
                                        <p:cTn id="13" dur="1000" fill="hold"/>
                                        <p:tgtEl>
                                          <p:spTgt spid="12"/>
                                        </p:tgtEl>
                                        <p:attrNameLst>
                                          <p:attrName>ppt_h</p:attrName>
                                        </p:attrNameLst>
                                      </p:cBhvr>
                                      <p:tavLst>
                                        <p:tav tm="0">
                                          <p:val>
                                            <p:fltVal val="0"/>
                                          </p:val>
                                        </p:tav>
                                        <p:tav tm="100000">
                                          <p:val>
                                            <p:strVal val="#ppt_h"/>
                                          </p:val>
                                        </p:tav>
                                      </p:tavLst>
                                    </p:anim>
                                    <p:anim calcmode="lin" valueType="num">
                                      <p:cBhvr>
                                        <p:cTn id="14" dur="1000" fill="hold"/>
                                        <p:tgtEl>
                                          <p:spTgt spid="12"/>
                                        </p:tgtEl>
                                        <p:attrNameLst>
                                          <p:attrName>style.rotation</p:attrName>
                                        </p:attrNameLst>
                                      </p:cBhvr>
                                      <p:tavLst>
                                        <p:tav tm="0">
                                          <p:val>
                                            <p:fltVal val="90"/>
                                          </p:val>
                                        </p:tav>
                                        <p:tav tm="100000">
                                          <p:val>
                                            <p:fltVal val="0"/>
                                          </p:val>
                                        </p:tav>
                                      </p:tavLst>
                                    </p:anim>
                                    <p:animEffect transition="in" filter="fade">
                                      <p:cBhvr>
                                        <p:cTn id="15" dur="10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heel(1)">
                                      <p:cBhvr>
                                        <p:cTn id="20"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Popular Sovereignty </a:t>
            </a:r>
            <a:r>
              <a:rPr lang="en-US" dirty="0"/>
              <a:t>– the people are the source of all political power</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461" y="1930400"/>
            <a:ext cx="6070456" cy="4762037"/>
          </a:xfrm>
          <a:prstGeom prst="rect">
            <a:avLst/>
          </a:prstGeom>
        </p:spPr>
      </p:pic>
    </p:spTree>
    <p:extLst>
      <p:ext uri="{BB962C8B-B14F-4D97-AF65-F5344CB8AC3E}">
        <p14:creationId xmlns:p14="http://schemas.microsoft.com/office/powerpoint/2010/main" val="4147952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Consent of the Governed </a:t>
            </a:r>
            <a:r>
              <a:rPr lang="en-US" dirty="0"/>
              <a:t>– no government is legitimate unless they people consent to be governed by it</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8425" y="2640156"/>
            <a:ext cx="5461922" cy="353204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307" y="2775238"/>
            <a:ext cx="5579228" cy="3282662"/>
          </a:xfrm>
          <a:prstGeom prst="rect">
            <a:avLst/>
          </a:prstGeom>
        </p:spPr>
      </p:pic>
    </p:spTree>
    <p:extLst>
      <p:ext uri="{BB962C8B-B14F-4D97-AF65-F5344CB8AC3E}">
        <p14:creationId xmlns:p14="http://schemas.microsoft.com/office/powerpoint/2010/main" val="1447767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Social Contract </a:t>
            </a:r>
            <a:r>
              <a:rPr lang="en-US" dirty="0"/>
              <a:t>(Locke)</a:t>
            </a:r>
          </a:p>
        </p:txBody>
      </p:sp>
      <p:sp>
        <p:nvSpPr>
          <p:cNvPr id="3" name="Content Placeholder 2"/>
          <p:cNvSpPr>
            <a:spLocks noGrp="1"/>
          </p:cNvSpPr>
          <p:nvPr>
            <p:ph idx="1"/>
          </p:nvPr>
        </p:nvSpPr>
        <p:spPr>
          <a:xfrm>
            <a:off x="677334" y="1270000"/>
            <a:ext cx="8596668" cy="3880773"/>
          </a:xfrm>
        </p:spPr>
        <p:txBody>
          <a:bodyPr>
            <a:noAutofit/>
          </a:bodyPr>
          <a:lstStyle/>
          <a:p>
            <a:r>
              <a:rPr lang="en-US" sz="3600" dirty="0"/>
              <a:t>Government is basically </a:t>
            </a:r>
          </a:p>
          <a:p>
            <a:pPr marL="0" indent="0">
              <a:buNone/>
            </a:pPr>
            <a:r>
              <a:rPr lang="en-US" sz="3600" dirty="0"/>
              <a:t>an agreement between the</a:t>
            </a:r>
          </a:p>
          <a:p>
            <a:pPr marL="0" indent="0">
              <a:buNone/>
            </a:pPr>
            <a:r>
              <a:rPr lang="en-US" sz="3600" dirty="0"/>
              <a:t>people &amp; the government</a:t>
            </a:r>
          </a:p>
          <a:p>
            <a:r>
              <a:rPr lang="en-US" sz="3600" dirty="0"/>
              <a:t>if the government </a:t>
            </a:r>
          </a:p>
          <a:p>
            <a:pPr marL="0" indent="0">
              <a:buNone/>
            </a:pPr>
            <a:r>
              <a:rPr lang="en-US" sz="3600" dirty="0"/>
              <a:t>“breaks” the agreement, </a:t>
            </a:r>
          </a:p>
          <a:p>
            <a:pPr marL="0" indent="0">
              <a:buNone/>
            </a:pPr>
            <a:r>
              <a:rPr lang="en-US" sz="3600" dirty="0"/>
              <a:t>the people can abolish the government</a:t>
            </a:r>
          </a:p>
          <a:p>
            <a:r>
              <a:rPr lang="en-US" sz="3600" dirty="0"/>
              <a:t>We give up some of our freedoms in order to have our rights protected</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3519" y="103908"/>
            <a:ext cx="5640965" cy="4229253"/>
          </a:xfrm>
          <a:prstGeom prst="rect">
            <a:avLst/>
          </a:prstGeom>
        </p:spPr>
      </p:pic>
    </p:spTree>
    <p:extLst>
      <p:ext uri="{BB962C8B-B14F-4D97-AF65-F5344CB8AC3E}">
        <p14:creationId xmlns:p14="http://schemas.microsoft.com/office/powerpoint/2010/main" val="2691043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269" y="1620982"/>
            <a:ext cx="11662881" cy="3626427"/>
          </a:xfrm>
          <a:prstGeom prst="rect">
            <a:avLst/>
          </a:prstGeom>
        </p:spPr>
      </p:pic>
    </p:spTree>
    <p:extLst>
      <p:ext uri="{BB962C8B-B14F-4D97-AF65-F5344CB8AC3E}">
        <p14:creationId xmlns:p14="http://schemas.microsoft.com/office/powerpoint/2010/main" val="382297578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866</TotalTime>
  <Words>501</Words>
  <Application>Microsoft Office PowerPoint</Application>
  <PresentationFormat>Widescreen</PresentationFormat>
  <Paragraphs>70</Paragraphs>
  <Slides>10</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Arial Black</vt:lpstr>
      <vt:lpstr>Calibri</vt:lpstr>
      <vt:lpstr>Perpetua</vt:lpstr>
      <vt:lpstr>Times New Roman</vt:lpstr>
      <vt:lpstr>Trebuchet MS</vt:lpstr>
      <vt:lpstr>Wingdings 3</vt:lpstr>
      <vt:lpstr>Facet</vt:lpstr>
      <vt:lpstr>Locke, Hobbes &amp; Rousseau: Enlightenment Philosophers who Influenced our Founders</vt:lpstr>
      <vt:lpstr>Enlightenment Philosophers</vt:lpstr>
      <vt:lpstr>Considerations for the Nature of Government:</vt:lpstr>
      <vt:lpstr>Political Philosophers who Influenced the Founding Fathers:</vt:lpstr>
      <vt:lpstr>Jean Jacques Rousseau (1712)</vt:lpstr>
      <vt:lpstr>PowerPoint Presentation</vt:lpstr>
      <vt:lpstr>Popular Sovereignty – the people are the source of all political power</vt:lpstr>
      <vt:lpstr>Consent of the Governed – no government is legitimate unless they people consent to be governed by it</vt:lpstr>
      <vt:lpstr>Social Contract (Locke)</vt:lpstr>
      <vt:lpstr>PowerPoint Presentation</vt:lpstr>
    </vt:vector>
  </TitlesOfParts>
  <Company>Plainfield CCSD 202</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Steven Krause</dc:creator>
  <cp:lastModifiedBy>Aaron Sterchi</cp:lastModifiedBy>
  <cp:revision>30</cp:revision>
  <cp:lastPrinted>2019-08-20T14:41:33Z</cp:lastPrinted>
  <dcterms:created xsi:type="dcterms:W3CDTF">2015-01-05T20:27:00Z</dcterms:created>
  <dcterms:modified xsi:type="dcterms:W3CDTF">2020-01-13T14:56:06Z</dcterms:modified>
</cp:coreProperties>
</file>