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0" r:id="rId3"/>
    <p:sldId id="256" r:id="rId4"/>
    <p:sldId id="261" r:id="rId5"/>
    <p:sldId id="258" r:id="rId6"/>
    <p:sldId id="268" r:id="rId7"/>
    <p:sldId id="262" r:id="rId8"/>
    <p:sldId id="259" r:id="rId9"/>
    <p:sldId id="266" r:id="rId10"/>
    <p:sldId id="260" r:id="rId11"/>
    <p:sldId id="265" r:id="rId12"/>
    <p:sldId id="267" r:id="rId13"/>
    <p:sldId id="269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EA747-3C88-4877-ADDB-D36801C10B0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3DF4E-EEB6-4FB9-BA7A-5F8A134F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35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A0335-FAD4-4029-9992-235789A61BCB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7AC8-2700-49CC-BF31-1233481717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16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7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Hillary Clinton</a:t>
            </a:r>
            <a:r>
              <a:rPr lang="en-US" baseline="0" dirty="0"/>
              <a:t> can win the popular vote by 2 million votes….and DJT still wins…do the voters matter?</a:t>
            </a:r>
          </a:p>
          <a:p>
            <a:endParaRPr lang="en-US" baseline="0" dirty="0"/>
          </a:p>
          <a:p>
            <a:r>
              <a:rPr lang="en-US" baseline="0" dirty="0"/>
              <a:t>* Don’t write this down….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44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we need to remember about</a:t>
            </a:r>
            <a:r>
              <a:rPr lang="en-US" baseline="0" dirty="0"/>
              <a:t> how the Electoral College works…..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06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Grab markers from the office so kids can color things in…a</a:t>
            </a:r>
            <a:r>
              <a:rPr lang="en-US" baseline="0" dirty="0"/>
              <a:t> blank map should be in the file cabinet, folder is titled “Voters, Parties &amp; Elections.”</a:t>
            </a:r>
          </a:p>
          <a:p>
            <a:endParaRPr lang="en-US" baseline="0" dirty="0"/>
          </a:p>
          <a:p>
            <a:r>
              <a:rPr lang="en-US" baseline="0" dirty="0"/>
              <a:t>Discuss their results, why no one wins in three party elections…which we never have…</a:t>
            </a:r>
          </a:p>
          <a:p>
            <a:endParaRPr lang="en-US" baseline="0" dirty="0"/>
          </a:p>
          <a:p>
            <a:r>
              <a:rPr lang="en-US" baseline="0" dirty="0"/>
              <a:t>Double side the map with the questions…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51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was your strategy to win?...which states matter most?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2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Big 11 – only need</a:t>
            </a:r>
            <a:r>
              <a:rPr lang="en-US" baseline="0" dirty="0"/>
              <a:t> eleven states to win 270 votes….ask students which ones they 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Over &amp; Under Representation…some states get more electoral votes than they should, some get less (explanation on 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Non-Popular Vote Winner – DJT wins the electoral college but not the popular vote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Non-Standard Votes – an elector (recall Ben </a:t>
            </a:r>
            <a:r>
              <a:rPr lang="en-US" baseline="0" dirty="0" err="1"/>
              <a:t>Leatherberry</a:t>
            </a:r>
            <a:r>
              <a:rPr lang="en-US" baseline="0" dirty="0"/>
              <a:t> from the video) can vote for whomever they want….they almost never do and when they have it hasn’t mattered but what if?!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1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Texas</a:t>
            </a:r>
            <a:r>
              <a:rPr lang="en-US" baseline="0" dirty="0"/>
              <a:t> – 1 elector for @725,000 people – underrepresented</a:t>
            </a:r>
          </a:p>
          <a:p>
            <a:r>
              <a:rPr lang="en-US" baseline="0" dirty="0"/>
              <a:t>Wyoming – 1 elector for @190,000 people - overrepresented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5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solutions did they find?</a:t>
            </a:r>
          </a:p>
          <a:p>
            <a:r>
              <a:rPr lang="en-US" dirty="0"/>
              <a:t>Abolish</a:t>
            </a:r>
            <a:r>
              <a:rPr lang="en-US" baseline="0" dirty="0"/>
              <a:t> – the most popular but least likely to happen because you would need an Amendment which is hard to do</a:t>
            </a:r>
          </a:p>
          <a:p>
            <a:r>
              <a:rPr lang="en-US" baseline="0" dirty="0"/>
              <a:t>Divide electoral votes – states can do this, they just don’t because giving them “winner take all” makes them more valuable….some states already do; Nebraska and Maine divide them by districts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67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Wrap</a:t>
            </a:r>
            <a:r>
              <a:rPr lang="en-US" baseline="0" dirty="0"/>
              <a:t> up…the electoral college was a way to ensure states felt protected from the power of the national government….it is usually not an issue and has only been a problem four times…it is a problem when the country is most divided like TODAY…the civil war…1824…otherwise we don’t </a:t>
            </a:r>
            <a:r>
              <a:rPr lang="en-US" baseline="0"/>
              <a:t>worry about it.</a:t>
            </a: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842F19-B664-4C79-8BC0-29306C4376D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3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2AF66-74AC-469E-BDF0-606D5E1EE56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snews.com/video/watch/?id=50133559n&amp;tag=showDoorFlexGridLeft;flexGridModul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nbc.msn.com/id/44540963/ns/politics-decision_2012/t/pennsylvania-ponders-electoral-college-revamp/&amp;vm=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msnbctv.files.wordpress.com/2012/10/12th-amendment.jpg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>
            <a:noAutofit/>
          </a:bodyPr>
          <a:lstStyle/>
          <a:p>
            <a:r>
              <a:rPr lang="en-US" dirty="0"/>
              <a:t>The Electoral College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7639"/>
            <a:ext cx="9144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A0EA3-7C31-4A1E-96B2-D4C9AE698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 E.C. “Un-Democratic?”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ED24C-D993-44C5-9573-315E3CABC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legitimate arguments both FOR and AGAINST the Electoral College… only you can decide what you think about it</a:t>
            </a:r>
          </a:p>
          <a:p>
            <a:endParaRPr lang="en-US" dirty="0"/>
          </a:p>
          <a:p>
            <a:r>
              <a:rPr lang="en-US" b="1" dirty="0"/>
              <a:t>FOR</a:t>
            </a:r>
            <a:r>
              <a:rPr lang="en-US" dirty="0"/>
              <a:t>: “Balance”</a:t>
            </a:r>
          </a:p>
          <a:p>
            <a:endParaRPr lang="en-US" dirty="0"/>
          </a:p>
          <a:p>
            <a:r>
              <a:rPr lang="en-US" b="1" dirty="0"/>
              <a:t>Against</a:t>
            </a:r>
            <a:r>
              <a:rPr lang="en-US" dirty="0"/>
              <a:t>: “Popular Sovereignty” in US Constitution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8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davegranlund.com/cartoons/wp-content/uploads/color-elect-col-web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8561397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/>
              <a:t>Do the voters matter?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48000"/>
            <a:ext cx="7010400" cy="1752600"/>
          </a:xfrm>
        </p:spPr>
        <p:txBody>
          <a:bodyPr>
            <a:noAutofit/>
          </a:bodyPr>
          <a:lstStyle/>
          <a:p>
            <a:r>
              <a:rPr lang="en-US" sz="4000" dirty="0"/>
              <a:t>Yes! </a:t>
            </a:r>
          </a:p>
          <a:p>
            <a:r>
              <a:rPr lang="en-US" sz="4000" dirty="0"/>
              <a:t>You are voting for ELECTORS State legislatures choose them.</a:t>
            </a:r>
          </a:p>
          <a:p>
            <a:r>
              <a:rPr lang="en-US" sz="4000" dirty="0"/>
              <a:t>* 51 small elections add up to one big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/>
              <a:t>E.C. Specifics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/>
              <a:t>Electors are selected by state legislatures</a:t>
            </a:r>
          </a:p>
          <a:p>
            <a:r>
              <a:rPr lang="en-US" sz="4000" dirty="0"/>
              <a:t>MOST states give votes on a </a:t>
            </a:r>
            <a:r>
              <a:rPr lang="en-US" sz="4000" u="sng" dirty="0"/>
              <a:t>winner take all </a:t>
            </a:r>
            <a:r>
              <a:rPr lang="en-US" sz="4000" dirty="0"/>
              <a:t>basis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44958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sz="4800" b="1" u="sng" dirty="0"/>
              <a:t>270</a:t>
            </a:r>
            <a:r>
              <a:rPr lang="en-US" sz="4800" dirty="0"/>
              <a:t> of 538 votes required to win</a:t>
            </a:r>
          </a:p>
          <a:p>
            <a:r>
              <a:rPr lang="en-US" sz="4800" b="1" u="sng" dirty="0"/>
              <a:t># Electors = </a:t>
            </a:r>
            <a:r>
              <a:rPr lang="en-US" sz="4800" dirty="0"/>
              <a:t># Senators +  # Representatives</a:t>
            </a:r>
          </a:p>
          <a:p>
            <a:r>
              <a:rPr lang="en-US" sz="4800" b="1" u="sng" dirty="0"/>
              <a:t>No winner- </a:t>
            </a:r>
            <a:r>
              <a:rPr lang="en-US" sz="4800" dirty="0"/>
              <a:t>House of Reps = President &amp; Senate = Vice President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Fictitious Election (partners)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 a partner or two, create a fictitious election map…you can switch off coloring in states or just color in sections…MAKE IT UP and see what happens</a:t>
            </a:r>
          </a:p>
          <a:p>
            <a:pPr lvl="1"/>
            <a:r>
              <a:rPr lang="en-US" dirty="0"/>
              <a:t>Keep track of the number of electoral votes you have as you go so you don’t have to go back</a:t>
            </a:r>
          </a:p>
          <a:p>
            <a:r>
              <a:rPr lang="en-US" dirty="0"/>
              <a:t>Use the election you created to answer the questions on your worksheet</a:t>
            </a:r>
          </a:p>
          <a:p>
            <a:r>
              <a:rPr lang="en-US" dirty="0"/>
              <a:t>Use p.223-224 to help with #5 and #6</a:t>
            </a:r>
          </a:p>
        </p:txBody>
      </p:sp>
    </p:spTree>
    <p:extLst>
      <p:ext uri="{BB962C8B-B14F-4D97-AF65-F5344CB8AC3E}">
        <p14:creationId xmlns:p14="http://schemas.microsoft.com/office/powerpoint/2010/main" val="425334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Large States are Extremely Powerful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Focus on smaller states in the primaries (earlier primary)</a:t>
            </a:r>
          </a:p>
          <a:p>
            <a:r>
              <a:rPr lang="en-US" sz="4000" dirty="0"/>
              <a:t>Focus on big states and swing states  in the general election</a:t>
            </a:r>
          </a:p>
        </p:txBody>
      </p:sp>
      <p:pic>
        <p:nvPicPr>
          <p:cNvPr id="67586" name="Picture 2" descr="http://ts2.mm.bing.net/images/thumbnail.aspx?q=1334187073877&amp;id=7d1e6edcf7255014266083e3d1ec2c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399288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/>
              <a:t>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/>
              <a:t>“Big 11”</a:t>
            </a:r>
          </a:p>
          <a:p>
            <a:r>
              <a:rPr lang="en-US" sz="4000" dirty="0"/>
              <a:t>Over-representation &amp; under-representation</a:t>
            </a:r>
          </a:p>
          <a:p>
            <a:r>
              <a:rPr lang="en-US" sz="4000" dirty="0"/>
              <a:t>Non-Popular vote winner</a:t>
            </a:r>
          </a:p>
          <a:p>
            <a:r>
              <a:rPr lang="en-US" sz="4000" dirty="0"/>
              <a:t>“non-standard” votes</a:t>
            </a:r>
          </a:p>
        </p:txBody>
      </p:sp>
      <p:pic>
        <p:nvPicPr>
          <p:cNvPr id="64514" name="Picture 2" descr="http://t0.gstatic.com/images?q=tbn:ANd9GcQG1RI3YkMQelhcfmgyuIY9MAfJdpb_OLtNUwF9mQXHI_Wsi93jJyuh1Rf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9394" y="1600200"/>
            <a:ext cx="3551206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8574337" cy="5562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1" y="-152400"/>
            <a:ext cx="8879136" cy="1341438"/>
          </a:xfrm>
        </p:spPr>
        <p:txBody>
          <a:bodyPr>
            <a:normAutofit fontScale="90000"/>
          </a:bodyPr>
          <a:lstStyle/>
          <a:p>
            <a:r>
              <a:rPr lang="en-US" dirty="0"/>
              <a:t>Over-representation &amp; Under-representation</a:t>
            </a:r>
          </a:p>
        </p:txBody>
      </p:sp>
    </p:spTree>
    <p:extLst>
      <p:ext uri="{BB962C8B-B14F-4D97-AF65-F5344CB8AC3E}">
        <p14:creationId xmlns:p14="http://schemas.microsoft.com/office/powerpoint/2010/main" val="484509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600" dirty="0"/>
              <a:t>Abolish</a:t>
            </a:r>
          </a:p>
          <a:p>
            <a:pPr lvl="1"/>
            <a:r>
              <a:rPr lang="en-US" sz="3600" dirty="0"/>
              <a:t>Direct Popular Election</a:t>
            </a:r>
          </a:p>
          <a:p>
            <a:r>
              <a:rPr lang="en-US" sz="3600" dirty="0"/>
              <a:t>Divide electoral votes</a:t>
            </a:r>
          </a:p>
          <a:p>
            <a:pPr lvl="1"/>
            <a:r>
              <a:rPr lang="en-US" sz="3600" dirty="0"/>
              <a:t>Proportionally?</a:t>
            </a:r>
          </a:p>
          <a:p>
            <a:pPr lvl="1"/>
            <a:r>
              <a:rPr lang="en-US" sz="3600" dirty="0"/>
              <a:t>By district?</a:t>
            </a:r>
          </a:p>
          <a:p>
            <a:endParaRPr lang="en-US" dirty="0"/>
          </a:p>
        </p:txBody>
      </p:sp>
      <p:pic>
        <p:nvPicPr>
          <p:cNvPr id="66562" name="Picture 2" descr="http://hotlineblog.nationaljournal.com/electoral.college.8.21.0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6124" y="1600200"/>
            <a:ext cx="4363076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Why not get rid of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sz="5400" dirty="0"/>
              <a:t>“safety valve”</a:t>
            </a:r>
          </a:p>
          <a:p>
            <a:r>
              <a:rPr lang="en-US" sz="5400" dirty="0"/>
              <a:t>Amendment Process</a:t>
            </a:r>
          </a:p>
        </p:txBody>
      </p:sp>
      <p:pic>
        <p:nvPicPr>
          <p:cNvPr id="2050" name="Picture 2" descr="http://msnbctv.files.wordpress.com/2012/10/12th-amendment-e1350847036819.jpg?w=622&amp;h=43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225758"/>
            <a:ext cx="4953000" cy="3479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200000"/>
                  </a:schemeClr>
                </a:solidFill>
              </a:rPr>
              <a:t>The Electoral College</a:t>
            </a:r>
          </a:p>
        </p:txBody>
      </p:sp>
      <p:pic>
        <p:nvPicPr>
          <p:cNvPr id="19459" name="Picture 9" descr="30000483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6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066800"/>
            <a:ext cx="794304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022139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B8601-54A5-4718-8E5A-A7C768A58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Founders on Who Should Vote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7B27E-D874-4E81-B7FC-6A056CD64B47}"/>
              </a:ext>
            </a:extLst>
          </p:cNvPr>
          <p:cNvSpPr txBox="1"/>
          <p:nvPr/>
        </p:nvSpPr>
        <p:spPr>
          <a:xfrm>
            <a:off x="1" y="1752600"/>
            <a:ext cx="8915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Initially in the days of the early Republic, the only people who could vote were white, male, property owners.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Even after the 15</a:t>
            </a:r>
            <a:r>
              <a:rPr lang="en-US" sz="3600" baseline="30000" dirty="0"/>
              <a:t>th</a:t>
            </a:r>
            <a:r>
              <a:rPr lang="en-US" sz="3600" dirty="0"/>
              <a:t> Amendment extended suffrage to African American men (1869), they still had trouble voting due to Jim Crow Laws</a:t>
            </a:r>
          </a:p>
        </p:txBody>
      </p:sp>
    </p:spTree>
    <p:extLst>
      <p:ext uri="{BB962C8B-B14F-4D97-AF65-F5344CB8AC3E}">
        <p14:creationId xmlns:p14="http://schemas.microsoft.com/office/powerpoint/2010/main" val="611827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66B17-E904-4497-B21F-E78BAE0E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Women’s Suffrage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ACDAAE-34A5-4E82-9B01-F79FE347BA6F}"/>
              </a:ext>
            </a:extLst>
          </p:cNvPr>
          <p:cNvSpPr txBox="1"/>
          <p:nvPr/>
        </p:nvSpPr>
        <p:spPr>
          <a:xfrm>
            <a:off x="1447800" y="2708366"/>
            <a:ext cx="624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19</a:t>
            </a:r>
            <a:r>
              <a:rPr lang="en-US" sz="4000" baseline="30000" dirty="0"/>
              <a:t>th</a:t>
            </a:r>
            <a:r>
              <a:rPr lang="en-US" sz="4000" dirty="0"/>
              <a:t> Amendment extended voting rights to women in 1920</a:t>
            </a:r>
          </a:p>
        </p:txBody>
      </p:sp>
    </p:spTree>
    <p:extLst>
      <p:ext uri="{BB962C8B-B14F-4D97-AF65-F5344CB8AC3E}">
        <p14:creationId xmlns:p14="http://schemas.microsoft.com/office/powerpoint/2010/main" val="32433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18CD4-9BFA-4333-8034-10D4D265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Amendments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1FF65-B043-4494-860E-0219283D9776}"/>
              </a:ext>
            </a:extLst>
          </p:cNvPr>
          <p:cNvSpPr txBox="1"/>
          <p:nvPr/>
        </p:nvSpPr>
        <p:spPr>
          <a:xfrm>
            <a:off x="838200" y="1676400"/>
            <a:ext cx="6248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12</a:t>
            </a:r>
            <a:r>
              <a:rPr lang="en-US" sz="4000" baseline="30000" dirty="0"/>
              <a:t>th</a:t>
            </a:r>
            <a:r>
              <a:rPr lang="en-US" sz="4000" dirty="0"/>
              <a:t> Amendment offers the broadest protection of voting rights</a:t>
            </a:r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26</a:t>
            </a:r>
            <a:r>
              <a:rPr lang="en-US" sz="4000" baseline="30000" dirty="0"/>
              <a:t>th</a:t>
            </a:r>
            <a:r>
              <a:rPr lang="en-US" sz="4000" dirty="0"/>
              <a:t> Amendment: </a:t>
            </a:r>
            <a:r>
              <a:rPr lang="en-US" sz="4000"/>
              <a:t>Can vote at 18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87672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</TotalTime>
  <Words>718</Words>
  <Application>Microsoft Office PowerPoint</Application>
  <PresentationFormat>On-screen Show (4:3)</PresentationFormat>
  <Paragraphs>82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The Electoral College</vt:lpstr>
      <vt:lpstr>Is the E.C. “Un-Democratic?”</vt:lpstr>
      <vt:lpstr>PowerPoint Presentation</vt:lpstr>
      <vt:lpstr>Do the voters matter?</vt:lpstr>
      <vt:lpstr>E.C. Specifics</vt:lpstr>
      <vt:lpstr>Fictitious Election (partners)</vt:lpstr>
      <vt:lpstr>Large States are Extremely Powerful</vt:lpstr>
      <vt:lpstr>Problems</vt:lpstr>
      <vt:lpstr>Over-representation &amp; Under-representation</vt:lpstr>
      <vt:lpstr>Solutions</vt:lpstr>
      <vt:lpstr>Why not get rid of it?</vt:lpstr>
      <vt:lpstr>The Electoral College</vt:lpstr>
      <vt:lpstr>The Founders on Who Should Vote</vt:lpstr>
      <vt:lpstr>Women’s Suffrage</vt:lpstr>
      <vt:lpstr>Other Amendments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PCSD-USER</dc:creator>
  <cp:lastModifiedBy>Aaron Sterchi</cp:lastModifiedBy>
  <cp:revision>63</cp:revision>
  <dcterms:created xsi:type="dcterms:W3CDTF">2011-11-15T14:04:41Z</dcterms:created>
  <dcterms:modified xsi:type="dcterms:W3CDTF">2019-12-11T13:37:44Z</dcterms:modified>
</cp:coreProperties>
</file>