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9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75" r:id="rId13"/>
    <p:sldId id="266" r:id="rId14"/>
    <p:sldId id="268" r:id="rId15"/>
    <p:sldId id="265" r:id="rId16"/>
    <p:sldId id="277" r:id="rId17"/>
    <p:sldId id="273" r:id="rId18"/>
    <p:sldId id="269" r:id="rId19"/>
    <p:sldId id="274" r:id="rId20"/>
    <p:sldId id="276" r:id="rId21"/>
    <p:sldId id="270" r:id="rId22"/>
    <p:sldId id="271" r:id="rId23"/>
    <p:sldId id="256" r:id="rId24"/>
  </p:sldIdLst>
  <p:sldSz cx="9144000" cy="6858000" type="screen4x3"/>
  <p:notesSz cx="6950075" cy="9236075"/>
  <p:defaultTextStyle>
    <a:lvl1pPr>
      <a:defRPr sz="2400">
        <a:solidFill>
          <a:srgbClr val="003366"/>
        </a:solidFill>
        <a:effectLst>
          <a:outerShdw blurRad="38100" dist="38100" dir="2700000" rotWithShape="0">
            <a:srgbClr val="000000">
              <a:alpha val="43137"/>
            </a:srgbClr>
          </a:outerShdw>
        </a:effectLst>
        <a:latin typeface="Times"/>
        <a:ea typeface="Times"/>
        <a:cs typeface="Times"/>
        <a:sym typeface="Times"/>
      </a:defRPr>
    </a:lvl1pPr>
    <a:lvl2pPr indent="457200">
      <a:defRPr sz="2400">
        <a:solidFill>
          <a:srgbClr val="003366"/>
        </a:solidFill>
        <a:effectLst>
          <a:outerShdw blurRad="38100" dist="38100" dir="2700000" rotWithShape="0">
            <a:srgbClr val="000000">
              <a:alpha val="43137"/>
            </a:srgbClr>
          </a:outerShdw>
        </a:effectLst>
        <a:latin typeface="Times"/>
        <a:ea typeface="Times"/>
        <a:cs typeface="Times"/>
        <a:sym typeface="Times"/>
      </a:defRPr>
    </a:lvl2pPr>
    <a:lvl3pPr indent="914400">
      <a:defRPr sz="2400">
        <a:solidFill>
          <a:srgbClr val="003366"/>
        </a:solidFill>
        <a:effectLst>
          <a:outerShdw blurRad="38100" dist="38100" dir="2700000" rotWithShape="0">
            <a:srgbClr val="000000">
              <a:alpha val="43137"/>
            </a:srgbClr>
          </a:outerShdw>
        </a:effectLst>
        <a:latin typeface="Times"/>
        <a:ea typeface="Times"/>
        <a:cs typeface="Times"/>
        <a:sym typeface="Times"/>
      </a:defRPr>
    </a:lvl3pPr>
    <a:lvl4pPr indent="1371600">
      <a:defRPr sz="2400">
        <a:solidFill>
          <a:srgbClr val="003366"/>
        </a:solidFill>
        <a:effectLst>
          <a:outerShdw blurRad="38100" dist="38100" dir="2700000" rotWithShape="0">
            <a:srgbClr val="000000">
              <a:alpha val="43137"/>
            </a:srgbClr>
          </a:outerShdw>
        </a:effectLst>
        <a:latin typeface="Times"/>
        <a:ea typeface="Times"/>
        <a:cs typeface="Times"/>
        <a:sym typeface="Times"/>
      </a:defRPr>
    </a:lvl4pPr>
    <a:lvl5pPr indent="1828800">
      <a:defRPr sz="2400">
        <a:solidFill>
          <a:srgbClr val="003366"/>
        </a:solidFill>
        <a:effectLst>
          <a:outerShdw blurRad="38100" dist="38100" dir="2700000" rotWithShape="0">
            <a:srgbClr val="000000">
              <a:alpha val="43137"/>
            </a:srgbClr>
          </a:outerShdw>
        </a:effectLst>
        <a:latin typeface="Times"/>
        <a:ea typeface="Times"/>
        <a:cs typeface="Times"/>
        <a:sym typeface="Times"/>
      </a:defRPr>
    </a:lvl5pPr>
    <a:lvl6pPr indent="2286000">
      <a:defRPr sz="2400">
        <a:solidFill>
          <a:srgbClr val="003366"/>
        </a:solidFill>
        <a:effectLst>
          <a:outerShdw blurRad="38100" dist="38100" dir="2700000" rotWithShape="0">
            <a:srgbClr val="000000">
              <a:alpha val="43137"/>
            </a:srgbClr>
          </a:outerShdw>
        </a:effectLst>
        <a:latin typeface="Times"/>
        <a:ea typeface="Times"/>
        <a:cs typeface="Times"/>
        <a:sym typeface="Times"/>
      </a:defRPr>
    </a:lvl6pPr>
    <a:lvl7pPr indent="2743200">
      <a:defRPr sz="2400">
        <a:solidFill>
          <a:srgbClr val="003366"/>
        </a:solidFill>
        <a:effectLst>
          <a:outerShdw blurRad="38100" dist="38100" dir="2700000" rotWithShape="0">
            <a:srgbClr val="000000">
              <a:alpha val="43137"/>
            </a:srgbClr>
          </a:outerShdw>
        </a:effectLst>
        <a:latin typeface="Times"/>
        <a:ea typeface="Times"/>
        <a:cs typeface="Times"/>
        <a:sym typeface="Times"/>
      </a:defRPr>
    </a:lvl7pPr>
    <a:lvl8pPr indent="3200400">
      <a:defRPr sz="2400">
        <a:solidFill>
          <a:srgbClr val="003366"/>
        </a:solidFill>
        <a:effectLst>
          <a:outerShdw blurRad="38100" dist="38100" dir="2700000" rotWithShape="0">
            <a:srgbClr val="000000">
              <a:alpha val="43137"/>
            </a:srgbClr>
          </a:outerShdw>
        </a:effectLst>
        <a:latin typeface="Times"/>
        <a:ea typeface="Times"/>
        <a:cs typeface="Times"/>
        <a:sym typeface="Times"/>
      </a:defRPr>
    </a:lvl8pPr>
    <a:lvl9pPr indent="3657600">
      <a:defRPr sz="2400">
        <a:solidFill>
          <a:srgbClr val="003366"/>
        </a:solidFill>
        <a:effectLst>
          <a:outerShdw blurRad="38100" dist="38100" dir="2700000" rotWithShape="0">
            <a:srgbClr val="000000">
              <a:alpha val="43137"/>
            </a:srgbClr>
          </a:outerShdw>
        </a:effectLst>
        <a:latin typeface="Times"/>
        <a:ea typeface="Times"/>
        <a:cs typeface="Times"/>
        <a:sym typeface="Time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Times"/>
          <a:ea typeface="Times"/>
          <a:cs typeface="Times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D2EC"/>
          </a:solidFill>
        </a:fill>
      </a:tcStyle>
    </a:wholeTbl>
    <a:band2H>
      <a:tcTxStyle/>
      <a:tcStyle>
        <a:tcBdr/>
        <a:fill>
          <a:solidFill>
            <a:srgbClr val="E7EAF6"/>
          </a:solidFill>
        </a:fill>
      </a:tcStyle>
    </a:band2H>
    <a:firstCol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366CC"/>
          </a:solidFill>
        </a:fill>
      </a:tcStyle>
    </a:firstCol>
    <a:la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366CC"/>
          </a:solidFill>
        </a:fill>
      </a:tcStyle>
    </a:lastRow>
    <a:fir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366CC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Times"/>
          <a:ea typeface="Times"/>
          <a:cs typeface="Times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2E2EC"/>
          </a:solidFill>
        </a:fill>
      </a:tcStyle>
    </a:wholeTbl>
    <a:band2H>
      <a:tcTxStyle/>
      <a:tcStyle>
        <a:tcBdr/>
        <a:fill>
          <a:solidFill>
            <a:srgbClr val="F1F1F5"/>
          </a:solidFill>
        </a:fill>
      </a:tcStyle>
    </a:band2H>
    <a:firstCol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CA"/>
          </a:solidFill>
        </a:fill>
      </a:tcStyle>
    </a:firstCol>
    <a:la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CA"/>
          </a:solidFill>
        </a:fill>
      </a:tcStyle>
    </a:lastRow>
    <a:fir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AAACA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Times"/>
          <a:ea typeface="Times"/>
          <a:cs typeface="Times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FCA"/>
          </a:solidFill>
        </a:fill>
      </a:tcStyle>
    </a:wholeTbl>
    <a:band2H>
      <a:tcTxStyle/>
      <a:tcStyle>
        <a:tcBdr/>
        <a:fill>
          <a:solidFill>
            <a:srgbClr val="E6EFE6"/>
          </a:solidFill>
        </a:fill>
      </a:tcStyle>
    </a:band2H>
    <a:firstCol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9F00"/>
          </a:solidFill>
        </a:fill>
      </a:tcStyle>
    </a:firstCol>
    <a:la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9F00"/>
          </a:solidFill>
        </a:fill>
      </a:tcStyle>
    </a:lastRow>
    <a:fir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9F00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Times"/>
          <a:ea typeface="Times"/>
          <a:cs typeface="Times"/>
        </a:font>
        <a:srgbClr val="00336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6CC"/>
          </a:solidFill>
        </a:fill>
      </a:tcStyle>
    </a:firstCol>
    <a:lastRow>
      <a:tcTxStyle b="on" i="on">
        <a:font>
          <a:latin typeface="Times"/>
          <a:ea typeface="Times"/>
          <a:cs typeface="Times"/>
        </a:font>
        <a:srgbClr val="00336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3366"/>
              </a:solidFill>
              <a:prstDash val="solid"/>
              <a:bevel/>
            </a:ln>
          </a:top>
          <a:bottom>
            <a:ln w="25400" cap="flat">
              <a:solidFill>
                <a:srgbClr val="003366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3366"/>
              </a:solidFill>
              <a:prstDash val="solid"/>
              <a:bevel/>
            </a:ln>
          </a:top>
          <a:bottom>
            <a:ln w="25400" cap="flat">
              <a:solidFill>
                <a:srgbClr val="003366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6CC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Times"/>
          <a:ea typeface="Times"/>
          <a:cs typeface="Times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3366"/>
          </a:solidFill>
        </a:fill>
      </a:tcStyle>
    </a:firstCol>
    <a:la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3366"/>
          </a:solidFill>
        </a:fill>
      </a:tcStyle>
    </a:lastRow>
    <a:fir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3366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Times"/>
          <a:ea typeface="Times"/>
          <a:cs typeface="Time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2867" autoAdjust="0"/>
  </p:normalViewPr>
  <p:slideViewPr>
    <p:cSldViewPr snapToGrid="0">
      <p:cViewPr varScale="1">
        <p:scale>
          <a:sx n="71" d="100"/>
          <a:sy n="71" d="100"/>
        </p:scale>
        <p:origin x="27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9CD6275-92F0-4586-A59B-C31FB8F77027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20B003F-A62C-41E9-8FB7-1A601A0AC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21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  <p:sp>
        <p:nvSpPr>
          <p:cNvPr id="151" name="Shape 151"/>
          <p:cNvSpPr>
            <a:spLocks noGrp="1"/>
          </p:cNvSpPr>
          <p:nvPr>
            <p:ph type="body" sz="quarter" idx="1"/>
          </p:nvPr>
        </p:nvSpPr>
        <p:spPr>
          <a:xfrm>
            <a:off x="926677" y="4387136"/>
            <a:ext cx="5096722" cy="4156234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7099363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Committees are like </a:t>
            </a:r>
            <a:r>
              <a:rPr lang="en-US" dirty="0" err="1"/>
              <a:t>groupwork</a:t>
            </a:r>
            <a:r>
              <a:rPr lang="en-US" dirty="0"/>
              <a:t>, congress breaks down it’s work into committees</a:t>
            </a:r>
            <a:r>
              <a:rPr lang="en-US" baseline="0" dirty="0"/>
              <a:t> but there are lots of different types….</a:t>
            </a:r>
          </a:p>
          <a:p>
            <a:endParaRPr lang="en-US" baseline="0" dirty="0"/>
          </a:p>
          <a:p>
            <a:r>
              <a:rPr lang="en-US" baseline="0" dirty="0"/>
              <a:t>Leave room between each so you can write down an example of each type of committee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69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Yellow</a:t>
            </a:r>
            <a:r>
              <a:rPr lang="en-US" baseline="0" dirty="0"/>
              <a:t> are particularly important:</a:t>
            </a:r>
          </a:p>
          <a:p>
            <a:r>
              <a:rPr lang="en-US" baseline="0" dirty="0"/>
              <a:t>Appropriations – budgets amounts of money to different parts of the government (Trump is trying to change this with his “national emergency)</a:t>
            </a:r>
          </a:p>
          <a:p>
            <a:r>
              <a:rPr lang="en-US" baseline="0" dirty="0"/>
              <a:t>Rules – sets the rules for what can be done with a bill on the floor (have influence over EVERY bill)</a:t>
            </a:r>
          </a:p>
          <a:p>
            <a:r>
              <a:rPr lang="en-US" baseline="0" dirty="0"/>
              <a:t>Ways and Means – deal with taxes and tax rates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983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Armed</a:t>
            </a:r>
            <a:r>
              <a:rPr lang="en-US" baseline="0" dirty="0"/>
              <a:t> Services – represent and/or work with 40% of annual budget</a:t>
            </a:r>
          </a:p>
          <a:p>
            <a:r>
              <a:rPr lang="en-US" baseline="0" dirty="0"/>
              <a:t>Judiciary – confirms (or not) new judges to the courts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708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like a rough draft of</a:t>
            </a:r>
            <a:r>
              <a:rPr lang="en-US" baseline="0" dirty="0"/>
              <a:t> a paper, the committee wants to make sure the bill is good and doesn’t need any 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782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and example of how</a:t>
            </a:r>
            <a:r>
              <a:rPr lang="en-US" baseline="0" dirty="0"/>
              <a:t> a committee of this type works with some video thrown in….</a:t>
            </a:r>
          </a:p>
          <a:p>
            <a:endParaRPr lang="en-US" baseline="0" dirty="0"/>
          </a:p>
          <a:p>
            <a:r>
              <a:rPr lang="en-US" baseline="0" dirty="0"/>
              <a:t>You can discuss these questions or require them as an exit slip after viewing the videos.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795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Oversight means watching over departments</a:t>
            </a:r>
            <a:r>
              <a:rPr lang="en-US" baseline="0" dirty="0"/>
              <a:t> of the government to ensure they are doing their job….another example is the TSA and how Congress may tell the TSA what to do if the public is unhappy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028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Investigating abuse of veterans benefits, Duckworth</a:t>
            </a:r>
            <a:r>
              <a:rPr lang="en-US" baseline="0" dirty="0"/>
              <a:t> gives this guy the business over his abuse of disability benefits….obviously she is a real disabled veteran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831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Hyperlinks</a:t>
            </a:r>
            <a:r>
              <a:rPr lang="en-US" baseline="0" dirty="0"/>
              <a:t> on title and on picture from Cohen’s testimony before the House investigations committee looking into Russian interference in the 2016 election.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021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another famous example….</a:t>
            </a:r>
          </a:p>
        </p:txBody>
      </p:sp>
    </p:spTree>
    <p:extLst>
      <p:ext uri="{BB962C8B-B14F-4D97-AF65-F5344CB8AC3E}">
        <p14:creationId xmlns:p14="http://schemas.microsoft.com/office/powerpoint/2010/main" val="142909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Agriculture – because you might have lots of people in your state/district</a:t>
            </a:r>
            <a:r>
              <a:rPr lang="en-US" baseline="0" dirty="0"/>
              <a:t> concerned about that</a:t>
            </a:r>
          </a:p>
          <a:p>
            <a:endParaRPr lang="en-US" baseline="0" dirty="0"/>
          </a:p>
          <a:p>
            <a:r>
              <a:rPr lang="en-US" baseline="0" dirty="0"/>
              <a:t>Appropriations because they handle the money</a:t>
            </a:r>
          </a:p>
          <a:p>
            <a:endParaRPr lang="en-US" baseline="0" dirty="0"/>
          </a:p>
          <a:p>
            <a:r>
              <a:rPr lang="en-US" baseline="0" dirty="0"/>
              <a:t>Takeaway: all committees are important for </a:t>
            </a:r>
            <a:r>
              <a:rPr lang="en-US" baseline="0"/>
              <a:t>different reasons.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effectLst/>
        </p:spPr>
        <p:txBody>
          <a:bodyPr/>
          <a:lstStyle>
            <a:lvl1pPr>
              <a:defRPr b="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</p:spPr>
        <p:txBody>
          <a:bodyPr/>
          <a:lstStyle>
            <a:lvl1pPr>
              <a:buClrTx/>
              <a:buFontTx/>
            </a:lvl1pPr>
            <a:lvl2pPr>
              <a:buClrTx/>
              <a:buFontTx/>
              <a:buChar char="–"/>
            </a:lvl2pPr>
            <a:lvl3pPr>
              <a:buClrTx/>
              <a:buFontTx/>
            </a:lvl3pPr>
            <a:lvl4pPr>
              <a:buClrTx/>
              <a:buFontTx/>
              <a:buChar char="–"/>
            </a:lvl4pPr>
            <a:lvl5pPr>
              <a:buClrTx/>
              <a:buFontTx/>
              <a:buChar char="»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effectLst/>
        </p:spPr>
        <p:txBody>
          <a:bodyPr/>
          <a:lstStyle>
            <a:lvl1pPr>
              <a:defRPr b="0">
                <a:solidFill>
                  <a:srgbClr val="E3EBF1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E3EBF1"/>
                </a:solidFill>
              </a:rPr>
              <a:t>Click to edit Master title style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</p:spPr>
        <p:txBody>
          <a:bodyPr/>
          <a:lstStyle>
            <a:lvl1pPr>
              <a:buClrTx/>
              <a:buFontTx/>
            </a:lvl1pPr>
            <a:lvl2pPr>
              <a:buClrTx/>
              <a:buFontTx/>
              <a:buChar char="–"/>
            </a:lvl2pPr>
            <a:lvl3pPr>
              <a:buClrTx/>
              <a:buFontTx/>
            </a:lvl3pPr>
            <a:lvl4pPr>
              <a:buClrTx/>
              <a:buFontTx/>
              <a:buChar char="–"/>
            </a:lvl4pPr>
            <a:lvl5pPr>
              <a:buClrTx/>
              <a:buFontTx/>
              <a:buChar char="»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  <a:effectLst/>
        </p:spPr>
        <p:txBody>
          <a:bodyPr anchor="t"/>
          <a:lstStyle>
            <a:lvl1pPr algn="l">
              <a:defRPr sz="4000" cap="all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ClrTx/>
              <a:buSzTx/>
              <a:buFontTx/>
              <a:buNone/>
              <a:defRPr sz="2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Click to edit Master text styles</a:t>
            </a:r>
          </a:p>
        </p:txBody>
      </p:sp>
      <p:sp>
        <p:nvSpPr>
          <p:cNvPr id="28" name="Shape 28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effectLst/>
        </p:spPr>
        <p:txBody>
          <a:bodyPr/>
          <a:lstStyle>
            <a:lvl1pPr>
              <a:defRPr b="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3810000" cy="4876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Tx/>
              <a:buFontTx/>
              <a:defRPr sz="2800"/>
            </a:lvl1pPr>
            <a:lvl2pPr marL="790575" indent="-333375">
              <a:spcBef>
                <a:spcPts val="600"/>
              </a:spcBef>
              <a:buClrTx/>
              <a:buFontTx/>
              <a:buChar char="–"/>
              <a:defRPr sz="2800"/>
            </a:lvl2pPr>
            <a:lvl3pPr marL="1234439" indent="-320039">
              <a:spcBef>
                <a:spcPts val="600"/>
              </a:spcBef>
              <a:buClrTx/>
              <a:buFontTx/>
              <a:defRPr sz="2800"/>
            </a:lvl3pPr>
            <a:lvl4pPr marL="1727200" indent="-355600">
              <a:spcBef>
                <a:spcPts val="600"/>
              </a:spcBef>
              <a:buClrTx/>
              <a:buFontTx/>
              <a:buChar char="–"/>
              <a:defRPr sz="2800"/>
            </a:lvl4pPr>
            <a:lvl5pPr marL="2184400" indent="-355600">
              <a:spcBef>
                <a:spcPts val="600"/>
              </a:spcBef>
              <a:buClrTx/>
              <a:buFontTx/>
              <a:buChar char="»"/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  <a:effectLst/>
        </p:spPr>
        <p:txBody>
          <a:bodyPr/>
          <a:lstStyle>
            <a:lvl1pPr>
              <a:defRPr b="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ClrTx/>
              <a:buSzTx/>
              <a:buFontTx/>
              <a:buNone/>
              <a:defRPr sz="24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Click to edit Master text styles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effectLst/>
        </p:spPr>
        <p:txBody>
          <a:bodyPr/>
          <a:lstStyle>
            <a:lvl1pPr>
              <a:defRPr b="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effectLst/>
        </p:spPr>
        <p:txBody>
          <a:bodyPr/>
          <a:lstStyle>
            <a:lvl1pPr>
              <a:defRPr b="0">
                <a:solidFill>
                  <a:srgbClr val="E3EBF1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E3EBF1"/>
                </a:solidFill>
              </a:rPr>
              <a:t>Click to edit Master title style</a:t>
            </a:r>
          </a:p>
        </p:txBody>
      </p:sp>
      <p:sp>
        <p:nvSpPr>
          <p:cNvPr id="42" name="Shape 42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  <a:effectLst/>
        </p:spPr>
        <p:txBody>
          <a:bodyPr anchor="b"/>
          <a:lstStyle>
            <a:lvl1pPr algn="l">
              <a:defRPr sz="20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>
            <a:lvl1pPr>
              <a:buClrTx/>
              <a:buFontTx/>
            </a:lvl1pPr>
            <a:lvl2pPr>
              <a:buClrTx/>
              <a:buFontTx/>
              <a:buChar char="–"/>
            </a:lvl2pPr>
            <a:lvl3pPr>
              <a:buClrTx/>
              <a:buFontTx/>
            </a:lvl3pPr>
            <a:lvl4pPr>
              <a:buClrTx/>
              <a:buFontTx/>
              <a:buChar char="–"/>
            </a:lvl4pPr>
            <a:lvl5pPr>
              <a:buClrTx/>
              <a:buFontTx/>
              <a:buChar char="»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  <a:effectLst/>
        </p:spPr>
        <p:txBody>
          <a:bodyPr anchor="b"/>
          <a:lstStyle>
            <a:lvl1pPr algn="l">
              <a:defRPr sz="20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51" name="Shape 51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FontTx/>
              <a:buNone/>
              <a:defRPr sz="1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Click to edit Master text styles</a:t>
            </a:r>
          </a:p>
        </p:txBody>
      </p:sp>
      <p:sp>
        <p:nvSpPr>
          <p:cNvPr id="52" name="Shape 52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effectLst/>
        </p:spPr>
        <p:txBody>
          <a:bodyPr/>
          <a:lstStyle>
            <a:lvl1pPr>
              <a:defRPr b="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</p:spPr>
        <p:txBody>
          <a:bodyPr/>
          <a:lstStyle>
            <a:lvl1pPr>
              <a:buClrTx/>
              <a:buFontTx/>
            </a:lvl1pPr>
            <a:lvl2pPr>
              <a:buClrTx/>
              <a:buFontTx/>
              <a:buChar char="–"/>
            </a:lvl2pPr>
            <a:lvl3pPr>
              <a:buClrTx/>
              <a:buFontTx/>
            </a:lvl3pPr>
            <a:lvl4pPr>
              <a:buClrTx/>
              <a:buFontTx/>
              <a:buChar char="–"/>
            </a:lvl4pPr>
            <a:lvl5pPr>
              <a:buClrTx/>
              <a:buFontTx/>
              <a:buChar char="»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xfrm>
            <a:off x="6515100" y="0"/>
            <a:ext cx="1943100" cy="6705600"/>
          </a:xfrm>
          <a:prstGeom prst="rect">
            <a:avLst/>
          </a:prstGeom>
          <a:effectLst/>
        </p:spPr>
        <p:txBody>
          <a:bodyPr/>
          <a:lstStyle>
            <a:lvl1pPr>
              <a:defRPr b="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5676900" cy="6248400"/>
          </a:xfrm>
          <a:prstGeom prst="rect">
            <a:avLst/>
          </a:prstGeom>
        </p:spPr>
        <p:txBody>
          <a:bodyPr/>
          <a:lstStyle>
            <a:lvl1pPr>
              <a:buClrTx/>
              <a:buFontTx/>
            </a:lvl1pPr>
            <a:lvl2pPr>
              <a:buClrTx/>
              <a:buFontTx/>
              <a:buChar char="–"/>
            </a:lvl2pPr>
            <a:lvl3pPr>
              <a:buClrTx/>
              <a:buFontTx/>
            </a:lvl3pPr>
            <a:lvl4pPr>
              <a:buClrTx/>
              <a:buFontTx/>
              <a:buChar char="–"/>
            </a:lvl4pPr>
            <a:lvl5pPr>
              <a:buClrTx/>
              <a:buFontTx/>
              <a:buChar char="»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1066800" y="2995613"/>
            <a:ext cx="8077200" cy="3862388"/>
          </a:xfrm>
          <a:prstGeom prst="rect">
            <a:avLst/>
          </a:prstGeom>
          <a:gradFill>
            <a:gsLst>
              <a:gs pos="0">
                <a:srgbClr val="0D1932"/>
              </a:gs>
              <a:gs pos="100000">
                <a:srgbClr val="3366CC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" name="Shape 63"/>
          <p:cNvSpPr/>
          <p:nvPr/>
        </p:nvSpPr>
        <p:spPr>
          <a:xfrm>
            <a:off x="0" y="2995613"/>
            <a:ext cx="1066800" cy="3862388"/>
          </a:xfrm>
          <a:prstGeom prst="rect">
            <a:avLst/>
          </a:prstGeom>
          <a:gradFill>
            <a:gsLst>
              <a:gs pos="0">
                <a:srgbClr val="070E1B"/>
              </a:gs>
              <a:gs pos="100000">
                <a:srgbClr val="3366CC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320040"/>
          </a:xfrm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  <p:grpSp>
        <p:nvGrpSpPr>
          <p:cNvPr id="70" name="Group 70"/>
          <p:cNvGrpSpPr/>
          <p:nvPr/>
        </p:nvGrpSpPr>
        <p:grpSpPr>
          <a:xfrm>
            <a:off x="0" y="1905000"/>
            <a:ext cx="6172200" cy="2438400"/>
            <a:chOff x="0" y="0"/>
            <a:chExt cx="6172199" cy="2438400"/>
          </a:xfrm>
        </p:grpSpPr>
        <p:sp>
          <p:nvSpPr>
            <p:cNvPr id="65" name="Shape 65"/>
            <p:cNvSpPr/>
            <p:nvPr/>
          </p:nvSpPr>
          <p:spPr>
            <a:xfrm>
              <a:off x="788987" y="788987"/>
              <a:ext cx="573089" cy="56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3366CC"/>
                </a:gs>
                <a:gs pos="100000">
                  <a:srgbClr val="102040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942975" y="955675"/>
              <a:ext cx="260350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3366CC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0" y="1085850"/>
              <a:ext cx="2286000" cy="9525"/>
            </a:xfrm>
            <a:prstGeom prst="rect">
              <a:avLst/>
            </a:prstGeom>
            <a:gradFill flip="none" rotWithShape="1">
              <a:gsLst>
                <a:gs pos="0">
                  <a:srgbClr val="000099"/>
                </a:gs>
                <a:gs pos="50000">
                  <a:srgbClr val="FFFFFF"/>
                </a:gs>
                <a:gs pos="100000">
                  <a:srgbClr val="000099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 68"/>
            <p:cNvSpPr/>
            <p:nvPr/>
          </p:nvSpPr>
          <p:spPr>
            <a:xfrm>
              <a:off x="1076325" y="0"/>
              <a:ext cx="9525" cy="2438400"/>
            </a:xfrm>
            <a:prstGeom prst="rect">
              <a:avLst/>
            </a:prstGeom>
            <a:gradFill flip="none" rotWithShape="1">
              <a:gsLst>
                <a:gs pos="0">
                  <a:srgbClr val="000099"/>
                </a:gs>
                <a:gs pos="50000">
                  <a:srgbClr val="FFFFFF"/>
                </a:gs>
                <a:gs pos="100000">
                  <a:srgbClr val="000099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 69"/>
            <p:cNvSpPr/>
            <p:nvPr/>
          </p:nvSpPr>
          <p:spPr>
            <a:xfrm>
              <a:off x="1144587" y="1085850"/>
              <a:ext cx="5027613" cy="9525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000099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subtitle style</a:t>
            </a:r>
          </a:p>
        </p:txBody>
      </p:sp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609600" y="133350"/>
            <a:ext cx="8229600" cy="2857500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CCFFFF"/>
                </a:solidFill>
              </a:rPr>
              <a:t>Click to edit Master title style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447800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219200" y="1676400"/>
            <a:ext cx="7772400" cy="5181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0">
    <p:bg>
      <p:bgPr>
        <a:solidFill>
          <a:srgbClr val="0A0E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1066800" y="1458912"/>
            <a:ext cx="8077200" cy="5399089"/>
          </a:xfrm>
          <a:prstGeom prst="rect">
            <a:avLst/>
          </a:prstGeom>
          <a:gradFill>
            <a:gsLst>
              <a:gs pos="0">
                <a:srgbClr val="060833"/>
              </a:gs>
              <a:gs pos="100000">
                <a:srgbClr val="1822CD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Shape 79"/>
          <p:cNvSpPr/>
          <p:nvPr/>
        </p:nvSpPr>
        <p:spPr>
          <a:xfrm>
            <a:off x="0" y="1447800"/>
            <a:ext cx="1066800" cy="5410200"/>
          </a:xfrm>
          <a:prstGeom prst="rect">
            <a:avLst/>
          </a:prstGeom>
          <a:gradFill>
            <a:gsLst>
              <a:gs pos="0">
                <a:srgbClr val="03051B"/>
              </a:gs>
              <a:gs pos="100000">
                <a:srgbClr val="1822CD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5" name="Group 85"/>
          <p:cNvGrpSpPr/>
          <p:nvPr/>
        </p:nvGrpSpPr>
        <p:grpSpPr>
          <a:xfrm>
            <a:off x="0" y="355600"/>
            <a:ext cx="6172200" cy="2438400"/>
            <a:chOff x="0" y="0"/>
            <a:chExt cx="6172199" cy="2438400"/>
          </a:xfrm>
        </p:grpSpPr>
        <p:sp>
          <p:nvSpPr>
            <p:cNvPr id="80" name="Shape 80"/>
            <p:cNvSpPr/>
            <p:nvPr/>
          </p:nvSpPr>
          <p:spPr>
            <a:xfrm>
              <a:off x="788987" y="788987"/>
              <a:ext cx="573089" cy="56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822CD"/>
                </a:gs>
                <a:gs pos="100000">
                  <a:srgbClr val="080B40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942975" y="955675"/>
              <a:ext cx="260350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1822CD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0" y="1085850"/>
              <a:ext cx="2286000" cy="9525"/>
            </a:xfrm>
            <a:prstGeom prst="rect">
              <a:avLst/>
            </a:prstGeom>
            <a:gradFill flip="none" rotWithShape="1">
              <a:gsLst>
                <a:gs pos="0">
                  <a:srgbClr val="0A0E5B"/>
                </a:gs>
                <a:gs pos="50000">
                  <a:srgbClr val="FFFFFF"/>
                </a:gs>
                <a:gs pos="100000">
                  <a:srgbClr val="0A0E5B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1076325" y="0"/>
              <a:ext cx="9525" cy="2438400"/>
            </a:xfrm>
            <a:prstGeom prst="rect">
              <a:avLst/>
            </a:prstGeom>
            <a:gradFill flip="none" rotWithShape="1">
              <a:gsLst>
                <a:gs pos="0">
                  <a:srgbClr val="0A0E5B"/>
                </a:gs>
                <a:gs pos="50000">
                  <a:srgbClr val="FFFFFF"/>
                </a:gs>
                <a:gs pos="100000">
                  <a:srgbClr val="0A0E5B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>
              <a:off x="1144587" y="1085850"/>
              <a:ext cx="5027613" cy="9525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0A0E5B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6" name="Shape 86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447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460EE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4460EE"/>
                </a:solidFill>
              </a:rPr>
              <a:t>Click to edit Master title style</a:t>
            </a:r>
          </a:p>
        </p:txBody>
      </p:sp>
      <p:sp>
        <p:nvSpPr>
          <p:cNvPr id="87" name="Shape 87"/>
          <p:cNvSpPr>
            <a:spLocks noGrp="1"/>
          </p:cNvSpPr>
          <p:nvPr>
            <p:ph type="body" idx="1"/>
          </p:nvPr>
        </p:nvSpPr>
        <p:spPr>
          <a:xfrm>
            <a:off x="1219200" y="1676400"/>
            <a:ext cx="7772400" cy="5181600"/>
          </a:xfrm>
          <a:prstGeom prst="rect">
            <a:avLst/>
          </a:prstGeom>
        </p:spPr>
        <p:txBody>
          <a:bodyPr/>
          <a:lstStyle>
            <a:lvl1pPr>
              <a:buClr>
                <a:srgbClr val="4460EE"/>
              </a:buClr>
            </a:lvl1pPr>
            <a:lvl2pPr>
              <a:buClr>
                <a:srgbClr val="4460EE"/>
              </a:buClr>
            </a:lvl2pPr>
            <a:lvl3pPr>
              <a:buClr>
                <a:srgbClr val="4460EE"/>
              </a:buClr>
            </a:lvl3pPr>
            <a:lvl4pPr>
              <a:buClr>
                <a:srgbClr val="4460EE"/>
              </a:buClr>
            </a:lvl4pPr>
            <a:lvl5pPr>
              <a:buClr>
                <a:srgbClr val="4460EE"/>
              </a:buCl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88" name="Shape 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1">
    <p:bg>
      <p:bgPr>
        <a:solidFill>
          <a:srgbClr val="133A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1066800" y="1458912"/>
            <a:ext cx="8077200" cy="5399089"/>
          </a:xfrm>
          <a:prstGeom prst="rect">
            <a:avLst/>
          </a:prstGeom>
          <a:gradFill>
            <a:gsLst>
              <a:gs pos="0">
                <a:srgbClr val="172807"/>
              </a:gs>
              <a:gs pos="100000">
                <a:srgbClr val="5DA31E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" name="Shape 91"/>
          <p:cNvSpPr/>
          <p:nvPr/>
        </p:nvSpPr>
        <p:spPr>
          <a:xfrm>
            <a:off x="0" y="1447800"/>
            <a:ext cx="1066800" cy="5410200"/>
          </a:xfrm>
          <a:prstGeom prst="rect">
            <a:avLst/>
          </a:prstGeom>
          <a:gradFill>
            <a:gsLst>
              <a:gs pos="0">
                <a:srgbClr val="0C1604"/>
              </a:gs>
              <a:gs pos="100000">
                <a:srgbClr val="5DA31E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7" name="Group 97"/>
          <p:cNvGrpSpPr/>
          <p:nvPr/>
        </p:nvGrpSpPr>
        <p:grpSpPr>
          <a:xfrm>
            <a:off x="0" y="355600"/>
            <a:ext cx="6172200" cy="2438400"/>
            <a:chOff x="0" y="0"/>
            <a:chExt cx="6172199" cy="2438400"/>
          </a:xfrm>
        </p:grpSpPr>
        <p:sp>
          <p:nvSpPr>
            <p:cNvPr id="92" name="Shape 92"/>
            <p:cNvSpPr/>
            <p:nvPr/>
          </p:nvSpPr>
          <p:spPr>
            <a:xfrm>
              <a:off x="788987" y="788987"/>
              <a:ext cx="573089" cy="56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31E"/>
                </a:gs>
                <a:gs pos="100000">
                  <a:srgbClr val="1D3309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" name="Shape 93"/>
            <p:cNvSpPr/>
            <p:nvPr/>
          </p:nvSpPr>
          <p:spPr>
            <a:xfrm>
              <a:off x="942975" y="955675"/>
              <a:ext cx="260350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5DA31E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>
              <a:off x="0" y="1085850"/>
              <a:ext cx="2286000" cy="9525"/>
            </a:xfrm>
            <a:prstGeom prst="rect">
              <a:avLst/>
            </a:prstGeom>
            <a:gradFill flip="none" rotWithShape="1">
              <a:gsLst>
                <a:gs pos="0">
                  <a:srgbClr val="133A0D"/>
                </a:gs>
                <a:gs pos="50000">
                  <a:srgbClr val="FFFFFF"/>
                </a:gs>
                <a:gs pos="100000">
                  <a:srgbClr val="133A0D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" name="Shape 95"/>
            <p:cNvSpPr/>
            <p:nvPr/>
          </p:nvSpPr>
          <p:spPr>
            <a:xfrm>
              <a:off x="1076325" y="0"/>
              <a:ext cx="9525" cy="2438400"/>
            </a:xfrm>
            <a:prstGeom prst="rect">
              <a:avLst/>
            </a:prstGeom>
            <a:gradFill flip="none" rotWithShape="1">
              <a:gsLst>
                <a:gs pos="0">
                  <a:srgbClr val="133A0D"/>
                </a:gs>
                <a:gs pos="50000">
                  <a:srgbClr val="FFFFFF"/>
                </a:gs>
                <a:gs pos="100000">
                  <a:srgbClr val="133A0D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Shape 96"/>
            <p:cNvSpPr/>
            <p:nvPr/>
          </p:nvSpPr>
          <p:spPr>
            <a:xfrm>
              <a:off x="1144587" y="1085850"/>
              <a:ext cx="5027613" cy="9525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133A0D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8" name="Shape 98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447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AD41A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BAD41A"/>
                </a:solidFill>
              </a:rPr>
              <a:t>Click to edit Master title style</a:t>
            </a:r>
          </a:p>
        </p:txBody>
      </p:sp>
      <p:sp>
        <p:nvSpPr>
          <p:cNvPr id="99" name="Shape 99"/>
          <p:cNvSpPr>
            <a:spLocks noGrp="1"/>
          </p:cNvSpPr>
          <p:nvPr>
            <p:ph type="body" idx="1"/>
          </p:nvPr>
        </p:nvSpPr>
        <p:spPr>
          <a:xfrm>
            <a:off x="1219200" y="1676400"/>
            <a:ext cx="7772400" cy="5181600"/>
          </a:xfrm>
          <a:prstGeom prst="rect">
            <a:avLst/>
          </a:prstGeom>
        </p:spPr>
        <p:txBody>
          <a:bodyPr/>
          <a:lstStyle>
            <a:lvl1pPr>
              <a:buClr>
                <a:srgbClr val="BAD41A"/>
              </a:buClr>
            </a:lvl1pPr>
            <a:lvl2pPr>
              <a:buClr>
                <a:srgbClr val="BAD41A"/>
              </a:buClr>
            </a:lvl2pPr>
            <a:lvl3pPr>
              <a:buClr>
                <a:srgbClr val="BAD41A"/>
              </a:buClr>
            </a:lvl3pPr>
            <a:lvl4pPr>
              <a:buClr>
                <a:srgbClr val="BAD41A"/>
              </a:buClr>
            </a:lvl4pPr>
            <a:lvl5pPr>
              <a:buClr>
                <a:srgbClr val="BAD41A"/>
              </a:buCl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4000" b="1" cap="all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ClrTx/>
              <a:buSzTx/>
              <a:buFontTx/>
              <a:buNone/>
              <a:defRPr sz="2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Click to edit Master text styles</a:t>
            </a:r>
          </a:p>
        </p:txBody>
      </p:sp>
      <p:sp>
        <p:nvSpPr>
          <p:cNvPr id="104" name="Shape 10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447800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07" name="Shape 107"/>
          <p:cNvSpPr>
            <a:spLocks noGrp="1"/>
          </p:cNvSpPr>
          <p:nvPr>
            <p:ph type="body" idx="1"/>
          </p:nvPr>
        </p:nvSpPr>
        <p:spPr>
          <a:xfrm>
            <a:off x="1219200" y="1676400"/>
            <a:ext cx="3810000" cy="51816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108" name="Shape 10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 0">
    <p:bg>
      <p:bgPr>
        <a:solidFill>
          <a:srgbClr val="0A0E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1066800" y="1458912"/>
            <a:ext cx="8077200" cy="5399089"/>
          </a:xfrm>
          <a:prstGeom prst="rect">
            <a:avLst/>
          </a:prstGeom>
          <a:gradFill>
            <a:gsLst>
              <a:gs pos="0">
                <a:srgbClr val="060833"/>
              </a:gs>
              <a:gs pos="100000">
                <a:srgbClr val="1822CD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0" y="1447800"/>
            <a:ext cx="1066800" cy="5410200"/>
          </a:xfrm>
          <a:prstGeom prst="rect">
            <a:avLst/>
          </a:prstGeom>
          <a:gradFill>
            <a:gsLst>
              <a:gs pos="0">
                <a:srgbClr val="03051B"/>
              </a:gs>
              <a:gs pos="100000">
                <a:srgbClr val="1822CD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7" name="Group 117"/>
          <p:cNvGrpSpPr/>
          <p:nvPr/>
        </p:nvGrpSpPr>
        <p:grpSpPr>
          <a:xfrm>
            <a:off x="0" y="355600"/>
            <a:ext cx="6172200" cy="2438400"/>
            <a:chOff x="0" y="0"/>
            <a:chExt cx="6172199" cy="2438400"/>
          </a:xfrm>
        </p:grpSpPr>
        <p:sp>
          <p:nvSpPr>
            <p:cNvPr id="112" name="Shape 112"/>
            <p:cNvSpPr/>
            <p:nvPr/>
          </p:nvSpPr>
          <p:spPr>
            <a:xfrm>
              <a:off x="788987" y="788987"/>
              <a:ext cx="573089" cy="56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822CD"/>
                </a:gs>
                <a:gs pos="100000">
                  <a:srgbClr val="080B40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942975" y="955675"/>
              <a:ext cx="260350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1822CD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0" y="1085850"/>
              <a:ext cx="2286000" cy="9525"/>
            </a:xfrm>
            <a:prstGeom prst="rect">
              <a:avLst/>
            </a:prstGeom>
            <a:gradFill flip="none" rotWithShape="1">
              <a:gsLst>
                <a:gs pos="0">
                  <a:srgbClr val="0A0E5B"/>
                </a:gs>
                <a:gs pos="50000">
                  <a:srgbClr val="FFFFFF"/>
                </a:gs>
                <a:gs pos="100000">
                  <a:srgbClr val="0A0E5B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>
              <a:off x="1076325" y="0"/>
              <a:ext cx="9525" cy="2438400"/>
            </a:xfrm>
            <a:prstGeom prst="rect">
              <a:avLst/>
            </a:prstGeom>
            <a:gradFill flip="none" rotWithShape="1">
              <a:gsLst>
                <a:gs pos="0">
                  <a:srgbClr val="0A0E5B"/>
                </a:gs>
                <a:gs pos="50000">
                  <a:srgbClr val="FFFFFF"/>
                </a:gs>
                <a:gs pos="100000">
                  <a:srgbClr val="0A0E5B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>
              <a:off x="1144587" y="1085850"/>
              <a:ext cx="5027613" cy="9525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0A0E5B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447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460EE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4460EE"/>
                </a:solidFill>
              </a:rPr>
              <a:t>Click to edit Master title style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xfrm>
            <a:off x="1219200" y="1676400"/>
            <a:ext cx="3810000" cy="51816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4460EE"/>
              </a:buClr>
              <a:defRPr sz="2800"/>
            </a:lvl1pPr>
            <a:lvl2pPr marL="790575" indent="-333375">
              <a:spcBef>
                <a:spcPts val="600"/>
              </a:spcBef>
              <a:buClr>
                <a:srgbClr val="4460EE"/>
              </a:buClr>
              <a:defRPr sz="2800"/>
            </a:lvl2pPr>
            <a:lvl3pPr marL="1234439" indent="-320039">
              <a:spcBef>
                <a:spcPts val="600"/>
              </a:spcBef>
              <a:buClr>
                <a:srgbClr val="4460EE"/>
              </a:buClr>
              <a:defRPr sz="2800"/>
            </a:lvl3pPr>
            <a:lvl4pPr marL="1727200" indent="-355600">
              <a:spcBef>
                <a:spcPts val="600"/>
              </a:spcBef>
              <a:buClr>
                <a:srgbClr val="4460EE"/>
              </a:buClr>
              <a:defRPr sz="2800"/>
            </a:lvl4pPr>
            <a:lvl5pPr marL="2184400" indent="-355600">
              <a:spcBef>
                <a:spcPts val="600"/>
              </a:spcBef>
              <a:buClr>
                <a:srgbClr val="4460EE"/>
              </a:buClr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ClrTx/>
              <a:buSzTx/>
              <a:buFontTx/>
              <a:buNone/>
              <a:defRPr sz="24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Click to edit Master text styles</a:t>
            </a:r>
          </a:p>
        </p:txBody>
      </p:sp>
      <p:sp>
        <p:nvSpPr>
          <p:cNvPr id="124" name="Shape 1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447800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27" name="Shape 1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36" name="Shape 1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FontTx/>
              <a:buNone/>
              <a:defRPr sz="1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FFFFFF"/>
                </a:solidFill>
              </a:rPr>
              <a:t>Click to edit Master text styles</a:t>
            </a:r>
          </a:p>
        </p:txBody>
      </p:sp>
      <p:sp>
        <p:nvSpPr>
          <p:cNvPr id="137" name="Shape 1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447800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40" name="Shape 140"/>
          <p:cNvSpPr>
            <a:spLocks noGrp="1"/>
          </p:cNvSpPr>
          <p:nvPr>
            <p:ph type="body" idx="1"/>
          </p:nvPr>
        </p:nvSpPr>
        <p:spPr>
          <a:xfrm>
            <a:off x="1219200" y="1676400"/>
            <a:ext cx="7772400" cy="5181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141" name="Shape 1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145" name="Shape 1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447800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48" name="Shape 148"/>
          <p:cNvSpPr>
            <a:spLocks noGrp="1"/>
          </p:cNvSpPr>
          <p:nvPr>
            <p:ph type="body" idx="1"/>
          </p:nvPr>
        </p:nvSpPr>
        <p:spPr>
          <a:xfrm>
            <a:off x="1219200" y="1676400"/>
            <a:ext cx="3810000" cy="5181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149" name="Shape 1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066800" y="1458912"/>
            <a:ext cx="8077200" cy="5399089"/>
          </a:xfrm>
          <a:prstGeom prst="rect">
            <a:avLst/>
          </a:prstGeom>
          <a:gradFill>
            <a:gsLst>
              <a:gs pos="0">
                <a:srgbClr val="0D1932"/>
              </a:gs>
              <a:gs pos="100000">
                <a:srgbClr val="3366CC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1447800"/>
            <a:ext cx="1066800" cy="5410200"/>
          </a:xfrm>
          <a:prstGeom prst="rect">
            <a:avLst/>
          </a:prstGeom>
          <a:gradFill>
            <a:gsLst>
              <a:gs pos="0">
                <a:srgbClr val="070E1B"/>
              </a:gs>
              <a:gs pos="100000">
                <a:srgbClr val="3366CC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0" y="355600"/>
            <a:ext cx="6172200" cy="2438400"/>
            <a:chOff x="0" y="0"/>
            <a:chExt cx="6172199" cy="2438400"/>
          </a:xfrm>
        </p:grpSpPr>
        <p:sp>
          <p:nvSpPr>
            <p:cNvPr id="4" name="Shape 4"/>
            <p:cNvSpPr/>
            <p:nvPr/>
          </p:nvSpPr>
          <p:spPr>
            <a:xfrm>
              <a:off x="788987" y="788987"/>
              <a:ext cx="573089" cy="56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3366CC"/>
                </a:gs>
                <a:gs pos="100000">
                  <a:srgbClr val="102040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 5"/>
            <p:cNvSpPr/>
            <p:nvPr/>
          </p:nvSpPr>
          <p:spPr>
            <a:xfrm>
              <a:off x="942975" y="955675"/>
              <a:ext cx="260350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3366CC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 6"/>
            <p:cNvSpPr/>
            <p:nvPr/>
          </p:nvSpPr>
          <p:spPr>
            <a:xfrm>
              <a:off x="0" y="1085850"/>
              <a:ext cx="2286000" cy="9525"/>
            </a:xfrm>
            <a:prstGeom prst="rect">
              <a:avLst/>
            </a:prstGeom>
            <a:gradFill flip="none" rotWithShape="1">
              <a:gsLst>
                <a:gs pos="0">
                  <a:srgbClr val="000099"/>
                </a:gs>
                <a:gs pos="50000">
                  <a:srgbClr val="FFFFFF"/>
                </a:gs>
                <a:gs pos="100000">
                  <a:srgbClr val="000099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 7"/>
            <p:cNvSpPr/>
            <p:nvPr/>
          </p:nvSpPr>
          <p:spPr>
            <a:xfrm>
              <a:off x="1076325" y="0"/>
              <a:ext cx="9525" cy="2438400"/>
            </a:xfrm>
            <a:prstGeom prst="rect">
              <a:avLst/>
            </a:prstGeom>
            <a:gradFill flip="none" rotWithShape="1">
              <a:gsLst>
                <a:gs pos="0">
                  <a:srgbClr val="000099"/>
                </a:gs>
                <a:gs pos="50000">
                  <a:srgbClr val="FFFFFF"/>
                </a:gs>
                <a:gs pos="100000">
                  <a:srgbClr val="000099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 8"/>
            <p:cNvSpPr/>
            <p:nvPr/>
          </p:nvSpPr>
          <p:spPr>
            <a:xfrm>
              <a:off x="1144587" y="1085850"/>
              <a:ext cx="5027613" cy="9525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000099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xfrm>
            <a:off x="6838950" y="0"/>
            <a:ext cx="2228850" cy="6400800"/>
          </a:xfrm>
          <a:prstGeom prst="rect">
            <a:avLst/>
          </a:prstGeom>
          <a:ln w="12700">
            <a:miter lim="400000"/>
          </a:ln>
          <a:effectLst>
            <a:outerShdw blurRad="12700" dist="12700" dir="16200000" rotWithShape="0">
              <a:srgbClr val="FFFFFF"/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CCFFFF"/>
                </a:solidFill>
              </a:rPr>
              <a:t>Click to edit Master title style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xfrm>
            <a:off x="152400" y="152400"/>
            <a:ext cx="6534150" cy="670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Fifth level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xfrm>
            <a:off x="7086600" y="6324600"/>
            <a:ext cx="1905000" cy="32004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</p:sldLayoutIdLst>
  <p:transition spd="med"/>
  <p:txStyles>
    <p:titleStyle>
      <a:lvl1pPr algn="ctr">
        <a:defRPr sz="4400" b="1">
          <a:solidFill>
            <a:srgbClr val="CCFFFF"/>
          </a:solidFill>
          <a:latin typeface="Arial"/>
          <a:ea typeface="Arial"/>
          <a:cs typeface="Arial"/>
          <a:sym typeface="Arial"/>
        </a:defRPr>
      </a:lvl1pPr>
      <a:lvl2pPr algn="ctr">
        <a:defRPr sz="4400" b="1">
          <a:solidFill>
            <a:srgbClr val="CCFFFF"/>
          </a:solidFill>
          <a:latin typeface="Arial"/>
          <a:ea typeface="Arial"/>
          <a:cs typeface="Arial"/>
          <a:sym typeface="Arial"/>
        </a:defRPr>
      </a:lvl2pPr>
      <a:lvl3pPr algn="ctr">
        <a:defRPr sz="4400" b="1">
          <a:solidFill>
            <a:srgbClr val="CCFFFF"/>
          </a:solidFill>
          <a:latin typeface="Arial"/>
          <a:ea typeface="Arial"/>
          <a:cs typeface="Arial"/>
          <a:sym typeface="Arial"/>
        </a:defRPr>
      </a:lvl3pPr>
      <a:lvl4pPr algn="ctr">
        <a:defRPr sz="4400" b="1">
          <a:solidFill>
            <a:srgbClr val="CCFFFF"/>
          </a:solidFill>
          <a:latin typeface="Arial"/>
          <a:ea typeface="Arial"/>
          <a:cs typeface="Arial"/>
          <a:sym typeface="Arial"/>
        </a:defRPr>
      </a:lvl4pPr>
      <a:lvl5pPr algn="ctr">
        <a:defRPr sz="4400" b="1">
          <a:solidFill>
            <a:srgbClr val="CCFFFF"/>
          </a:solidFill>
          <a:latin typeface="Arial"/>
          <a:ea typeface="Arial"/>
          <a:cs typeface="Arial"/>
          <a:sym typeface="Arial"/>
        </a:defRPr>
      </a:lvl5pPr>
      <a:lvl6pPr indent="457200" algn="ctr">
        <a:defRPr sz="4400" b="1">
          <a:solidFill>
            <a:srgbClr val="CCFFFF"/>
          </a:solidFill>
          <a:latin typeface="Arial"/>
          <a:ea typeface="Arial"/>
          <a:cs typeface="Arial"/>
          <a:sym typeface="Arial"/>
        </a:defRPr>
      </a:lvl6pPr>
      <a:lvl7pPr indent="914400" algn="ctr">
        <a:defRPr sz="4400" b="1">
          <a:solidFill>
            <a:srgbClr val="CCFFFF"/>
          </a:solidFill>
          <a:latin typeface="Arial"/>
          <a:ea typeface="Arial"/>
          <a:cs typeface="Arial"/>
          <a:sym typeface="Arial"/>
        </a:defRPr>
      </a:lvl7pPr>
      <a:lvl8pPr indent="1371600" algn="ctr">
        <a:defRPr sz="4400" b="1">
          <a:solidFill>
            <a:srgbClr val="CCFFFF"/>
          </a:solidFill>
          <a:latin typeface="Arial"/>
          <a:ea typeface="Arial"/>
          <a:cs typeface="Arial"/>
          <a:sym typeface="Arial"/>
        </a:defRPr>
      </a:lvl8pPr>
      <a:lvl9pPr indent="1828800" algn="ctr">
        <a:defRPr sz="4400" b="1">
          <a:solidFill>
            <a:srgbClr val="CCFFFF"/>
          </a:solidFill>
          <a:latin typeface="Arial"/>
          <a:ea typeface="Arial"/>
          <a:cs typeface="Arial"/>
          <a:sym typeface="Arial"/>
        </a:defRPr>
      </a:lvl9pPr>
    </p:titleStyle>
    <p:bodyStyle>
      <a:lvl1pPr marL="342900" indent="-342900">
        <a:spcBef>
          <a:spcPts val="700"/>
        </a:spcBef>
        <a:buClr>
          <a:srgbClr val="CCFFFF"/>
        </a:buClr>
        <a:buSzPct val="100000"/>
        <a:buFont typeface="Times"/>
        <a:buChar char="•"/>
        <a:defRPr sz="3200">
          <a:solidFill>
            <a:srgbClr val="FFFFFF"/>
          </a:solidFill>
          <a:latin typeface="Times"/>
          <a:ea typeface="Times"/>
          <a:cs typeface="Times"/>
          <a:sym typeface="Times"/>
        </a:defRPr>
      </a:lvl1pPr>
      <a:lvl2pPr marL="783771" indent="-326571">
        <a:spcBef>
          <a:spcPts val="700"/>
        </a:spcBef>
        <a:buClr>
          <a:srgbClr val="CCFFFF"/>
        </a:buClr>
        <a:buSzPct val="100000"/>
        <a:buFont typeface="Times"/>
        <a:buChar char="•"/>
        <a:defRPr sz="3200">
          <a:solidFill>
            <a:srgbClr val="FFFFFF"/>
          </a:solidFill>
          <a:latin typeface="Times"/>
          <a:ea typeface="Times"/>
          <a:cs typeface="Times"/>
          <a:sym typeface="Times"/>
        </a:defRPr>
      </a:lvl2pPr>
      <a:lvl3pPr marL="1219200" indent="-304800">
        <a:spcBef>
          <a:spcPts val="700"/>
        </a:spcBef>
        <a:buClr>
          <a:srgbClr val="CCFFFF"/>
        </a:buClr>
        <a:buSzPct val="100000"/>
        <a:buFont typeface="Times"/>
        <a:buChar char="•"/>
        <a:defRPr sz="3200">
          <a:solidFill>
            <a:srgbClr val="FFFFFF"/>
          </a:solidFill>
          <a:latin typeface="Times"/>
          <a:ea typeface="Times"/>
          <a:cs typeface="Times"/>
          <a:sym typeface="Times"/>
        </a:defRPr>
      </a:lvl3pPr>
      <a:lvl4pPr marL="1737360" indent="-365760">
        <a:spcBef>
          <a:spcPts val="700"/>
        </a:spcBef>
        <a:buClr>
          <a:srgbClr val="CCFFFF"/>
        </a:buClr>
        <a:buSzPct val="100000"/>
        <a:buFont typeface="Times"/>
        <a:buChar char="➢"/>
        <a:defRPr sz="3200">
          <a:solidFill>
            <a:srgbClr val="FFFFFF"/>
          </a:solidFill>
          <a:latin typeface="Times"/>
          <a:ea typeface="Times"/>
          <a:cs typeface="Times"/>
          <a:sym typeface="Times"/>
        </a:defRPr>
      </a:lvl4pPr>
      <a:lvl5pPr marL="2194560" indent="-365760">
        <a:spcBef>
          <a:spcPts val="700"/>
        </a:spcBef>
        <a:buClr>
          <a:srgbClr val="CCFFFF"/>
        </a:buClr>
        <a:buSzPct val="100000"/>
        <a:buFont typeface="Times"/>
        <a:buChar char="▪"/>
        <a:defRPr sz="3200">
          <a:solidFill>
            <a:srgbClr val="FFFFFF"/>
          </a:solidFill>
          <a:latin typeface="Times"/>
          <a:ea typeface="Times"/>
          <a:cs typeface="Times"/>
          <a:sym typeface="Times"/>
        </a:defRPr>
      </a:lvl5pPr>
      <a:lvl6pPr marL="2651760" indent="-365760">
        <a:spcBef>
          <a:spcPts val="700"/>
        </a:spcBef>
        <a:buClr>
          <a:srgbClr val="CCFFFF"/>
        </a:buClr>
        <a:buSzPct val="100000"/>
        <a:buFont typeface="Times"/>
        <a:buChar char="▪"/>
        <a:defRPr sz="3200">
          <a:solidFill>
            <a:srgbClr val="FFFFFF"/>
          </a:solidFill>
          <a:latin typeface="Times"/>
          <a:ea typeface="Times"/>
          <a:cs typeface="Times"/>
          <a:sym typeface="Times"/>
        </a:defRPr>
      </a:lvl6pPr>
      <a:lvl7pPr marL="3108960" indent="-365760">
        <a:spcBef>
          <a:spcPts val="700"/>
        </a:spcBef>
        <a:buClr>
          <a:srgbClr val="CCFFFF"/>
        </a:buClr>
        <a:buSzPct val="100000"/>
        <a:buFont typeface="Times"/>
        <a:buChar char="▪"/>
        <a:defRPr sz="3200">
          <a:solidFill>
            <a:srgbClr val="FFFFFF"/>
          </a:solidFill>
          <a:latin typeface="Times"/>
          <a:ea typeface="Times"/>
          <a:cs typeface="Times"/>
          <a:sym typeface="Times"/>
        </a:defRPr>
      </a:lvl7pPr>
      <a:lvl8pPr marL="3566159" indent="-365759">
        <a:spcBef>
          <a:spcPts val="700"/>
        </a:spcBef>
        <a:buClr>
          <a:srgbClr val="CCFFFF"/>
        </a:buClr>
        <a:buSzPct val="100000"/>
        <a:buFont typeface="Times"/>
        <a:buChar char="▪"/>
        <a:defRPr sz="3200">
          <a:solidFill>
            <a:srgbClr val="FFFFFF"/>
          </a:solidFill>
          <a:latin typeface="Times"/>
          <a:ea typeface="Times"/>
          <a:cs typeface="Times"/>
          <a:sym typeface="Times"/>
        </a:defRPr>
      </a:lvl8pPr>
      <a:lvl9pPr marL="4023359" indent="-365759">
        <a:spcBef>
          <a:spcPts val="700"/>
        </a:spcBef>
        <a:buClr>
          <a:srgbClr val="CCFFFF"/>
        </a:buClr>
        <a:buSzPct val="100000"/>
        <a:buFont typeface="Times"/>
        <a:buChar char="▪"/>
        <a:defRPr sz="3200">
          <a:solidFill>
            <a:srgbClr val="FFFFFF"/>
          </a:solidFill>
          <a:latin typeface="Times"/>
          <a:ea typeface="Times"/>
          <a:cs typeface="Times"/>
          <a:sym typeface="Times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Times"/>
        </a:defRPr>
      </a:lvl1pPr>
      <a:lvl2pPr indent="457200" algn="r">
        <a:defRPr sz="1400">
          <a:solidFill>
            <a:schemeClr val="tx1"/>
          </a:solidFill>
          <a:latin typeface="+mn-lt"/>
          <a:ea typeface="+mn-ea"/>
          <a:cs typeface="+mn-cs"/>
          <a:sym typeface="Times"/>
        </a:defRPr>
      </a:lvl2pPr>
      <a:lvl3pPr indent="914400" algn="r">
        <a:defRPr sz="1400">
          <a:solidFill>
            <a:schemeClr val="tx1"/>
          </a:solidFill>
          <a:latin typeface="+mn-lt"/>
          <a:ea typeface="+mn-ea"/>
          <a:cs typeface="+mn-cs"/>
          <a:sym typeface="Times"/>
        </a:defRPr>
      </a:lvl3pPr>
      <a:lvl4pPr indent="1371600" algn="r">
        <a:defRPr sz="1400">
          <a:solidFill>
            <a:schemeClr val="tx1"/>
          </a:solidFill>
          <a:latin typeface="+mn-lt"/>
          <a:ea typeface="+mn-ea"/>
          <a:cs typeface="+mn-cs"/>
          <a:sym typeface="Times"/>
        </a:defRPr>
      </a:lvl4pPr>
      <a:lvl5pPr indent="1828800" algn="r">
        <a:defRPr sz="1400">
          <a:solidFill>
            <a:schemeClr val="tx1"/>
          </a:solidFill>
          <a:latin typeface="+mn-lt"/>
          <a:ea typeface="+mn-ea"/>
          <a:cs typeface="+mn-cs"/>
          <a:sym typeface="Times"/>
        </a:defRPr>
      </a:lvl5pPr>
      <a:lvl6pPr indent="2286000" algn="r">
        <a:defRPr sz="1400">
          <a:solidFill>
            <a:schemeClr val="tx1"/>
          </a:solidFill>
          <a:latin typeface="+mn-lt"/>
          <a:ea typeface="+mn-ea"/>
          <a:cs typeface="+mn-cs"/>
          <a:sym typeface="Times"/>
        </a:defRPr>
      </a:lvl6pPr>
      <a:lvl7pPr indent="2743200" algn="r">
        <a:defRPr sz="1400">
          <a:solidFill>
            <a:schemeClr val="tx1"/>
          </a:solidFill>
          <a:latin typeface="+mn-lt"/>
          <a:ea typeface="+mn-ea"/>
          <a:cs typeface="+mn-cs"/>
          <a:sym typeface="Times"/>
        </a:defRPr>
      </a:lvl7pPr>
      <a:lvl8pPr indent="3200400" algn="r">
        <a:defRPr sz="1400">
          <a:solidFill>
            <a:schemeClr val="tx1"/>
          </a:solidFill>
          <a:latin typeface="+mn-lt"/>
          <a:ea typeface="+mn-ea"/>
          <a:cs typeface="+mn-cs"/>
          <a:sym typeface="Times"/>
        </a:defRPr>
      </a:lvl8pPr>
      <a:lvl9pPr indent="3657600" algn="r">
        <a:defRPr sz="1400">
          <a:solidFill>
            <a:schemeClr val="tx1"/>
          </a:solidFill>
          <a:latin typeface="+mn-lt"/>
          <a:ea typeface="+mn-ea"/>
          <a:cs typeface="+mn-cs"/>
          <a:sym typeface="Time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dependent.co.uk/news/world/americas/us-politics/trump-impeachment-hearing-corey-lewandowski-russia-us-election-a9109316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agriculture.house.gov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BELLWORK 10/1:Congressional Committees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422" y="1729150"/>
            <a:ext cx="6631537" cy="472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1138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B9141-6546-495B-936C-367825B6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462379"/>
            <a:ext cx="7772400" cy="1600200"/>
          </a:xfrm>
        </p:spPr>
        <p:txBody>
          <a:bodyPr/>
          <a:lstStyle/>
          <a:p>
            <a:r>
              <a:rPr lang="en-US" dirty="0"/>
              <a:t>Congressional Committees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5907C-DAFA-435E-B7E1-B5F9CFF08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729448"/>
            <a:ext cx="7772400" cy="4876800"/>
          </a:xfrm>
        </p:spPr>
        <p:txBody>
          <a:bodyPr/>
          <a:lstStyle/>
          <a:p>
            <a:r>
              <a:rPr lang="en-US" dirty="0"/>
              <a:t>Use Chapter 5, Section in your text to:</a:t>
            </a:r>
          </a:p>
          <a:p>
            <a:pPr lvl="1"/>
            <a:r>
              <a:rPr lang="en-US" dirty="0"/>
              <a:t>The three main purposes of committees</a:t>
            </a:r>
          </a:p>
          <a:p>
            <a:pPr lvl="1"/>
            <a:r>
              <a:rPr lang="en-US" dirty="0"/>
              <a:t>Identify the five different types of committees</a:t>
            </a:r>
          </a:p>
          <a:p>
            <a:r>
              <a:rPr lang="en-US" dirty="0"/>
              <a:t>Then using the “bills” on the back, decide which committee each would go to based on the subject of the bill and the committee name</a:t>
            </a:r>
          </a:p>
          <a:p>
            <a:pPr marL="0" indent="0">
              <a:buNone/>
            </a:pPr>
            <a:r>
              <a:rPr lang="en-US" dirty="0"/>
              <a:t>* Simply write your guess under the bill</a:t>
            </a:r>
          </a:p>
        </p:txBody>
      </p:sp>
    </p:spTree>
    <p:extLst>
      <p:ext uri="{BB962C8B-B14F-4D97-AF65-F5344CB8AC3E}">
        <p14:creationId xmlns:p14="http://schemas.microsoft.com/office/powerpoint/2010/main" val="24400522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xfrm>
            <a:off x="228600" y="228600"/>
            <a:ext cx="89154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4000">
                <a:effectLst>
                  <a:outerShdw blurRad="38100" dist="38100" dir="2700000" rotWithShape="0">
                    <a:srgbClr val="000000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000" b="1">
                <a:solidFill>
                  <a:srgbClr val="4460EE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rPr>
              <a:t>Types of Committees</a:t>
            </a:r>
          </a:p>
        </p:txBody>
      </p:sp>
      <p:sp>
        <p:nvSpPr>
          <p:cNvPr id="157" name="Shape 157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382000" cy="4953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00037" lvl="0" indent="-300037">
              <a:lnSpc>
                <a:spcPct val="90000"/>
              </a:lnSpc>
              <a:spcBef>
                <a:spcPts val="600"/>
              </a:spcBef>
              <a:buClr>
                <a:srgbClr val="FFFF00"/>
              </a:buClr>
              <a:buFont typeface="Wingdings"/>
              <a:buChar char="➢"/>
              <a:defRPr sz="1800">
                <a:solidFill>
                  <a:srgbClr val="000000"/>
                </a:solidFill>
              </a:defRPr>
            </a:pPr>
            <a:r>
              <a:rPr sz="2800" i="1">
                <a:solidFill>
                  <a:srgbClr val="FFFF00"/>
                </a:solidFill>
              </a:rPr>
              <a:t>Standing Committees</a:t>
            </a:r>
            <a:r>
              <a:rPr sz="2800" i="1">
                <a:solidFill>
                  <a:srgbClr val="FFFFFF"/>
                </a:solidFill>
              </a:rPr>
              <a:t> </a:t>
            </a:r>
            <a:r>
              <a:rPr sz="2800">
                <a:solidFill>
                  <a:srgbClr val="FFFFFF"/>
                </a:solidFill>
              </a:rPr>
              <a:t>- </a:t>
            </a:r>
            <a:r>
              <a:rPr sz="2800" b="1" u="sng">
                <a:solidFill>
                  <a:srgbClr val="FF0000"/>
                </a:solidFill>
              </a:rPr>
              <a:t>permanent</a:t>
            </a:r>
            <a:r>
              <a:rPr sz="2800">
                <a:solidFill>
                  <a:srgbClr val="FFFFFF"/>
                </a:solidFill>
              </a:rPr>
              <a:t> panel with </a:t>
            </a:r>
            <a:r>
              <a:rPr sz="2800" u="sng">
                <a:solidFill>
                  <a:srgbClr val="FF0000"/>
                </a:solidFill>
              </a:rPr>
              <a:t>full legislative functions</a:t>
            </a:r>
            <a:r>
              <a:rPr sz="2800">
                <a:solidFill>
                  <a:srgbClr val="FFFFFF"/>
                </a:solidFill>
              </a:rPr>
              <a:t> and oversight responsibilities</a:t>
            </a:r>
          </a:p>
          <a:p>
            <a:pPr lvl="0">
              <a:lnSpc>
                <a:spcPct val="90000"/>
              </a:lnSpc>
              <a:buClr>
                <a:srgbClr val="FFFF00"/>
              </a:buClr>
              <a:buFont typeface="Wingdings"/>
              <a:buChar char="➢"/>
              <a:defRPr sz="1800">
                <a:solidFill>
                  <a:srgbClr val="000000"/>
                </a:solidFill>
              </a:defRPr>
            </a:pPr>
            <a:r>
              <a:rPr sz="3200" i="1">
                <a:solidFill>
                  <a:srgbClr val="FFFF00"/>
                </a:solidFill>
              </a:rPr>
              <a:t>Subcommittees</a:t>
            </a:r>
            <a:r>
              <a:rPr sz="3200">
                <a:solidFill>
                  <a:srgbClr val="FFFFFF"/>
                </a:solidFill>
              </a:rPr>
              <a:t> – formed to tackle very specific tasks within the jurisdiction of the full committees</a:t>
            </a:r>
          </a:p>
          <a:p>
            <a:pPr marL="300037" lvl="0" indent="-300037">
              <a:lnSpc>
                <a:spcPct val="90000"/>
              </a:lnSpc>
              <a:spcBef>
                <a:spcPts val="600"/>
              </a:spcBef>
              <a:buClr>
                <a:srgbClr val="FFFF00"/>
              </a:buClr>
              <a:buFont typeface="Wingdings"/>
              <a:buChar char="➢"/>
              <a:defRPr sz="1800">
                <a:solidFill>
                  <a:srgbClr val="000000"/>
                </a:solidFill>
              </a:defRPr>
            </a:pPr>
            <a:r>
              <a:rPr sz="2800" i="1">
                <a:solidFill>
                  <a:srgbClr val="FFFF00"/>
                </a:solidFill>
              </a:rPr>
              <a:t>Select or Special Committees</a:t>
            </a:r>
            <a:r>
              <a:rPr sz="2800">
                <a:solidFill>
                  <a:srgbClr val="00FFFF"/>
                </a:solidFill>
              </a:rPr>
              <a:t> </a:t>
            </a:r>
            <a:r>
              <a:rPr sz="2800">
                <a:solidFill>
                  <a:srgbClr val="FFFFFF"/>
                </a:solidFill>
              </a:rPr>
              <a:t>- </a:t>
            </a:r>
            <a:r>
              <a: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groups appointed for a </a:t>
            </a:r>
            <a:r>
              <a:rPr sz="28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limited purpose and limited duration</a:t>
            </a:r>
          </a:p>
          <a:p>
            <a:pPr marL="300037" lvl="0" indent="-300037">
              <a:lnSpc>
                <a:spcPct val="90000"/>
              </a:lnSpc>
              <a:spcBef>
                <a:spcPts val="600"/>
              </a:spcBef>
              <a:buClr>
                <a:srgbClr val="FFFF00"/>
              </a:buClr>
              <a:buFont typeface="Wingdings"/>
              <a:buChar char="➢"/>
              <a:defRPr sz="1800">
                <a:solidFill>
                  <a:srgbClr val="000000"/>
                </a:solidFill>
              </a:defRPr>
            </a:pPr>
            <a:r>
              <a:rPr sz="2800" i="1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Joint Committees</a:t>
            </a:r>
            <a:r>
              <a:rPr sz="280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includes members of </a:t>
            </a:r>
            <a:r>
              <a:rPr sz="28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both chambers</a:t>
            </a:r>
            <a:r>
              <a: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conduct studies or perform housekeeping tasks</a:t>
            </a:r>
            <a:r>
              <a:rPr sz="2800">
                <a:solidFill>
                  <a:srgbClr val="FFFFFF"/>
                </a:solidFill>
              </a:rPr>
              <a:t> </a:t>
            </a:r>
          </a:p>
          <a:p>
            <a:pPr marL="300037" lvl="0" indent="-300037">
              <a:lnSpc>
                <a:spcPct val="90000"/>
              </a:lnSpc>
              <a:spcBef>
                <a:spcPts val="600"/>
              </a:spcBef>
              <a:buClr>
                <a:srgbClr val="FFFF00"/>
              </a:buClr>
              <a:buFont typeface="Wingdings"/>
              <a:buChar char="➢"/>
              <a:defRPr sz="1800">
                <a:solidFill>
                  <a:srgbClr val="000000"/>
                </a:solidFill>
              </a:defRPr>
            </a:pPr>
            <a:r>
              <a:rPr sz="2800" i="1">
                <a:solidFill>
                  <a:srgbClr val="FFFF00"/>
                </a:solidFill>
              </a:rPr>
              <a:t>Conference Committee</a:t>
            </a:r>
            <a:r>
              <a:rPr sz="2800">
                <a:solidFill>
                  <a:srgbClr val="FFFFFF"/>
                </a:solidFill>
              </a:rPr>
              <a:t> - includes members of </a:t>
            </a:r>
            <a:r>
              <a:rPr sz="2800" u="sng">
                <a:solidFill>
                  <a:srgbClr val="FF0000"/>
                </a:solidFill>
              </a:rPr>
              <a:t>House &amp; Senate to work out differences between similar bills</a:t>
            </a:r>
          </a:p>
        </p:txBody>
      </p:sp>
      <p:pic>
        <p:nvPicPr>
          <p:cNvPr id="158" name="image6.jpg" descr="Senate seal"/>
          <p:cNvPicPr/>
          <p:nvPr/>
        </p:nvPicPr>
        <p:blipFill>
          <a:blip r:embed="rId3"/>
          <a:stretch>
            <a:fillRect/>
          </a:stretch>
        </p:blipFill>
        <p:spPr>
          <a:xfrm>
            <a:off x="7543800" y="228600"/>
            <a:ext cx="1225550" cy="1135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age7.jpg" descr="HR Seal"/>
          <p:cNvPicPr/>
          <p:nvPr/>
        </p:nvPicPr>
        <p:blipFill>
          <a:blip r:embed="rId4"/>
          <a:stretch>
            <a:fillRect/>
          </a:stretch>
        </p:blipFill>
        <p:spPr>
          <a:xfrm>
            <a:off x="533400" y="228600"/>
            <a:ext cx="1143000" cy="1063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9154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4000">
                <a:effectLst>
                  <a:outerShdw blurRad="38100" dist="38100" dir="2700000" rotWithShape="0">
                    <a:srgbClr val="000000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000" b="1">
                <a:solidFill>
                  <a:srgbClr val="4460EE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rPr>
              <a:t>Standing Committees</a:t>
            </a:r>
          </a:p>
        </p:txBody>
      </p:sp>
      <p:pic>
        <p:nvPicPr>
          <p:cNvPr id="162" name="image8.jpg" descr="untitled"/>
          <p:cNvPicPr/>
          <p:nvPr/>
        </p:nvPicPr>
        <p:blipFill>
          <a:blip r:embed="rId2"/>
          <a:stretch>
            <a:fillRect/>
          </a:stretch>
        </p:blipFill>
        <p:spPr>
          <a:xfrm>
            <a:off x="2209800" y="1828800"/>
            <a:ext cx="5486400" cy="4268788"/>
          </a:xfrm>
          <a:prstGeom prst="rect">
            <a:avLst/>
          </a:prstGeom>
          <a:ln>
            <a:solidFill>
              <a:srgbClr val="5DBACA"/>
            </a:solidFill>
            <a:miter/>
          </a:ln>
        </p:spPr>
      </p:pic>
    </p:spTree>
  </p:cSld>
  <p:clrMapOvr>
    <a:masterClrMapping/>
  </p:clrMapOvr>
  <p:transition spd="med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xfrm>
            <a:off x="609600" y="381000"/>
            <a:ext cx="8001000" cy="9906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4000">
                <a:effectLst>
                  <a:outerShdw blurRad="38100" dist="38100" dir="2700000" rotWithShape="0">
                    <a:srgbClr val="000000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000" b="1">
                <a:solidFill>
                  <a:srgbClr val="4460EE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rPr>
              <a:t>House Standing Committees</a:t>
            </a:r>
          </a:p>
        </p:txBody>
      </p:sp>
      <p:sp>
        <p:nvSpPr>
          <p:cNvPr id="165" name="Shape 165"/>
          <p:cNvSpPr>
            <a:spLocks noGrp="1"/>
          </p:cNvSpPr>
          <p:nvPr>
            <p:ph type="body" idx="1"/>
          </p:nvPr>
        </p:nvSpPr>
        <p:spPr>
          <a:xfrm>
            <a:off x="1143000" y="1447800"/>
            <a:ext cx="4038600" cy="453072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Agriculture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66"/>
                </a:solidFill>
              </a:rPr>
              <a:t>Appropriations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Armed Services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Budget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Education &amp; Workforce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Energy &amp; Commerce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Financial Services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Government Reform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House Admin.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International Relations</a:t>
            </a:r>
          </a:p>
        </p:txBody>
      </p:sp>
      <p:sp>
        <p:nvSpPr>
          <p:cNvPr id="166" name="Shape 166"/>
          <p:cNvSpPr/>
          <p:nvPr/>
        </p:nvSpPr>
        <p:spPr>
          <a:xfrm>
            <a:off x="5105400" y="1524000"/>
            <a:ext cx="3657600" cy="435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Judiciary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Resources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66"/>
                </a:solidFill>
              </a:rPr>
              <a:t>Rules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Science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Small Business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Standards of Official Conduct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Transportation &amp; Infrastructure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Veterans Affairs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66"/>
                </a:solidFill>
              </a:rPr>
              <a:t>Ways &amp; Means</a:t>
            </a:r>
          </a:p>
        </p:txBody>
      </p:sp>
    </p:spTree>
  </p:cSld>
  <p:clrMapOvr>
    <a:masterClrMapping/>
  </p:clrMapOvr>
  <p:transition spd="med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40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000" b="1">
                <a:solidFill>
                  <a:srgbClr val="4460EE"/>
                </a:solidFill>
              </a:rPr>
              <a:t>Senate Standing Committees</a:t>
            </a:r>
          </a:p>
        </p:txBody>
      </p:sp>
      <p:sp>
        <p:nvSpPr>
          <p:cNvPr id="169" name="Shape 169"/>
          <p:cNvSpPr>
            <a:spLocks noGrp="1"/>
          </p:cNvSpPr>
          <p:nvPr>
            <p:ph type="body" idx="1"/>
          </p:nvPr>
        </p:nvSpPr>
        <p:spPr>
          <a:xfrm>
            <a:off x="1143000" y="1524000"/>
            <a:ext cx="3962400" cy="5029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Agriculture, Nutrition, &amp; Forestry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Appropriations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00"/>
                </a:solidFill>
              </a:rPr>
              <a:t>Armed Services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Banking, Housing, &amp; Urban Affairs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Budget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Commerce, Science, Transportation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Energy &amp; Natural Resources</a:t>
            </a:r>
          </a:p>
          <a:p>
            <a:pPr lvl="0">
              <a:spcBef>
                <a:spcPts val="5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Environment and Public Works</a:t>
            </a:r>
          </a:p>
        </p:txBody>
      </p:sp>
      <p:sp>
        <p:nvSpPr>
          <p:cNvPr id="170" name="Shape 170"/>
          <p:cNvSpPr/>
          <p:nvPr/>
        </p:nvSpPr>
        <p:spPr>
          <a:xfrm>
            <a:off x="5257800" y="1524000"/>
            <a:ext cx="3657600" cy="4286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lvl="0" indent="-342900"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Finance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Foreign Relations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Governmental Affairs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Health, Education, Labor  &amp; Pensions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66"/>
                </a:solidFill>
              </a:rPr>
              <a:t>Judiciary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Rules and Administration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Small Business and Entrepreneurship</a:t>
            </a:r>
            <a:endParaRPr sz="2800">
              <a:solidFill>
                <a:srgbClr val="FFFFFF"/>
              </a:solidFill>
            </a:endParaRPr>
          </a:p>
          <a:p>
            <a:pPr marL="342900" lvl="0" indent="-342900">
              <a:spcBef>
                <a:spcPts val="5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FFFFFF"/>
                </a:solidFill>
              </a:rPr>
              <a:t>Veterans Affairs</a:t>
            </a:r>
          </a:p>
        </p:txBody>
      </p:sp>
    </p:spTree>
  </p:cSld>
  <p:clrMapOvr>
    <a:masterClrMapping/>
  </p:clrMapOvr>
  <p:transition spd="med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40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000" b="1">
                <a:solidFill>
                  <a:srgbClr val="4460EE"/>
                </a:solidFill>
              </a:rPr>
              <a:t>Special, Select Committees</a:t>
            </a:r>
          </a:p>
        </p:txBody>
      </p:sp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xfrm>
            <a:off x="1066800" y="1752600"/>
            <a:ext cx="3581400" cy="4495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39470" lvl="0" indent="-339470" defTabSz="905255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sz="2772" b="1">
                <a:solidFill>
                  <a:srgbClr val="FFFFFF"/>
                </a:solidFill>
              </a:rPr>
              <a:t>House  Select Committee on Energy Independence &amp; Global Warming</a:t>
            </a:r>
          </a:p>
          <a:p>
            <a:pPr marL="339470" lvl="0" indent="-339470" defTabSz="905255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sz="2772" b="1">
                <a:solidFill>
                  <a:srgbClr val="FFFFFF"/>
                </a:solidFill>
              </a:rPr>
              <a:t>Senate Select Committee on Ethics</a:t>
            </a:r>
          </a:p>
          <a:p>
            <a:pPr marL="339470" lvl="0" indent="-339470" defTabSz="905255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sz="2772" b="1">
                <a:solidFill>
                  <a:srgbClr val="FFFFFF"/>
                </a:solidFill>
              </a:rPr>
              <a:t>House &amp; Senate Select Committees on Intelligence</a:t>
            </a:r>
          </a:p>
        </p:txBody>
      </p:sp>
      <p:pic>
        <p:nvPicPr>
          <p:cNvPr id="174" name="image9.jpg" descr="untitled"/>
          <p:cNvPicPr/>
          <p:nvPr/>
        </p:nvPicPr>
        <p:blipFill>
          <a:blip r:embed="rId2"/>
          <a:stretch>
            <a:fillRect/>
          </a:stretch>
        </p:blipFill>
        <p:spPr>
          <a:xfrm>
            <a:off x="4495800" y="1905000"/>
            <a:ext cx="3962400" cy="29718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Shape 175"/>
          <p:cNvSpPr/>
          <p:nvPr/>
        </p:nvSpPr>
        <p:spPr>
          <a:xfrm>
            <a:off x="4572000" y="4876800"/>
            <a:ext cx="3810000" cy="896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1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Gen. Michael Hayden is sworn in during a full committee hearing of the Senate Select Intelligence Committee on his nomination to be</a:t>
            </a:r>
            <a:r>
              <a:rPr sz="1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director of the Central Intelligence Agency.</a:t>
            </a:r>
          </a:p>
        </p:txBody>
      </p:sp>
    </p:spTree>
  </p:cSld>
  <p:clrMapOvr>
    <a:masterClrMapping/>
  </p:clrMapOvr>
  <p:transition spd="med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/>
          </p:cNvSpPr>
          <p:nvPr>
            <p:ph type="title"/>
          </p:nvPr>
        </p:nvSpPr>
        <p:spPr>
          <a:xfrm>
            <a:off x="0" y="381000"/>
            <a:ext cx="89154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40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000" b="1">
                <a:solidFill>
                  <a:srgbClr val="4460EE"/>
                </a:solidFill>
              </a:rPr>
              <a:t>Joint Committees</a:t>
            </a:r>
          </a:p>
        </p:txBody>
      </p:sp>
      <p:sp>
        <p:nvSpPr>
          <p:cNvPr id="178" name="Shape 178"/>
          <p:cNvSpPr>
            <a:spLocks noGrp="1"/>
          </p:cNvSpPr>
          <p:nvPr>
            <p:ph type="body" idx="1"/>
          </p:nvPr>
        </p:nvSpPr>
        <p:spPr>
          <a:xfrm>
            <a:off x="1371600" y="1524000"/>
            <a:ext cx="7772400" cy="457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 b="1">
                <a:solidFill>
                  <a:srgbClr val="FFFFFF"/>
                </a:solidFill>
              </a:rPr>
              <a:t>Joint Economic Committee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 b="1">
                <a:solidFill>
                  <a:srgbClr val="FFFFFF"/>
                </a:solidFill>
              </a:rPr>
              <a:t>Joint Committee on Printing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 b="1">
                <a:solidFill>
                  <a:srgbClr val="FFFFFF"/>
                </a:solidFill>
              </a:rPr>
              <a:t>Joint Select Committee on Deficit Reduction (aka – Supercommittee)</a:t>
            </a:r>
          </a:p>
        </p:txBody>
      </p:sp>
      <p:sp>
        <p:nvSpPr>
          <p:cNvPr id="179" name="Shape 179"/>
          <p:cNvSpPr/>
          <p:nvPr/>
        </p:nvSpPr>
        <p:spPr>
          <a:xfrm>
            <a:off x="6324600" y="4341674"/>
            <a:ext cx="2362200" cy="172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21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1200">
                <a:solidFill>
                  <a:srgbClr val="FFFFFF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rPr>
              <a:t>“</a:t>
            </a:r>
            <a:r>
              <a:rPr sz="3600">
                <a:solidFill>
                  <a:srgbClr val="FFFFFF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rPr>
              <a:t>Super-committee Members”</a:t>
            </a:r>
          </a:p>
        </p:txBody>
      </p:sp>
      <p:pic>
        <p:nvPicPr>
          <p:cNvPr id="180" name="image10.jpg" descr="Image Detail"/>
          <p:cNvPicPr/>
          <p:nvPr/>
        </p:nvPicPr>
        <p:blipFill>
          <a:blip r:embed="rId2"/>
          <a:stretch>
            <a:fillRect/>
          </a:stretch>
        </p:blipFill>
        <p:spPr>
          <a:xfrm>
            <a:off x="1905000" y="3962400"/>
            <a:ext cx="3924300" cy="25336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10600" cy="9906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4000">
                <a:effectLst>
                  <a:outerShdw blurRad="38100" dist="38100" dir="2700000" rotWithShape="0">
                    <a:srgbClr val="000000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000" b="1" dirty="0">
                <a:solidFill>
                  <a:srgbClr val="BAD41A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rPr>
              <a:t>Legislative</a:t>
            </a:r>
            <a:r>
              <a:rPr lang="en-US" sz="4000" b="1" dirty="0">
                <a:solidFill>
                  <a:srgbClr val="BAD41A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rPr>
              <a:t> (Law)</a:t>
            </a:r>
            <a:r>
              <a:rPr sz="4000" b="1" dirty="0">
                <a:solidFill>
                  <a:srgbClr val="BAD41A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rPr>
              <a:t> Committees:</a:t>
            </a:r>
          </a:p>
        </p:txBody>
      </p:sp>
      <p:grpSp>
        <p:nvGrpSpPr>
          <p:cNvPr id="185" name="Group 185" descr="untitled"/>
          <p:cNvGrpSpPr/>
          <p:nvPr/>
        </p:nvGrpSpPr>
        <p:grpSpPr>
          <a:xfrm>
            <a:off x="2590800" y="2819400"/>
            <a:ext cx="4572000" cy="3429000"/>
            <a:chOff x="0" y="0"/>
            <a:chExt cx="4572000" cy="3429000"/>
          </a:xfrm>
        </p:grpSpPr>
        <p:sp>
          <p:nvSpPr>
            <p:cNvPr id="183" name="Shape 183"/>
            <p:cNvSpPr/>
            <p:nvPr/>
          </p:nvSpPr>
          <p:spPr>
            <a:xfrm>
              <a:off x="0" y="0"/>
              <a:ext cx="4572000" cy="3429000"/>
            </a:xfrm>
            <a:prstGeom prst="rect">
              <a:avLst/>
            </a:prstGeom>
            <a:solidFill>
              <a:srgbClr val="5DA31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84" name="image11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572000" cy="3429000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</p:pic>
      </p:grpSp>
      <p:sp>
        <p:nvSpPr>
          <p:cNvPr id="186" name="Shape 186"/>
          <p:cNvSpPr/>
          <p:nvPr/>
        </p:nvSpPr>
        <p:spPr>
          <a:xfrm>
            <a:off x="1189608" y="1756201"/>
            <a:ext cx="7374384" cy="830997"/>
          </a:xfrm>
          <a:prstGeom prst="rect">
            <a:avLst/>
          </a:prstGeom>
          <a:ln>
            <a:solidFill>
              <a:srgbClr val="FFFFFF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3600" b="1">
                <a:solidFill>
                  <a:srgbClr val="FFFF66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 algn="ctr">
              <a:defRPr sz="1800" b="0">
                <a:solidFill>
                  <a:srgbClr val="000000"/>
                </a:solidFill>
                <a:effectLst/>
              </a:defRPr>
            </a:pPr>
            <a:r>
              <a:rPr sz="3600" b="1" dirty="0">
                <a:solidFill>
                  <a:srgbClr val="FFFF66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rPr>
              <a:t>Function and Purpose</a:t>
            </a:r>
            <a:endParaRPr lang="en-US" sz="3600" b="1" dirty="0">
              <a:solidFill>
                <a:srgbClr val="FFFF66"/>
              </a:solidFill>
              <a:effectLst>
                <a:outerShdw blurRad="38100" dist="38100" dir="2700000" rotWithShape="0">
                  <a:srgbClr val="000000"/>
                </a:outerShdw>
              </a:effectLst>
            </a:endParaRPr>
          </a:p>
          <a:p>
            <a:pPr lvl="0" algn="ctr">
              <a:defRPr sz="1800" b="0">
                <a:solidFill>
                  <a:srgbClr val="000000"/>
                </a:solidFill>
                <a:effectLst/>
              </a:defRPr>
            </a:pPr>
            <a:r>
              <a:rPr lang="en-US" dirty="0">
                <a:solidFill>
                  <a:srgbClr val="FFFF00"/>
                </a:solidFill>
              </a:rPr>
              <a:t>* “groupwork” – allows them to break up the work that needs to be done</a:t>
            </a:r>
            <a:endParaRPr sz="3600" b="1" dirty="0">
              <a:solidFill>
                <a:srgbClr val="FFFF00"/>
              </a:solidFill>
              <a:effectLst>
                <a:outerShdw blurRad="38100" dist="38100" dir="27000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title"/>
          </p:nvPr>
        </p:nvSpPr>
        <p:spPr>
          <a:xfrm>
            <a:off x="152400" y="304800"/>
            <a:ext cx="8991600" cy="914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defTabSz="768095">
              <a:defRPr sz="1800" b="0">
                <a:solidFill>
                  <a:srgbClr val="000000"/>
                </a:solidFill>
              </a:defRPr>
            </a:pPr>
            <a:r>
              <a:rPr sz="3024" b="1">
                <a:solidFill>
                  <a:srgbClr val="BAD41A"/>
                </a:solidFill>
                <a:effectLst>
                  <a:outerShdw blurRad="32004" dist="32004" dir="2700000" rotWithShape="0">
                    <a:srgbClr val="000000"/>
                  </a:outerShdw>
                </a:effectLst>
              </a:rPr>
              <a:t>Legislative Committees:</a:t>
            </a:r>
            <a:br>
              <a:rPr sz="3024" b="1">
                <a:solidFill>
                  <a:srgbClr val="BAD41A"/>
                </a:solidFill>
                <a:effectLst>
                  <a:outerShdw blurRad="32004" dist="32004" dir="2700000" rotWithShape="0">
                    <a:srgbClr val="000000"/>
                  </a:outerShdw>
                </a:effectLst>
              </a:rPr>
            </a:br>
            <a:r>
              <a:rPr sz="2688" b="1" i="1">
                <a:solidFill>
                  <a:srgbClr val="BAD41A"/>
                </a:solidFill>
                <a:effectLst>
                  <a:outerShdw blurRad="32004" dist="32004" dir="2700000" rotWithShape="0">
                    <a:srgbClr val="000000"/>
                  </a:outerShdw>
                </a:effectLst>
              </a:rPr>
              <a:t>Function &amp; Purpose</a:t>
            </a:r>
          </a:p>
        </p:txBody>
      </p:sp>
      <p:sp>
        <p:nvSpPr>
          <p:cNvPr id="189" name="Shape 189"/>
          <p:cNvSpPr>
            <a:spLocks noGrp="1"/>
          </p:cNvSpPr>
          <p:nvPr>
            <p:ph type="body" idx="1"/>
          </p:nvPr>
        </p:nvSpPr>
        <p:spPr>
          <a:xfrm>
            <a:off x="1295400" y="1676399"/>
            <a:ext cx="7467600" cy="16843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533400" lvl="0" indent="-533400">
              <a:spcBef>
                <a:spcPts val="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 </a:t>
            </a:r>
            <a:r>
              <a:rPr sz="3600" b="1" i="1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Consider bills</a:t>
            </a:r>
            <a:r>
              <a:rPr sz="3600" b="1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800" b="1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(a.k.a. “mark-up” bills)</a:t>
            </a:r>
          </a:p>
        </p:txBody>
      </p:sp>
      <p:pic>
        <p:nvPicPr>
          <p:cNvPr id="190" name="image12.jpg" descr="untitled"/>
          <p:cNvPicPr/>
          <p:nvPr/>
        </p:nvPicPr>
        <p:blipFill>
          <a:blip r:embed="rId3"/>
          <a:stretch>
            <a:fillRect/>
          </a:stretch>
        </p:blipFill>
        <p:spPr>
          <a:xfrm>
            <a:off x="2286000" y="2514600"/>
            <a:ext cx="4724400" cy="3149600"/>
          </a:xfrm>
          <a:prstGeom prst="rect">
            <a:avLst/>
          </a:prstGeom>
          <a:ln w="28575">
            <a:solidFill/>
            <a:miter/>
          </a:ln>
        </p:spPr>
      </p:pic>
      <p:sp>
        <p:nvSpPr>
          <p:cNvPr id="191" name="Shape 191"/>
          <p:cNvSpPr/>
          <p:nvPr/>
        </p:nvSpPr>
        <p:spPr>
          <a:xfrm>
            <a:off x="2438400" y="5715000"/>
            <a:ext cx="4343400" cy="320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800"/>
              </a:spcBef>
              <a:defRPr sz="1400" b="1">
                <a:solidFill>
                  <a:srgbClr val="FFFFF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1400" b="1">
                <a:solidFill>
                  <a:srgbClr val="FFFFFF"/>
                </a:solidFill>
              </a:rPr>
              <a:t>A bill with a member’s mark-up notes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/>
          </p:cNvSpPr>
          <p:nvPr>
            <p:ph type="title"/>
          </p:nvPr>
        </p:nvSpPr>
        <p:spPr>
          <a:xfrm>
            <a:off x="4252511" y="167778"/>
            <a:ext cx="4227723" cy="3126266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anchor="ctr" anchorCtr="1"/>
          <a:lstStyle/>
          <a:p>
            <a:r>
              <a:rPr lang="en-US" sz="2800" dirty="0">
                <a:solidFill>
                  <a:schemeClr val="tx2"/>
                </a:solidFill>
              </a:rPr>
              <a:t>Colbert Testifies</a:t>
            </a: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800" dirty="0">
                <a:solidFill>
                  <a:schemeClr val="tx2"/>
                </a:solidFill>
              </a:rPr>
              <a:t>In </a:t>
            </a:r>
            <a:r>
              <a:rPr lang="en-US" sz="2800" dirty="0">
                <a:solidFill>
                  <a:schemeClr val="tx2"/>
                </a:solidFill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2016 Stephen Colbert (Late Night Show Host) was asked to testify to the agriculture committee about an immigrant labor bill.</a:t>
            </a:r>
            <a:endParaRPr sz="2800" dirty="0">
              <a:solidFill>
                <a:schemeClr val="tx2"/>
              </a:solidFill>
            </a:endParaRPr>
          </a:p>
        </p:txBody>
      </p:sp>
      <p:sp>
        <p:nvSpPr>
          <p:cNvPr id="204" name="Shape 204"/>
          <p:cNvSpPr>
            <a:spLocks noGrp="1"/>
          </p:cNvSpPr>
          <p:nvPr>
            <p:ph type="body" idx="1"/>
          </p:nvPr>
        </p:nvSpPr>
        <p:spPr>
          <a:xfrm>
            <a:off x="220337" y="3372998"/>
            <a:ext cx="8769426" cy="4876800"/>
          </a:xfrm>
          <a:prstGeom prst="rect">
            <a:avLst/>
          </a:prstGeom>
        </p:spPr>
        <p:txBody>
          <a:bodyPr/>
          <a:lstStyle/>
          <a:p>
            <a:pPr marL="368300" lvl="0" indent="-139700" defTabSz="457200">
              <a:lnSpc>
                <a:spcPct val="115000"/>
              </a:lnSpc>
              <a:spcBef>
                <a:spcPts val="1000"/>
              </a:spcBef>
              <a:buClrTx/>
              <a:buFontTx/>
              <a:buAutoNum type="arabicPeriod"/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rgbClr val="FFFFFF"/>
                </a:solidFill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Do you think celebrities should testify before Congress?</a:t>
            </a:r>
          </a:p>
          <a:p>
            <a:pPr marL="368300" lvl="0" indent="-139700" defTabSz="457200">
              <a:lnSpc>
                <a:spcPct val="115000"/>
              </a:lnSpc>
              <a:spcBef>
                <a:spcPts val="1000"/>
              </a:spcBef>
              <a:buClrTx/>
              <a:buFontTx/>
              <a:buAutoNum type="arabicPeriod"/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FFFFFF"/>
                </a:solidFill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Should Stephen Colbert be punished for “making a mockery” of a Congressional hearing?</a:t>
            </a:r>
          </a:p>
          <a:p>
            <a:pPr marL="368300" lvl="0" indent="-139700" defTabSz="457200">
              <a:lnSpc>
                <a:spcPct val="115000"/>
              </a:lnSpc>
              <a:spcBef>
                <a:spcPts val="1000"/>
              </a:spcBef>
              <a:buClrTx/>
              <a:buFontTx/>
              <a:buAutoNum type="arabicPeriod"/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FFFFFF"/>
                </a:solidFill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Do you think that immigrant laborers deserve and/or need protection from the government?  Why or why not?</a:t>
            </a:r>
          </a:p>
        </p:txBody>
      </p:sp>
      <p:sp>
        <p:nvSpPr>
          <p:cNvPr id="205" name="Shape 20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 sz="1400">
                <a:solidFill>
                  <a:srgbClr val="FFFFFF"/>
                </a:solidFill>
              </a:rPr>
              <a:t>11</a:t>
            </a:fld>
            <a:endParaRPr sz="140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9" y="609600"/>
            <a:ext cx="3524250" cy="1981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PreTestimony</a:t>
            </a:r>
            <a:endParaRPr lang="en-US" dirty="0"/>
          </a:p>
        </p:txBody>
      </p:sp>
      <p:pic>
        <p:nvPicPr>
          <p:cNvPr id="4" name="Raw Video_ Colbert Asked to Leave Hear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7288" y="1108571"/>
            <a:ext cx="7439599" cy="557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915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Colbert Testifies</a:t>
            </a:r>
            <a:endParaRPr dirty="0"/>
          </a:p>
        </p:txBody>
      </p:sp>
      <p:sp>
        <p:nvSpPr>
          <p:cNvPr id="199" name="Shape 19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 sz="1400">
                <a:solidFill>
                  <a:srgbClr val="FFFFFF"/>
                </a:solidFill>
              </a:rPr>
              <a:t>13</a:t>
            </a:fld>
            <a:endParaRPr sz="1400">
              <a:solidFill>
                <a:srgbClr val="FFFFFF"/>
              </a:solidFill>
            </a:endParaRPr>
          </a:p>
        </p:txBody>
      </p:sp>
      <p:pic>
        <p:nvPicPr>
          <p:cNvPr id="201" name="Colbert stays in character at congressional hearing.mp4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1447800"/>
            <a:ext cx="7315200" cy="4876801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670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0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Colbert out of character</a:t>
            </a:r>
            <a:endParaRPr dirty="0"/>
          </a:p>
        </p:txBody>
      </p:sp>
      <p:sp>
        <p:nvSpPr>
          <p:cNvPr id="208" name="Shape 20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09" name="Shape 2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 sz="1400">
                <a:solidFill>
                  <a:srgbClr val="FFFFFF"/>
                </a:solidFill>
              </a:rPr>
              <a:t>14</a:t>
            </a:fld>
            <a:endParaRPr sz="1400">
              <a:solidFill>
                <a:srgbClr val="FFFFFF"/>
              </a:solidFill>
            </a:endParaRPr>
          </a:p>
        </p:txBody>
      </p:sp>
      <p:pic>
        <p:nvPicPr>
          <p:cNvPr id="210" name="Rep. Judy Chu (D-CA) questions a serious Stephen Colbert, 9_24_10.mp4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792" y="1051280"/>
            <a:ext cx="7457814" cy="559336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700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title"/>
          </p:nvPr>
        </p:nvSpPr>
        <p:spPr>
          <a:xfrm>
            <a:off x="533400" y="381000"/>
            <a:ext cx="8610600" cy="99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defTabSz="832104">
              <a:defRPr sz="1800" b="0">
                <a:solidFill>
                  <a:srgbClr val="000000"/>
                </a:solidFill>
              </a:defRPr>
            </a:pPr>
            <a:r>
              <a:rPr sz="3276" b="1">
                <a:solidFill>
                  <a:srgbClr val="BAD41A"/>
                </a:solidFill>
                <a:effectLst>
                  <a:outerShdw blurRad="34671" dist="34671" dir="2700000" rotWithShape="0">
                    <a:srgbClr val="000000"/>
                  </a:outerShdw>
                </a:effectLst>
              </a:rPr>
              <a:t>Legislative Committees:</a:t>
            </a:r>
            <a:br>
              <a:rPr sz="3276" b="1">
                <a:solidFill>
                  <a:srgbClr val="BAD41A"/>
                </a:solidFill>
                <a:effectLst>
                  <a:outerShdw blurRad="34671" dist="34671" dir="2700000" rotWithShape="0">
                    <a:srgbClr val="000000"/>
                  </a:outerShdw>
                </a:effectLst>
              </a:rPr>
            </a:br>
            <a:r>
              <a:rPr sz="2912" b="1" i="1">
                <a:solidFill>
                  <a:srgbClr val="BAD41A"/>
                </a:solidFill>
                <a:effectLst>
                  <a:outerShdw blurRad="34671" dist="34671" dir="2700000" rotWithShape="0">
                    <a:srgbClr val="000000"/>
                  </a:outerShdw>
                </a:effectLst>
              </a:rPr>
              <a:t>Function &amp; Purpose</a:t>
            </a:r>
          </a:p>
        </p:txBody>
      </p:sp>
      <p:sp>
        <p:nvSpPr>
          <p:cNvPr id="194" name="Shape 194"/>
          <p:cNvSpPr>
            <a:spLocks noGrp="1"/>
          </p:cNvSpPr>
          <p:nvPr>
            <p:ph type="body" idx="1"/>
          </p:nvPr>
        </p:nvSpPr>
        <p:spPr>
          <a:xfrm>
            <a:off x="1295400" y="1676400"/>
            <a:ext cx="7620000" cy="1600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533400" lvl="0" indent="-533400">
              <a:spcBef>
                <a:spcPts val="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sz="3200" b="1" i="1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Maintain oversight of executive agencies</a:t>
            </a:r>
          </a:p>
        </p:txBody>
      </p:sp>
      <p:sp>
        <p:nvSpPr>
          <p:cNvPr id="195" name="Shape 195"/>
          <p:cNvSpPr/>
          <p:nvPr/>
        </p:nvSpPr>
        <p:spPr>
          <a:xfrm>
            <a:off x="1981200" y="5715000"/>
            <a:ext cx="5715000" cy="49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800"/>
              </a:spcBef>
              <a:defRPr sz="1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400">
                <a:solidFill>
                  <a:srgbClr val="FFFFFF"/>
                </a:solidFill>
              </a:rPr>
              <a:t>Secretary Donald Rumsfeld testifies before a Senate Appropriations Committee hearing re: the Department of Defense Budget (May, 2006)</a:t>
            </a:r>
          </a:p>
        </p:txBody>
      </p:sp>
      <p:pic>
        <p:nvPicPr>
          <p:cNvPr id="196" name="image13.jpg" descr="untitled"/>
          <p:cNvPicPr/>
          <p:nvPr/>
        </p:nvPicPr>
        <p:blipFill>
          <a:blip r:embed="rId3"/>
          <a:stretch>
            <a:fillRect/>
          </a:stretch>
        </p:blipFill>
        <p:spPr>
          <a:xfrm>
            <a:off x="2133600" y="2438400"/>
            <a:ext cx="5181600" cy="3305175"/>
          </a:xfrm>
          <a:prstGeom prst="rect">
            <a:avLst/>
          </a:prstGeom>
          <a:ln>
            <a:solidFill>
              <a:srgbClr val="FFFFFF"/>
            </a:solidFill>
            <a:miter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839" y="330506"/>
            <a:ext cx="8495841" cy="1189822"/>
          </a:xfrm>
        </p:spPr>
        <p:txBody>
          <a:bodyPr/>
          <a:lstStyle/>
          <a:p>
            <a:r>
              <a:rPr lang="en-US" dirty="0"/>
              <a:t>Rep. Duckworth goes after Department of Veterans Affairs abuse of benefits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58" y="2019790"/>
            <a:ext cx="3923841" cy="34660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861" y="3613614"/>
            <a:ext cx="4643464" cy="309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1137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839" y="330506"/>
            <a:ext cx="8495841" cy="1189822"/>
          </a:xfrm>
        </p:spPr>
        <p:txBody>
          <a:bodyPr/>
          <a:lstStyle/>
          <a:p>
            <a:r>
              <a:rPr lang="en-US" dirty="0"/>
              <a:t>Rep. Duckworth goes after abuse of benefits in the Department of Veterans Affairs </a:t>
            </a:r>
          </a:p>
        </p:txBody>
      </p:sp>
      <p:pic>
        <p:nvPicPr>
          <p:cNvPr id="5" name="Duckworth_ Twisting your ankle in prep school is not defending Americ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8839" y="1945853"/>
            <a:ext cx="8389957" cy="471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191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/>
          </p:cNvSpPr>
          <p:nvPr>
            <p:ph type="title"/>
          </p:nvPr>
        </p:nvSpPr>
        <p:spPr>
          <a:xfrm>
            <a:off x="533400" y="304800"/>
            <a:ext cx="8610600" cy="99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defTabSz="832104">
              <a:defRPr sz="1800" b="0">
                <a:solidFill>
                  <a:srgbClr val="000000"/>
                </a:solidFill>
              </a:defRPr>
            </a:pPr>
            <a:r>
              <a:rPr sz="3276" b="1" dirty="0">
                <a:solidFill>
                  <a:srgbClr val="BAD41A"/>
                </a:solidFill>
                <a:effectLst>
                  <a:outerShdw blurRad="34671" dist="34671" dir="2700000" rotWithShape="0">
                    <a:srgbClr val="000000"/>
                  </a:outerShdw>
                </a:effectLst>
              </a:rPr>
              <a:t>Legislative Committees:</a:t>
            </a:r>
            <a:br>
              <a:rPr sz="3276" b="1" dirty="0">
                <a:solidFill>
                  <a:srgbClr val="BAD41A"/>
                </a:solidFill>
                <a:effectLst>
                  <a:outerShdw blurRad="34671" dist="34671" dir="2700000" rotWithShape="0">
                    <a:srgbClr val="000000"/>
                  </a:outerShdw>
                </a:effectLst>
              </a:rPr>
            </a:br>
            <a:r>
              <a:rPr sz="2912" b="1" i="1" dirty="0">
                <a:solidFill>
                  <a:srgbClr val="BAD41A"/>
                </a:solidFill>
                <a:effectLst>
                  <a:outerShdw blurRad="34671" dist="34671" dir="2700000" rotWithShape="0">
                    <a:srgbClr val="000000"/>
                  </a:outerShdw>
                </a:effectLst>
              </a:rPr>
              <a:t>Function &amp; Purpose</a:t>
            </a:r>
          </a:p>
        </p:txBody>
      </p:sp>
      <p:sp>
        <p:nvSpPr>
          <p:cNvPr id="213" name="Shape 213"/>
          <p:cNvSpPr>
            <a:spLocks noGrp="1"/>
          </p:cNvSpPr>
          <p:nvPr>
            <p:ph type="body" idx="1"/>
          </p:nvPr>
        </p:nvSpPr>
        <p:spPr>
          <a:xfrm>
            <a:off x="1295400" y="1676399"/>
            <a:ext cx="7467600" cy="16843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533400" lvl="0" indent="-533400">
              <a:spcBef>
                <a:spcPts val="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 </a:t>
            </a:r>
            <a:r>
              <a:rPr sz="3600" b="1" i="1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Conduct investigations &amp; hearings</a:t>
            </a:r>
            <a:endParaRPr sz="3600" b="1" i="1" dirty="0">
              <a:solidFill>
                <a:srgbClr val="FFFF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26" name="Picture 2" descr="Image result for corey lewandowski">
            <a:extLst>
              <a:ext uri="{FF2B5EF4-FFF2-40B4-BE49-F238E27FC236}">
                <a16:creationId xmlns:a16="http://schemas.microsoft.com/office/drawing/2014/main" id="{EF5852D9-1E60-47FD-B1B4-2C30B7285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070" y="2331128"/>
            <a:ext cx="6653259" cy="443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88136"/>
            <a:ext cx="8915400" cy="1447800"/>
          </a:xfrm>
        </p:spPr>
        <p:txBody>
          <a:bodyPr/>
          <a:lstStyle/>
          <a:p>
            <a:r>
              <a:rPr lang="en-US" dirty="0"/>
              <a:t>Steroids in Baseball</a:t>
            </a:r>
          </a:p>
        </p:txBody>
      </p:sp>
      <p:pic>
        <p:nvPicPr>
          <p:cNvPr id="4" name="Jose Canseco at Congressional hearing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1064" y="1037039"/>
            <a:ext cx="8538072" cy="56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06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committee would you rather be on?</a:t>
            </a:r>
          </a:p>
        </p:txBody>
      </p:sp>
      <p:pic>
        <p:nvPicPr>
          <p:cNvPr id="56322" name="Picture 2" descr="Logo">
            <a:hlinkClick r:id="rId3" tooltip="Hom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813" y="-798513"/>
            <a:ext cx="8096250" cy="1571626"/>
          </a:xfrm>
          <a:prstGeom prst="rect">
            <a:avLst/>
          </a:prstGeom>
          <a:noFill/>
        </p:spPr>
      </p:pic>
      <p:pic>
        <p:nvPicPr>
          <p:cNvPr id="56324" name="Picture 4" descr="Logo">
            <a:hlinkClick r:id="rId3" tooltip="Hom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813" y="-798513"/>
            <a:ext cx="8096250" cy="1571626"/>
          </a:xfrm>
          <a:prstGeom prst="rect">
            <a:avLst/>
          </a:prstGeom>
          <a:noFill/>
        </p:spPr>
      </p:pic>
      <p:pic>
        <p:nvPicPr>
          <p:cNvPr id="56326" name="Picture 6" descr="http://t0.gstatic.com/images?q=tbn:ANd9GcSxfLxGFylD_UmV09J8SD0TggIjhI9HmUmhpufkZurvFCj20jF-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057400"/>
            <a:ext cx="5995703" cy="2209800"/>
          </a:xfrm>
          <a:prstGeom prst="rect">
            <a:avLst/>
          </a:prstGeom>
          <a:noFill/>
        </p:spPr>
      </p:pic>
      <p:pic>
        <p:nvPicPr>
          <p:cNvPr id="56328" name="Picture 8" descr="http://4.bp.blogspot.com/-aXbd_LZfcfM/TVioPKEh-aI/AAAAAAAAO0A/v3ly0nQf-II/s1600/Committee_on_Appropriations_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4572000"/>
            <a:ext cx="6419850" cy="2019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64271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image18.jpg" descr="http://0.tqn.com/d/politicalhumor/1/0/E/D/4/Congressional-Deficit-Commi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610600" cy="63890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age19.jpg" descr="untitled"/>
          <p:cNvPicPr/>
          <p:nvPr/>
        </p:nvPicPr>
        <p:blipFill>
          <a:blip r:embed="rId2"/>
          <a:stretch>
            <a:fillRect/>
          </a:stretch>
        </p:blipFill>
        <p:spPr>
          <a:xfrm>
            <a:off x="381000" y="533400"/>
            <a:ext cx="8534400" cy="53133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154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CCFFFF"/>
                </a:solidFill>
              </a:rPr>
              <a:t>Congressional Committees</a:t>
            </a:r>
          </a:p>
        </p:txBody>
      </p:sp>
      <p:sp>
        <p:nvSpPr>
          <p:cNvPr id="154" name="Shape 154"/>
          <p:cNvSpPr>
            <a:spLocks noGrp="1"/>
          </p:cNvSpPr>
          <p:nvPr>
            <p:ph type="body" idx="1"/>
          </p:nvPr>
        </p:nvSpPr>
        <p:spPr>
          <a:xfrm>
            <a:off x="275422" y="1676400"/>
            <a:ext cx="8716178" cy="50769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 dirty="0">
                <a:solidFill>
                  <a:srgbClr val="FFFFFF"/>
                </a:solidFill>
              </a:rPr>
              <a:t>Use</a:t>
            </a:r>
            <a:r>
              <a:rPr lang="en-US" sz="3200" dirty="0">
                <a:solidFill>
                  <a:srgbClr val="FFFFFF"/>
                </a:solidFill>
              </a:rPr>
              <a:t> the t</a:t>
            </a:r>
            <a:r>
              <a:rPr sz="3200" dirty="0">
                <a:solidFill>
                  <a:srgbClr val="FFFFFF"/>
                </a:solidFill>
              </a:rPr>
              <a:t>extbook (p.141-145) to describe the major functions of committees, the different types and give examples.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 dirty="0">
                <a:solidFill>
                  <a:srgbClr val="FFFFFF"/>
                </a:solidFill>
              </a:rPr>
              <a:t>Ensure each partner has the information!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 dirty="0">
                <a:solidFill>
                  <a:srgbClr val="FFFFFF"/>
                </a:solidFill>
              </a:rPr>
              <a:t>Read the bills on th</a:t>
            </a:r>
            <a:r>
              <a:rPr lang="en-US" sz="3200" dirty="0">
                <a:solidFill>
                  <a:srgbClr val="FFFFFF"/>
                </a:solidFill>
              </a:rPr>
              <a:t>e separate page &amp; use the handout to:</a:t>
            </a:r>
            <a:endParaRPr sz="3200" dirty="0">
              <a:solidFill>
                <a:srgbClr val="FFFFFF"/>
              </a:solidFill>
            </a:endParaRPr>
          </a:p>
          <a:p>
            <a:pPr marL="742950" lvl="1" indent="-285750">
              <a:spcBef>
                <a:spcPts val="600"/>
              </a:spcBef>
              <a:buClr>
                <a:srgbClr val="00B000"/>
              </a:buClr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FFFFFF"/>
                </a:solidFill>
              </a:rPr>
              <a:t>Determine what the subject of the bill is</a:t>
            </a:r>
          </a:p>
          <a:p>
            <a:pPr marL="742950" lvl="1" indent="-285750">
              <a:spcBef>
                <a:spcPts val="600"/>
              </a:spcBef>
              <a:buClr>
                <a:srgbClr val="00B000"/>
              </a:buClr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FFFFFF"/>
                </a:solidFill>
              </a:rPr>
              <a:t>Predict which committee it would go to</a:t>
            </a:r>
          </a:p>
          <a:p>
            <a:pPr marL="742950" lvl="1" indent="-285750">
              <a:spcBef>
                <a:spcPts val="600"/>
              </a:spcBef>
              <a:buClr>
                <a:srgbClr val="00B000"/>
              </a:buClr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Also, us</a:t>
            </a:r>
            <a:r>
              <a:rPr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 p.143 for help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3366"/>
      </a:dk1>
      <a:lt1>
        <a:srgbClr val="000099"/>
      </a:lt1>
      <a:dk2>
        <a:srgbClr val="A7A7A7"/>
      </a:dk2>
      <a:lt2>
        <a:srgbClr val="535353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3366CC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3366"/>
            </a:solidFill>
            <a:effectLst>
              <a:outerShdw blurRad="38100" dist="38100" dir="2700000" rotWithShape="0">
                <a:srgbClr val="000000">
                  <a:alpha val="43137"/>
                </a:srgbClr>
              </a:outerShdw>
            </a:effectLst>
            <a:uFillTx/>
            <a:latin typeface="Times"/>
            <a:ea typeface="Times"/>
            <a:cs typeface="Times"/>
            <a:sym typeface="Time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3366CC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3366"/>
            </a:solidFill>
            <a:effectLst>
              <a:outerShdw blurRad="38100" dist="38100" dir="2700000" rotWithShape="0">
                <a:srgbClr val="000000">
                  <a:alpha val="43137"/>
                </a:srgbClr>
              </a:outerShdw>
            </a:effectLst>
            <a:uFillTx/>
            <a:latin typeface="Times"/>
            <a:ea typeface="Times"/>
            <a:cs typeface="Times"/>
            <a:sym typeface="Time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3366CC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3366"/>
            </a:solidFill>
            <a:effectLst>
              <a:outerShdw blurRad="38100" dist="38100" dir="2700000" rotWithShape="0">
                <a:srgbClr val="000000">
                  <a:alpha val="43137"/>
                </a:srgbClr>
              </a:outerShdw>
            </a:effectLst>
            <a:uFillTx/>
            <a:latin typeface="Times"/>
            <a:ea typeface="Times"/>
            <a:cs typeface="Times"/>
            <a:sym typeface="Time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3366CC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3366"/>
            </a:solidFill>
            <a:effectLst>
              <a:outerShdw blurRad="38100" dist="38100" dir="2700000" rotWithShape="0">
                <a:srgbClr val="000000">
                  <a:alpha val="43137"/>
                </a:srgbClr>
              </a:outerShdw>
            </a:effectLst>
            <a:uFillTx/>
            <a:latin typeface="Times"/>
            <a:ea typeface="Times"/>
            <a:cs typeface="Times"/>
            <a:sym typeface="Time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1627</TotalTime>
  <Words>883</Words>
  <Application>Microsoft Office PowerPoint</Application>
  <PresentationFormat>On-screen Show (4:3)</PresentationFormat>
  <Paragraphs>115</Paragraphs>
  <Slides>23</Slides>
  <Notes>10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Georgia</vt:lpstr>
      <vt:lpstr>Helvetica Neue</vt:lpstr>
      <vt:lpstr>Times</vt:lpstr>
      <vt:lpstr>Times New Roman</vt:lpstr>
      <vt:lpstr>Wingdings</vt:lpstr>
      <vt:lpstr>Default</vt:lpstr>
      <vt:lpstr>BELLWORK 10/1:Congressional Committees</vt:lpstr>
      <vt:lpstr>Congressional Committees</vt:lpstr>
      <vt:lpstr>Types of Committees</vt:lpstr>
      <vt:lpstr>Standing Committees</vt:lpstr>
      <vt:lpstr>House Standing Committees</vt:lpstr>
      <vt:lpstr>Senate Standing Committees</vt:lpstr>
      <vt:lpstr>Special, Select Committees</vt:lpstr>
      <vt:lpstr>Joint Committees</vt:lpstr>
      <vt:lpstr>Legislative (Law) Committees:</vt:lpstr>
      <vt:lpstr>Legislative Committees: Function &amp; Purpose</vt:lpstr>
      <vt:lpstr>Colbert Testifies In 2016 Stephen Colbert (Late Night Show Host) was asked to testify to the agriculture committee about an immigrant labor bill.</vt:lpstr>
      <vt:lpstr>PreTestimony</vt:lpstr>
      <vt:lpstr>Colbert Testifies</vt:lpstr>
      <vt:lpstr>Colbert out of character</vt:lpstr>
      <vt:lpstr>Legislative Committees: Function &amp; Purpose</vt:lpstr>
      <vt:lpstr>Rep. Duckworth goes after Department of Veterans Affairs abuse of benefits </vt:lpstr>
      <vt:lpstr>Rep. Duckworth goes after abuse of benefits in the Department of Veterans Affairs </vt:lpstr>
      <vt:lpstr>Legislative Committees: Function &amp; Purpose</vt:lpstr>
      <vt:lpstr>Steroids in Baseball</vt:lpstr>
      <vt:lpstr>Which committee would you rather be on?</vt:lpstr>
      <vt:lpstr>PowerPoint Presentation</vt:lpstr>
      <vt:lpstr>PowerPoint Presentation</vt:lpstr>
      <vt:lpstr>Congressional Committees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Bell Work</dc:title>
  <dc:creator>Steven Krause</dc:creator>
  <cp:lastModifiedBy>Steven Krause</cp:lastModifiedBy>
  <cp:revision>49</cp:revision>
  <cp:lastPrinted>2016-11-15T12:49:24Z</cp:lastPrinted>
  <dcterms:modified xsi:type="dcterms:W3CDTF">2019-10-01T12:16:43Z</dcterms:modified>
</cp:coreProperties>
</file>