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77" r:id="rId2"/>
    <p:sldMasterId id="2147483701" r:id="rId3"/>
    <p:sldMasterId id="2147483705" r:id="rId4"/>
  </p:sldMasterIdLst>
  <p:notesMasterIdLst>
    <p:notesMasterId r:id="rId25"/>
  </p:notesMasterIdLst>
  <p:handoutMasterIdLst>
    <p:handoutMasterId r:id="rId26"/>
  </p:handoutMasterIdLst>
  <p:sldIdLst>
    <p:sldId id="322" r:id="rId5"/>
    <p:sldId id="256" r:id="rId6"/>
    <p:sldId id="303" r:id="rId7"/>
    <p:sldId id="301" r:id="rId8"/>
    <p:sldId id="259" r:id="rId9"/>
    <p:sldId id="300" r:id="rId10"/>
    <p:sldId id="307" r:id="rId11"/>
    <p:sldId id="317" r:id="rId12"/>
    <p:sldId id="305" r:id="rId13"/>
    <p:sldId id="263" r:id="rId14"/>
    <p:sldId id="306" r:id="rId15"/>
    <p:sldId id="308" r:id="rId16"/>
    <p:sldId id="309" r:id="rId17"/>
    <p:sldId id="316" r:id="rId18"/>
    <p:sldId id="311" r:id="rId19"/>
    <p:sldId id="321" r:id="rId20"/>
    <p:sldId id="324" r:id="rId21"/>
    <p:sldId id="312" r:id="rId22"/>
    <p:sldId id="313" r:id="rId23"/>
    <p:sldId id="323" r:id="rId24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radley Hand ITC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FFF"/>
    <a:srgbClr val="CCB401"/>
    <a:srgbClr val="470C11"/>
    <a:srgbClr val="33CCFF"/>
    <a:srgbClr val="1A05B5"/>
    <a:srgbClr val="FF6600"/>
    <a:srgbClr val="E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4581" autoAdjust="0"/>
  </p:normalViewPr>
  <p:slideViewPr>
    <p:cSldViewPr>
      <p:cViewPr varScale="1">
        <p:scale>
          <a:sx n="108" d="100"/>
          <a:sy n="108" d="100"/>
        </p:scale>
        <p:origin x="171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2176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9A6BC0C-53BD-42F0-B8B5-A33D4D1303B1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7AE11BF-21A7-4497-ABC3-EA95AE963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37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376" y="0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677" y="4387136"/>
            <a:ext cx="5096722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376" y="8774271"/>
            <a:ext cx="3011699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93520EDE-B43F-4FAA-BB65-49D55BD849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45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similar to yesterday but </a:t>
            </a:r>
            <a:r>
              <a:rPr lang="en-US" dirty="0" err="1"/>
              <a:t>bellwork</a:t>
            </a:r>
            <a:r>
              <a:rPr lang="en-US" dirty="0"/>
              <a:t> built in because this lesson is</a:t>
            </a:r>
            <a:r>
              <a:rPr lang="en-US" baseline="0" dirty="0"/>
              <a:t> shorter/quicker.  Students should take notes on guided notes sheet.  Then make groups and have them apply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20EDE-B43F-4FAA-BB65-49D55BD8493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C57FB5-788E-45EF-BAC2-18044585FD60}" type="slidenum">
              <a:rPr lang="en-US"/>
              <a:pPr/>
              <a:t>2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90952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49973C-C43C-4448-82AA-194D9F25B525}" type="slidenum">
              <a:rPr lang="en-US"/>
              <a:pPr/>
              <a:t>3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88975"/>
            <a:ext cx="460216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6677" y="4369498"/>
            <a:ext cx="5096722" cy="41401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8083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B3A6B-0CE3-43E3-AE71-250BAA5337E1}" type="slidenum">
              <a:rPr lang="en-US"/>
              <a:pPr/>
              <a:t>4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88975"/>
            <a:ext cx="460216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6677" y="4369498"/>
            <a:ext cx="5096722" cy="41401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51668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F960A-4D66-4380-9D52-7C9EEB27BAB9}" type="slidenum">
              <a:rPr lang="en-US"/>
              <a:pPr/>
              <a:t>5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85792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029C2-11DA-4D4D-99AB-F1871665452F}" type="slidenum">
              <a:rPr lang="en-US"/>
              <a:pPr/>
              <a:t>6</a:t>
            </a:fld>
            <a:endParaRPr lang="en-US"/>
          </a:p>
        </p:txBody>
      </p:sp>
      <p:sp>
        <p:nvSpPr>
          <p:cNvPr id="4833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88975"/>
            <a:ext cx="460216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6677" y="4369498"/>
            <a:ext cx="5096722" cy="41401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31113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82482-5B8A-4F75-9A66-9D1B8B3C3287}" type="slidenum">
              <a:rPr lang="en-US"/>
              <a:pPr/>
              <a:t>7</a:t>
            </a:fld>
            <a:endParaRPr lang="en-US"/>
          </a:p>
        </p:txBody>
      </p:sp>
      <p:sp>
        <p:nvSpPr>
          <p:cNvPr id="5693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88975"/>
            <a:ext cx="460216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6677" y="4369498"/>
            <a:ext cx="5096722" cy="414019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83862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7E28B2-C0CE-4CDF-81FC-B1B2435A6619}" type="slidenum">
              <a:rPr lang="en-US"/>
              <a:pPr/>
              <a:t>8</a:t>
            </a:fld>
            <a:endParaRPr lang="en-US"/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36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7A5EBE-E55D-46DC-921D-093E8481FACD}" type="slidenum">
              <a:rPr lang="en-US"/>
              <a:pPr/>
              <a:t>9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37672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D9C942-1CEF-4A4D-A09F-E61BBFC73282}" type="slidenum">
              <a:rPr lang="en-US"/>
              <a:pPr/>
              <a:t>10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82582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55A43-8D76-447A-AEBD-BC28B74814F9}" type="slidenum">
              <a:rPr lang="en-US"/>
              <a:pPr/>
              <a:t>11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9595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BDB8FC-0FA5-433F-B3BB-F80939370BBA}" type="slidenum">
              <a:rPr lang="en-US"/>
              <a:pPr/>
              <a:t>12</a:t>
            </a:fld>
            <a:endParaRPr lang="en-US"/>
          </a:p>
        </p:txBody>
      </p:sp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54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09AC11-429D-402D-8D59-DA12965CDC99}" type="slidenum">
              <a:rPr lang="en-US"/>
              <a:pPr/>
              <a:t>13</a:t>
            </a:fld>
            <a:endParaRPr lang="en-US"/>
          </a:p>
        </p:txBody>
      </p:sp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92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A4170E-B360-424C-8259-9E2CE111D4A9}" type="slidenum">
              <a:rPr lang="en-US"/>
              <a:pPr/>
              <a:t>14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667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9DAA5-C5D0-4188-8292-45CD1281B851}" type="slidenum">
              <a:rPr lang="en-US"/>
              <a:pPr/>
              <a:t>15</a:t>
            </a:fld>
            <a:endParaRPr lang="en-US"/>
          </a:p>
        </p:txBody>
      </p:sp>
      <p:sp>
        <p:nvSpPr>
          <p:cNvPr id="59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47826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FF459-C101-4C45-958E-74F27B6B5852}" type="slidenum">
              <a:rPr lang="en-US"/>
              <a:pPr/>
              <a:t>18</a:t>
            </a:fld>
            <a:endParaRPr lang="en-US"/>
          </a:p>
        </p:txBody>
      </p:sp>
      <p:sp>
        <p:nvSpPr>
          <p:cNvPr id="61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78DFDD-58DD-4D7F-8FDB-0761F0B33650}" type="slidenum">
              <a:rPr lang="en-US"/>
              <a:pPr/>
              <a:t>19</a:t>
            </a:fld>
            <a:endParaRPr lang="en-US"/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4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873DEC4-6C2A-4178-82B7-75F060589D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A8285-F603-4ED9-B75D-F974BEFBBB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BDD6F-8FC9-452A-8179-241EBA355B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96AC8-AF52-4F17-A5E5-F9819E78C9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DAA63-C9CF-4293-8270-9600873AF3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AD577-CA97-4156-A9B2-52BE9B0479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AF1CC-5AF4-49DA-80CD-5FDE2C073E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16341-3E96-4882-BA50-93872002E2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347B1-FADB-4A44-B558-18B1B216FC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CF949-2B16-4080-9B42-0F39E383CF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81C07-6892-48A9-B995-8672BAD9BB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Font typeface="Monotype Sort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229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29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29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FCEF11F-39E2-4906-8291-03F1BD0D0C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245E0-C1EB-46A4-AC05-075879A948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A7CED-322A-4BF8-A5A1-C008BDC646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D0FF7-63B2-4CF6-9D50-E8789B3712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C6BFD-DAF4-4AF1-A739-244CE9B563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F9D1D-5A6C-420C-A8D4-CFEFCAD6D4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D34DC-AEEA-45D9-970A-A39A4BE0A8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D9769-2D60-4E2C-B175-EC3563EE65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DCB10-2465-4E1B-A20F-95B1076B01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A04D7-AA5C-46DB-8177-6B8E41853A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29548-A982-4AE9-9C0F-6BBF73258B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/>
        </p:spPr>
        <p:txBody>
          <a:bodyPr/>
          <a:lstStyle>
            <a:lvl1pPr>
              <a:defRPr sz="5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ffectLst>
            <a:outerShdw dist="12700" dir="2700000" algn="ctr" rotWithShape="0">
              <a:schemeClr val="bg2">
                <a:alpha val="99962"/>
              </a:schemeClr>
            </a:outerShdw>
          </a:effectLst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754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7549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754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3EF7E2D-BED5-440C-A215-59A94194C0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847FB-97FA-4A6A-81AD-E9BB2228BA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5F89E-37B0-4960-946E-9340F8AE76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46CFC-1606-47D9-AC66-4AC6CC703C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11E78-7D12-40BD-93A4-F8A81021B5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6C020-C52F-4FEA-ADF4-3C55FAA55D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BEC8F-0898-447F-AD06-1666D2FEF6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9F897-AF62-42E6-AA54-3C6AE0985A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993D3-8058-4B15-81C9-BA4C07E932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519DC-9241-42D0-A98C-2206B94545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AA6AD-9CD5-4A64-8E16-11AC284EE8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2DE14D-A7DF-4CF6-AED7-CD34462E6E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36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6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6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F678F0-0A0E-4B3E-8E69-7D59FC76EB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B5ADF-F73D-4A0C-9CFB-066F0AD7B7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E4CF2-BA73-4658-84CA-A5A3B13DC6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85376-A0F6-400F-B39C-B720204532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FF238-C7B0-4175-A46C-A0AD71D7D6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01B34-3D35-44B5-80E7-803C5AC56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C4B91-F372-4F5C-8E77-CBAFA4F7D1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9024B-9EA0-403F-9FC1-4699CFB84F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E5705-4014-46EB-8399-C764354DB1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7C0DA-AA1A-43BB-9944-B2F6EAD61B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2F67C-4434-403A-B52D-F4D4FD9EB8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ea typeface="+mn-ea"/>
              </a:defRPr>
            </a:lvl1pPr>
          </a:lstStyle>
          <a:p>
            <a:fld id="{5065E94C-F3EF-4ECA-ABEA-E66013841A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1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421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421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24C3BAA6-DEB7-43AD-8FBC-77249F438D9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EFF58"/>
        </a:buClr>
        <a:buSzPct val="85000"/>
        <a:buFont typeface="Monotype Sorts" charset="2"/>
        <a:buChar char="F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EFF58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EF441"/>
        </a:buClr>
        <a:buSzPct val="85000"/>
        <a:buFont typeface="Monotype Sorts" charset="2"/>
        <a:buChar char="F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698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698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74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574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574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ea typeface="+mn-ea"/>
              </a:defRPr>
            </a:lvl1pPr>
          </a:lstStyle>
          <a:p>
            <a:fld id="{430047EC-2097-4816-A583-6E7CB8113C7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47" r:id="rId12"/>
  </p:sldLayoutIdLst>
  <p:transition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pperplate Gothic Light" pitchFamily="34" charset="0"/>
          <a:ea typeface="MS Pゴシック" pitchFamily="-92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80808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582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41DACA7C-92BF-4A4F-8B6A-CF3D95BA6B9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ransition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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oztKqn8bZAhWBm4MKHawWDOgQjRwIBw&amp;url=https://www.emaze.com/@ACLQWLZT&amp;psig=AOvVaw3CCtYc8nsjVjlD29KH60TL&amp;ust=1519825785164234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5" Type="http://schemas.openxmlformats.org/officeDocument/2006/relationships/hyperlink" Target="http://www.pritchettcartoons.com/gift.htm" TargetMode="Externa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494664"/>
            <a:ext cx="7238999" cy="53477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/>
              <a:t>BW 3/13:Caption ?’s </a:t>
            </a:r>
            <a:br>
              <a:rPr lang="en-US" dirty="0"/>
            </a:br>
            <a:r>
              <a:rPr lang="en-US" dirty="0"/>
              <a:t>pp.246, 255</a:t>
            </a:r>
          </a:p>
        </p:txBody>
      </p:sp>
    </p:spTree>
    <p:extLst>
      <p:ext uri="{BB962C8B-B14F-4D97-AF65-F5344CB8AC3E}">
        <p14:creationId xmlns:p14="http://schemas.microsoft.com/office/powerpoint/2010/main" val="2337695774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0">
                <a:gamma/>
                <a:shade val="46275"/>
                <a:invGamma/>
              </a:srgbClr>
            </a:gs>
            <a:gs pos="50000">
              <a:srgbClr val="000080"/>
            </a:gs>
            <a:gs pos="100000">
              <a:srgbClr val="000080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990600"/>
          </a:xfrm>
        </p:spPr>
        <p:txBody>
          <a:bodyPr/>
          <a:lstStyle/>
          <a:p>
            <a:r>
              <a:rPr lang="en-US" sz="4600" b="1">
                <a:solidFill>
                  <a:srgbClr val="E828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The Presidency on Trial</a:t>
            </a:r>
            <a:endParaRPr lang="en-US" sz="4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70" name="Picture 22" descr="PresSeal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828800"/>
            <a:ext cx="4114800" cy="2794000"/>
          </a:xfrm>
          <a:prstGeom prst="rect">
            <a:avLst/>
          </a:prstGeom>
          <a:noFill/>
        </p:spPr>
      </p:pic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762000" y="4800600"/>
            <a:ext cx="7696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DE9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Osaka" charset="-128"/>
              </a:rPr>
              <a:t>Attempting(?) to  limit Presidential power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5344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br>
              <a:rPr lang="en-US" b="1">
                <a:solidFill>
                  <a:srgbClr val="FFBB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</a:rPr>
            </a:br>
            <a:br>
              <a:rPr lang="en-US" b="1">
                <a:solidFill>
                  <a:srgbClr val="FFBB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</a:rPr>
            </a:br>
            <a:endParaRPr lang="en-US" sz="4000">
              <a:solidFill>
                <a:srgbClr val="FFBB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488454" name="Rectangle 6"/>
          <p:cNvSpPr>
            <a:spLocks noChangeArrowheads="1"/>
          </p:cNvSpPr>
          <p:nvPr/>
        </p:nvSpPr>
        <p:spPr bwMode="auto">
          <a:xfrm>
            <a:off x="1371600" y="2234148"/>
            <a:ext cx="7467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000" b="1" dirty="0">
                <a:solidFill>
                  <a:srgbClr val="470C1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Osaka" charset="-128"/>
              </a:rPr>
              <a:t>Formal Checks on     </a:t>
            </a:r>
          </a:p>
          <a:p>
            <a:pPr algn="ctr"/>
            <a:r>
              <a:rPr lang="en-US" sz="6000" b="1" dirty="0">
                <a:solidFill>
                  <a:srgbClr val="470C1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Osaka" charset="-128"/>
              </a:rPr>
              <a:t>Presidential Power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371600"/>
          </a:xfrm>
        </p:spPr>
        <p:txBody>
          <a:bodyPr/>
          <a:lstStyle/>
          <a:p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Congressional Checks on the President</a:t>
            </a:r>
            <a:b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</a:br>
            <a:r>
              <a:rPr lang="en-US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  <a:t>(Article I)</a:t>
            </a:r>
            <a:br>
              <a:rPr lang="en-US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</a:rPr>
            </a:br>
            <a:endParaRPr lang="en-US" sz="32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484355" name="Text Box 3"/>
          <p:cNvSpPr txBox="1">
            <a:spLocks noChangeArrowheads="1"/>
          </p:cNvSpPr>
          <p:nvPr/>
        </p:nvSpPr>
        <p:spPr bwMode="auto">
          <a:xfrm>
            <a:off x="4191000" y="25908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Monotype Corsiva" pitchFamily="66" charset="0"/>
            </a:endParaRPr>
          </a:p>
        </p:txBody>
      </p:sp>
      <p:sp>
        <p:nvSpPr>
          <p:cNvPr id="4843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72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Make laws</a:t>
            </a:r>
          </a:p>
          <a:p>
            <a:pPr lvl="1"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b="1" dirty="0">
                <a:solidFill>
                  <a:srgbClr val="470C11"/>
                </a:solidFill>
                <a:latin typeface="Baskerville Semibold" charset="0"/>
              </a:rPr>
              <a:t>ex: War Powers Resolution</a:t>
            </a: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Override presidential vetoes</a:t>
            </a:r>
          </a:p>
          <a:p>
            <a:pPr>
              <a:lnSpc>
                <a:spcPct val="10000"/>
              </a:lnSpc>
              <a:buClr>
                <a:srgbClr val="FFBB08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Power to declare war</a:t>
            </a:r>
          </a:p>
          <a:p>
            <a:pPr>
              <a:lnSpc>
                <a:spcPct val="10000"/>
              </a:lnSpc>
              <a:buClr>
                <a:srgbClr val="FFBB08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Power of the purse (taxes and funding)</a:t>
            </a:r>
          </a:p>
          <a:p>
            <a:pPr>
              <a:lnSpc>
                <a:spcPct val="20000"/>
              </a:lnSpc>
              <a:buClr>
                <a:srgbClr val="FFBB08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90000"/>
              </a:lnSpc>
              <a:buClr>
                <a:srgbClr val="D3A219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Regulation of armed forces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dirty="0">
              <a:solidFill>
                <a:srgbClr val="470C1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Optima ExtraBlack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4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8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84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84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843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843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Congressional Checks (cont.)</a:t>
            </a:r>
            <a:endParaRPr lang="en-US" sz="360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00200"/>
            <a:ext cx="73914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Impeachment Power (House)</a:t>
            </a:r>
          </a:p>
          <a:p>
            <a:pPr>
              <a:lnSpc>
                <a:spcPct val="0"/>
              </a:lnSpc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Impeachment Trial (Senate)</a:t>
            </a:r>
          </a:p>
          <a:p>
            <a:pPr>
              <a:lnSpc>
                <a:spcPct val="50000"/>
              </a:lnSpc>
              <a:buFont typeface="Wingdings" pitchFamily="2" charset="2"/>
              <a:buNone/>
            </a:pPr>
            <a:endParaRPr lang="en-US" b="1" dirty="0">
              <a:solidFill>
                <a:srgbClr val="470C11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pic>
        <p:nvPicPr>
          <p:cNvPr id="5129" name="Picture 9" descr="untitl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268662"/>
            <a:ext cx="5029200" cy="3360738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362200" y="6248400"/>
            <a:ext cx="449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B2B2B2"/>
                </a:solidFill>
                <a:latin typeface="Times New Roman" pitchFamily="18" charset="0"/>
              </a:rPr>
              <a:t>President Clinton’s impeachment trial, January, 1999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Limits on Presidential Power (Article II)</a:t>
            </a:r>
            <a:endParaRPr lang="en-US" sz="3600" b="1" dirty="0">
              <a:solidFill>
                <a:srgbClr val="000066"/>
              </a:solidFill>
              <a:latin typeface="Copperplate Gothic Bold" pitchFamily="34" charset="0"/>
            </a:endParaRPr>
          </a:p>
        </p:txBody>
      </p:sp>
      <p:sp>
        <p:nvSpPr>
          <p:cNvPr id="482307" name="Text Box 3"/>
          <p:cNvSpPr txBox="1">
            <a:spLocks noChangeArrowheads="1"/>
          </p:cNvSpPr>
          <p:nvPr/>
        </p:nvSpPr>
        <p:spPr bwMode="auto">
          <a:xfrm>
            <a:off x="4191000" y="25908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Monotype Corsiva" pitchFamily="66" charset="0"/>
            </a:endParaRPr>
          </a:p>
        </p:txBody>
      </p:sp>
      <p:sp>
        <p:nvSpPr>
          <p:cNvPr id="4823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43434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President elected indirectly by the people</a:t>
            </a:r>
          </a:p>
          <a:p>
            <a:pPr>
              <a:lnSpc>
                <a:spcPct val="20000"/>
              </a:lnSpc>
              <a:buClr>
                <a:schemeClr val="hlink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  <a:ea typeface="ヒラギノ角ゴ Pro W3" charset="-128"/>
              <a:sym typeface="Symbol" pitchFamily="18" charset="2"/>
            </a:endParaRP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Election by House if no majority of electoral vote</a:t>
            </a:r>
          </a:p>
          <a:p>
            <a:pPr>
              <a:lnSpc>
                <a:spcPct val="20000"/>
              </a:lnSpc>
              <a:buClr>
                <a:schemeClr val="hlink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must deliver State of the Union address </a:t>
            </a:r>
          </a:p>
          <a:p>
            <a:pPr>
              <a:lnSpc>
                <a:spcPct val="20000"/>
              </a:lnSpc>
              <a:buClr>
                <a:schemeClr val="hlink"/>
              </a:buClr>
              <a:buFont typeface="Wingdings" pitchFamily="2" charset="2"/>
              <a:buNone/>
            </a:pPr>
            <a:endParaRPr lang="en-US" sz="3600" b="1" dirty="0">
              <a:solidFill>
                <a:srgbClr val="470C11"/>
              </a:solidFill>
              <a:latin typeface="Baskerville Semibold" charset="0"/>
            </a:endParaRP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Ø"/>
            </a:pPr>
            <a:r>
              <a:rPr lang="en-US" sz="3600" b="1" dirty="0">
                <a:solidFill>
                  <a:srgbClr val="470C11"/>
                </a:solidFill>
                <a:latin typeface="Baskerville Semibold" charset="0"/>
              </a:rPr>
              <a:t>Senate approves treaties and ambassadors</a:t>
            </a:r>
            <a:endParaRPr lang="en-US" sz="3600" b="1" dirty="0">
              <a:solidFill>
                <a:srgbClr val="470C1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Semibold" charset="0"/>
            </a:endParaRPr>
          </a:p>
          <a:p>
            <a:pPr>
              <a:lnSpc>
                <a:spcPct val="80000"/>
              </a:lnSpc>
            </a:pP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Semibold" charset="0"/>
            </a:endParaRPr>
          </a:p>
          <a:p>
            <a:pPr lvl="2">
              <a:lnSpc>
                <a:spcPct val="80000"/>
              </a:lnSpc>
            </a:pPr>
            <a:endParaRPr lang="en-US" sz="16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6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2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82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82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823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Limits on Presidential Power (Article II)</a:t>
            </a:r>
            <a:endParaRPr lang="en-US" sz="3600" b="1">
              <a:solidFill>
                <a:srgbClr val="000066"/>
              </a:solidFill>
              <a:latin typeface="Copperplate Gothic Bold" pitchFamily="34" charset="0"/>
            </a:endParaRPr>
          </a:p>
        </p:txBody>
      </p:sp>
      <p:sp>
        <p:nvSpPr>
          <p:cNvPr id="568323" name="Text Box 3"/>
          <p:cNvSpPr txBox="1">
            <a:spLocks noChangeArrowheads="1"/>
          </p:cNvSpPr>
          <p:nvPr/>
        </p:nvSpPr>
        <p:spPr bwMode="auto">
          <a:xfrm>
            <a:off x="4191000" y="25908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Monotype Corsiva" pitchFamily="66" charset="0"/>
            </a:endParaRPr>
          </a:p>
        </p:txBody>
      </p:sp>
      <p:sp>
        <p:nvSpPr>
          <p:cNvPr id="5683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010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470C11"/>
                </a:solidFill>
                <a:latin typeface="Times New Roman" pitchFamily="18" charset="0"/>
              </a:rPr>
              <a:t>Senate approves cabinet/department nominations</a:t>
            </a: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470C11"/>
                </a:solidFill>
                <a:latin typeface="Copperplate Gothic Light"/>
              </a:rPr>
              <a:t>“</a:t>
            </a:r>
            <a:r>
              <a:rPr lang="en-US" sz="3600" b="1" dirty="0">
                <a:solidFill>
                  <a:srgbClr val="470C11"/>
                </a:solidFill>
                <a:latin typeface="Times New Roman" pitchFamily="18" charset="0"/>
              </a:rPr>
              <a:t>Advice and consent</a:t>
            </a:r>
            <a:r>
              <a:rPr lang="en-US" sz="3600" b="1" dirty="0">
                <a:solidFill>
                  <a:srgbClr val="470C11"/>
                </a:solidFill>
                <a:latin typeface="Copperplate Gothic Light"/>
              </a:rPr>
              <a:t>”</a:t>
            </a:r>
            <a:r>
              <a:rPr lang="en-US" sz="3600" b="1" dirty="0">
                <a:solidFill>
                  <a:srgbClr val="470C11"/>
                </a:solidFill>
                <a:latin typeface="Times New Roman" pitchFamily="18" charset="0"/>
              </a:rPr>
              <a:t> of federal judge appointments (Senate)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b="1" dirty="0">
              <a:solidFill>
                <a:srgbClr val="470C11"/>
              </a:solidFill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en-US" sz="20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4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68326" name="Picture 6" descr="sc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86200"/>
            <a:ext cx="3276600" cy="2133600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568327" name="Picture 7" descr="scr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9812" y="3886200"/>
            <a:ext cx="3227388" cy="2154238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568328" name="Text Box 8"/>
          <p:cNvSpPr txBox="1">
            <a:spLocks noChangeArrowheads="1"/>
          </p:cNvSpPr>
          <p:nvPr/>
        </p:nvSpPr>
        <p:spPr bwMode="auto">
          <a:xfrm>
            <a:off x="914400" y="6142037"/>
            <a:ext cx="3505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Secretary of State Condoleezza Rice testifies at her Senate Foreign Relations Committee confirmation hearing, January, 2005.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568330" name="Rectangle 10"/>
          <p:cNvSpPr>
            <a:spLocks noChangeArrowheads="1"/>
          </p:cNvSpPr>
          <p:nvPr/>
        </p:nvSpPr>
        <p:spPr bwMode="auto">
          <a:xfrm>
            <a:off x="4953000" y="6218237"/>
            <a:ext cx="3581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Nominee for Chief Justice, John Roberts is sworn in at his Senate Judiciary committee confirmation hearing, September, 2005.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8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68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4" name="Rectangle 4"/>
          <p:cNvSpPr>
            <a:spLocks noChangeArrowheads="1"/>
          </p:cNvSpPr>
          <p:nvPr/>
        </p:nvSpPr>
        <p:spPr bwMode="black">
          <a:xfrm>
            <a:off x="0" y="457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br>
              <a:rPr lang="en-US" sz="32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  <a:ea typeface="MS Pゴシック" pitchFamily="-92" charset="-128"/>
              </a:rPr>
            </a:br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MS Pゴシック" pitchFamily="-92" charset="-128"/>
              </a:rPr>
              <a:t>Judicial Checks on the President</a:t>
            </a:r>
            <a:br>
              <a:rPr lang="en-US" sz="36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MS Pゴシック" pitchFamily="-92" charset="-128"/>
              </a:rPr>
            </a:br>
            <a:endParaRPr lang="en-US" sz="5400" b="1" dirty="0">
              <a:solidFill>
                <a:srgbClr val="FF0000"/>
              </a:solidFill>
              <a:latin typeface="Georgia" pitchFamily="18" charset="0"/>
              <a:ea typeface="MS Pゴシック" pitchFamily="-92" charset="-128"/>
            </a:endParaRPr>
          </a:p>
        </p:txBody>
      </p:sp>
      <p:pic>
        <p:nvPicPr>
          <p:cNvPr id="670725" name="Picture 5" descr="sc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828800"/>
            <a:ext cx="3810000" cy="3798888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670726" name="Rectangle 6"/>
          <p:cNvSpPr>
            <a:spLocks noChangeArrowheads="1"/>
          </p:cNvSpPr>
          <p:nvPr/>
        </p:nvSpPr>
        <p:spPr bwMode="black">
          <a:xfrm>
            <a:off x="4724400" y="12192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3A219"/>
              </a:buClr>
              <a:buFont typeface="Wingdings" pitchFamily="2" charset="2"/>
              <a:buChar char="§"/>
            </a:pPr>
            <a:r>
              <a:rPr lang="en-US" sz="4000" b="1" dirty="0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Judicial review (</a:t>
            </a:r>
            <a:r>
              <a:rPr lang="en-US" sz="4000" b="1" i="1" dirty="0" err="1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Marbury</a:t>
            </a:r>
            <a:r>
              <a:rPr lang="en-US" sz="4000" b="1" i="1" dirty="0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 v. Madison</a:t>
            </a:r>
            <a:r>
              <a:rPr lang="en-US" sz="4000" b="1" dirty="0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3A219"/>
              </a:buClr>
              <a:buFont typeface="Wingdings" pitchFamily="2" charset="2"/>
              <a:buChar char="§"/>
            </a:pPr>
            <a:r>
              <a:rPr lang="en-US" sz="4000" b="1" dirty="0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Chief Justice presides over presidential impeachment trial (Article I)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3A219"/>
              </a:buClr>
              <a:buFont typeface="Wingdings" pitchFamily="2" charset="2"/>
              <a:buChar char="§"/>
            </a:pPr>
            <a:r>
              <a:rPr lang="en-US" sz="4000" b="1" dirty="0">
                <a:solidFill>
                  <a:srgbClr val="470C11"/>
                </a:solidFill>
                <a:latin typeface="Times New Roman" pitchFamily="18" charset="0"/>
                <a:ea typeface="MS Pゴシック" pitchFamily="-92" charset="-128"/>
              </a:rPr>
              <a:t>Life Terms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sz="3200" dirty="0">
              <a:solidFill>
                <a:srgbClr val="663300"/>
              </a:solidFill>
              <a:latin typeface="Copperplate Gothic Light" pitchFamily="34" charset="0"/>
              <a:ea typeface="MS Pゴシック" pitchFamily="-92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7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7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5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</a:rPr>
              <a:t>Constitutional Amendments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5324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8382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4400" b="1" dirty="0">
                <a:solidFill>
                  <a:srgbClr val="000066"/>
                </a:solidFill>
                <a:latin typeface="Times New Roman" pitchFamily="18" charset="0"/>
              </a:rPr>
              <a:t>12</a:t>
            </a:r>
            <a:r>
              <a:rPr lang="en-US" sz="4400" b="1" baseline="30000" dirty="0">
                <a:solidFill>
                  <a:srgbClr val="000066"/>
                </a:solidFill>
                <a:latin typeface="Times New Roman" pitchFamily="18" charset="0"/>
              </a:rPr>
              <a:t>th</a:t>
            </a:r>
            <a:r>
              <a:rPr lang="en-US" sz="4400" b="1" dirty="0">
                <a:solidFill>
                  <a:srgbClr val="004080"/>
                </a:solidFill>
                <a:latin typeface="Times New Roman" pitchFamily="18" charset="0"/>
              </a:rPr>
              <a:t> </a:t>
            </a:r>
            <a:r>
              <a:rPr lang="en-US" sz="4400" b="1" dirty="0">
                <a:solidFill>
                  <a:srgbClr val="470C11"/>
                </a:solidFill>
                <a:latin typeface="Arial"/>
              </a:rPr>
              <a:t>–</a:t>
            </a:r>
            <a:r>
              <a:rPr lang="en-US" sz="4400" b="1" dirty="0">
                <a:solidFill>
                  <a:srgbClr val="470C11"/>
                </a:solidFill>
                <a:latin typeface="Times New Roman" pitchFamily="18" charset="0"/>
              </a:rPr>
              <a:t> Choosing president &amp; vice-president on separate ballots</a:t>
            </a:r>
          </a:p>
          <a:p>
            <a:pPr>
              <a:buFontTx/>
              <a:buNone/>
            </a:pPr>
            <a:r>
              <a:rPr lang="en-US" sz="4400" b="1" dirty="0">
                <a:solidFill>
                  <a:srgbClr val="000066"/>
                </a:solidFill>
                <a:latin typeface="Times New Roman" pitchFamily="18" charset="0"/>
              </a:rPr>
              <a:t>20</a:t>
            </a:r>
            <a:r>
              <a:rPr lang="en-US" sz="4400" b="1" baseline="30000" dirty="0">
                <a:solidFill>
                  <a:srgbClr val="000066"/>
                </a:solidFill>
                <a:latin typeface="Times New Roman" pitchFamily="18" charset="0"/>
              </a:rPr>
              <a:t>th</a:t>
            </a:r>
            <a:r>
              <a:rPr lang="en-US" sz="4400" b="1" dirty="0">
                <a:solidFill>
                  <a:srgbClr val="004080"/>
                </a:solidFill>
                <a:latin typeface="Times New Roman" pitchFamily="18" charset="0"/>
              </a:rPr>
              <a:t> </a:t>
            </a:r>
            <a:r>
              <a:rPr lang="en-US" sz="4400" b="1" dirty="0">
                <a:solidFill>
                  <a:srgbClr val="470C11"/>
                </a:solidFill>
                <a:latin typeface="Arial"/>
              </a:rPr>
              <a:t>–</a:t>
            </a:r>
            <a:r>
              <a:rPr lang="en-US" sz="4400" b="1" dirty="0">
                <a:solidFill>
                  <a:srgbClr val="470C11"/>
                </a:solidFill>
                <a:latin typeface="Times New Roman" pitchFamily="18" charset="0"/>
              </a:rPr>
              <a:t> Lame Duck </a:t>
            </a:r>
          </a:p>
          <a:p>
            <a:pPr>
              <a:buFontTx/>
              <a:buNone/>
            </a:pPr>
            <a:r>
              <a:rPr lang="en-US" sz="4400" b="1" dirty="0">
                <a:solidFill>
                  <a:srgbClr val="000066"/>
                </a:solidFill>
                <a:latin typeface="Times New Roman" pitchFamily="18" charset="0"/>
              </a:rPr>
              <a:t>22</a:t>
            </a:r>
            <a:r>
              <a:rPr lang="en-US" sz="4400" b="1" baseline="30000" dirty="0">
                <a:solidFill>
                  <a:srgbClr val="000066"/>
                </a:solidFill>
                <a:latin typeface="Times New Roman" pitchFamily="18" charset="0"/>
              </a:rPr>
              <a:t>nd</a:t>
            </a:r>
            <a:r>
              <a:rPr lang="en-US" sz="4400" b="1" dirty="0">
                <a:solidFill>
                  <a:srgbClr val="004080"/>
                </a:solidFill>
                <a:latin typeface="Times New Roman" pitchFamily="18" charset="0"/>
              </a:rPr>
              <a:t> </a:t>
            </a:r>
            <a:r>
              <a:rPr lang="en-US" sz="4400" b="1" dirty="0">
                <a:solidFill>
                  <a:srgbClr val="470C11"/>
                </a:solidFill>
                <a:latin typeface="Arial"/>
              </a:rPr>
              <a:t>–</a:t>
            </a:r>
            <a:r>
              <a:rPr lang="en-US" sz="4400" b="1" dirty="0">
                <a:solidFill>
                  <a:srgbClr val="470C11"/>
                </a:solidFill>
                <a:latin typeface="Times New Roman" pitchFamily="18" charset="0"/>
              </a:rPr>
              <a:t> Presidential term limits </a:t>
            </a:r>
          </a:p>
          <a:p>
            <a:pPr>
              <a:buFontTx/>
              <a:buNone/>
            </a:pPr>
            <a:r>
              <a:rPr lang="en-US" sz="4400" b="1" dirty="0">
                <a:solidFill>
                  <a:srgbClr val="470C11"/>
                </a:solidFill>
                <a:latin typeface="Times New Roman" pitchFamily="18" charset="0"/>
              </a:rPr>
              <a:t>	(2 terms; 10 years total)</a:t>
            </a:r>
          </a:p>
          <a:p>
            <a:pPr>
              <a:buFontTx/>
              <a:buNone/>
            </a:pPr>
            <a:r>
              <a:rPr lang="en-US" sz="4400" b="1" dirty="0">
                <a:solidFill>
                  <a:srgbClr val="000066"/>
                </a:solidFill>
                <a:latin typeface="Times New Roman" pitchFamily="18" charset="0"/>
              </a:rPr>
              <a:t>25</a:t>
            </a:r>
            <a:r>
              <a:rPr lang="en-US" sz="4400" b="1" baseline="30000" dirty="0">
                <a:solidFill>
                  <a:srgbClr val="000066"/>
                </a:solidFill>
                <a:latin typeface="Times New Roman" pitchFamily="18" charset="0"/>
              </a:rPr>
              <a:t>th</a:t>
            </a:r>
            <a:r>
              <a:rPr lang="en-US" sz="4400" b="1" dirty="0">
                <a:solidFill>
                  <a:srgbClr val="004080"/>
                </a:solidFill>
                <a:latin typeface="Times New Roman" pitchFamily="18" charset="0"/>
              </a:rPr>
              <a:t> </a:t>
            </a:r>
            <a:r>
              <a:rPr lang="en-US" sz="4400" b="1" dirty="0">
                <a:solidFill>
                  <a:srgbClr val="470C11"/>
                </a:solidFill>
                <a:latin typeface="Arial"/>
              </a:rPr>
              <a:t>–</a:t>
            </a:r>
            <a:r>
              <a:rPr lang="en-US" sz="4400" b="1" dirty="0">
                <a:solidFill>
                  <a:srgbClr val="470C11"/>
                </a:solidFill>
                <a:latin typeface="Times New Roman" pitchFamily="18" charset="0"/>
              </a:rPr>
              <a:t> Presidential disability and succession</a:t>
            </a:r>
          </a:p>
          <a:p>
            <a:endParaRPr lang="en-US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2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32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32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32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04800" y="457200"/>
            <a:ext cx="8458200" cy="1447800"/>
          </a:xfrm>
        </p:spPr>
        <p:txBody>
          <a:bodyPr/>
          <a:lstStyle/>
          <a:p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</a:rPr>
              <a:t>Limits on Presidential Power:  Informal Checks</a:t>
            </a:r>
            <a:endParaRPr lang="en-US" sz="3600">
              <a:latin typeface="Copperplate Gothic Bold" pitchFamily="34" charset="0"/>
            </a:endParaRPr>
          </a:p>
        </p:txBody>
      </p:sp>
      <p:pic>
        <p:nvPicPr>
          <p:cNvPr id="10247" name="Picture 7" descr="sc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209800"/>
            <a:ext cx="6248400" cy="41656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66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Kristen ITC" pitchFamily="66" charset="0"/>
              </a:rPr>
              <a:t>Public Opinion</a:t>
            </a:r>
            <a:endParaRPr lang="en-US" dirty="0">
              <a:solidFill>
                <a:srgbClr val="FF66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Kristen ITC" pitchFamily="66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ultimate check is the ballot box</a:t>
            </a:r>
          </a:p>
          <a:p>
            <a:r>
              <a:rPr lang="en-US" dirty="0">
                <a:solidFill>
                  <a:schemeClr val="bg1"/>
                </a:solidFill>
              </a:rPr>
              <a:t>polls, approval ratings, etc.</a:t>
            </a:r>
          </a:p>
          <a:p>
            <a:r>
              <a:rPr lang="en-US" dirty="0">
                <a:solidFill>
                  <a:schemeClr val="bg1"/>
                </a:solidFill>
              </a:rPr>
              <a:t>more powerful in first term</a:t>
            </a:r>
          </a:p>
          <a:p>
            <a:r>
              <a:rPr lang="en-US" dirty="0">
                <a:solidFill>
                  <a:schemeClr val="bg1"/>
                </a:solidFill>
              </a:rPr>
              <a:t>(Also a powerful tool of the Presidency, a.k.a. “bully pulpit”)`</a:t>
            </a:r>
          </a:p>
        </p:txBody>
      </p:sp>
      <p:pic>
        <p:nvPicPr>
          <p:cNvPr id="558086" name="Picture 6" descr="LB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90800"/>
            <a:ext cx="3937788" cy="297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58093" name="AutoShape 13"/>
          <p:cNvSpPr>
            <a:spLocks noChangeArrowheads="1"/>
          </p:cNvSpPr>
          <p:nvPr/>
        </p:nvSpPr>
        <p:spPr bwMode="auto">
          <a:xfrm>
            <a:off x="838200" y="457200"/>
            <a:ext cx="762000" cy="609600"/>
          </a:xfrm>
          <a:prstGeom prst="wedgeRectCallout">
            <a:avLst>
              <a:gd name="adj1" fmla="val -40625"/>
              <a:gd name="adj2" fmla="val 15989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58094" name="AutoShape 14"/>
          <p:cNvSpPr>
            <a:spLocks noChangeArrowheads="1"/>
          </p:cNvSpPr>
          <p:nvPr/>
        </p:nvSpPr>
        <p:spPr bwMode="auto">
          <a:xfrm>
            <a:off x="7467600" y="457200"/>
            <a:ext cx="762000" cy="609600"/>
          </a:xfrm>
          <a:prstGeom prst="wedgeRectCallout">
            <a:avLst>
              <a:gd name="adj1" fmla="val -42500"/>
              <a:gd name="adj2" fmla="val 14244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26" name="Rectangle 14"/>
          <p:cNvSpPr>
            <a:spLocks noChangeArrowheads="1"/>
          </p:cNvSpPr>
          <p:nvPr/>
        </p:nvSpPr>
        <p:spPr bwMode="auto">
          <a:xfrm>
            <a:off x="457200" y="4114800"/>
            <a:ext cx="2895600" cy="2286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6525" name="Rectangle 13"/>
          <p:cNvSpPr>
            <a:spLocks noChangeArrowheads="1"/>
          </p:cNvSpPr>
          <p:nvPr/>
        </p:nvSpPr>
        <p:spPr bwMode="auto">
          <a:xfrm>
            <a:off x="304800" y="1600200"/>
            <a:ext cx="3124200" cy="21336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>
                <a:solidFill>
                  <a:srgbClr val="CC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urier" pitchFamily="49" charset="0"/>
              </a:rPr>
              <a:t>The Media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14800" cy="4114800"/>
          </a:xfrm>
        </p:spPr>
        <p:txBody>
          <a:bodyPr/>
          <a:lstStyle/>
          <a:p>
            <a:r>
              <a:rPr lang="en-US" sz="3600" dirty="0"/>
              <a:t>Influences public opinion by:</a:t>
            </a:r>
          </a:p>
          <a:p>
            <a:pPr lvl="1"/>
            <a:r>
              <a:rPr lang="en-US" sz="3600" dirty="0"/>
              <a:t>agenda setting</a:t>
            </a:r>
          </a:p>
          <a:p>
            <a:pPr lvl="1"/>
            <a:r>
              <a:rPr lang="en-US" sz="3600" dirty="0"/>
              <a:t>commentary &amp; opinion leaders</a:t>
            </a:r>
          </a:p>
          <a:p>
            <a:pPr lvl="1"/>
            <a:r>
              <a:rPr lang="en-US" sz="3600" dirty="0"/>
              <a:t>“watchdog”</a:t>
            </a:r>
          </a:p>
        </p:txBody>
      </p:sp>
      <p:pic>
        <p:nvPicPr>
          <p:cNvPr id="576520" name="Picture 8" descr="sc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267200"/>
            <a:ext cx="2667000" cy="2057400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76521" name="Picture 9" descr="scr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676400"/>
            <a:ext cx="2971800" cy="1997075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76530" name="Picture 18" descr="MCj023434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43000" cy="1012825"/>
          </a:xfrm>
          <a:prstGeom prst="rect">
            <a:avLst/>
          </a:prstGeom>
          <a:noFill/>
        </p:spPr>
      </p:pic>
      <p:pic>
        <p:nvPicPr>
          <p:cNvPr id="576531" name="Picture 19" descr="MCj0396240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32788" y="0"/>
            <a:ext cx="811212" cy="838200"/>
          </a:xfrm>
          <a:prstGeom prst="rect">
            <a:avLst/>
          </a:prstGeom>
          <a:noFill/>
        </p:spPr>
      </p:pic>
      <p:pic>
        <p:nvPicPr>
          <p:cNvPr id="576532" name="Picture 20" descr="j028575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5889625"/>
            <a:ext cx="1295400" cy="9683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70" name="Rectangle 10"/>
          <p:cNvSpPr>
            <a:spLocks noChangeArrowheads="1"/>
          </p:cNvSpPr>
          <p:nvPr/>
        </p:nvSpPr>
        <p:spPr bwMode="auto">
          <a:xfrm>
            <a:off x="533400" y="2057400"/>
            <a:ext cx="4343400" cy="3200400"/>
          </a:xfrm>
          <a:prstGeom prst="rect">
            <a:avLst/>
          </a:prstGeom>
          <a:solidFill>
            <a:srgbClr val="1A05B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8569" name="Rectangle 9"/>
          <p:cNvSpPr>
            <a:spLocks noChangeArrowheads="1"/>
          </p:cNvSpPr>
          <p:nvPr/>
        </p:nvSpPr>
        <p:spPr bwMode="auto">
          <a:xfrm>
            <a:off x="457200" y="1981200"/>
            <a:ext cx="4267200" cy="2895600"/>
          </a:xfrm>
          <a:prstGeom prst="rect">
            <a:avLst/>
          </a:prstGeom>
          <a:solidFill>
            <a:srgbClr val="E1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Partisan</a:t>
            </a:r>
            <a:r>
              <a:rPr lang="en-US" b="1">
                <a:solidFill>
                  <a:srgbClr val="BA04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b="1">
                <a:solidFill>
                  <a:srgbClr val="1A05B5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Politics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/>
          <a:p>
            <a:r>
              <a:rPr lang="en-US" sz="3200" dirty="0"/>
              <a:t>Opposition party may:</a:t>
            </a:r>
          </a:p>
          <a:p>
            <a:pPr lvl="1"/>
            <a:r>
              <a:rPr lang="en-US" sz="3200" dirty="0"/>
              <a:t>Scrutinize</a:t>
            </a:r>
          </a:p>
          <a:p>
            <a:pPr lvl="1"/>
            <a:r>
              <a:rPr lang="en-US" sz="3200" dirty="0"/>
              <a:t>Criticize</a:t>
            </a:r>
          </a:p>
          <a:p>
            <a:pPr lvl="1"/>
            <a:r>
              <a:rPr lang="en-US" sz="3200" dirty="0"/>
              <a:t>Oppose</a:t>
            </a:r>
          </a:p>
          <a:p>
            <a:pPr>
              <a:buNone/>
            </a:pPr>
            <a:r>
              <a:rPr lang="en-US" sz="3200" dirty="0"/>
              <a:t>decisions &amp; policies</a:t>
            </a:r>
          </a:p>
        </p:txBody>
      </p:sp>
      <p:pic>
        <p:nvPicPr>
          <p:cNvPr id="10242" name="Picture 2" descr="http://ronepraiseindy.files.wordpress.com/2011/06/obama-boeh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057400"/>
            <a:ext cx="4071122" cy="3124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712" name="Rectangle 16"/>
          <p:cNvSpPr>
            <a:spLocks noChangeArrowheads="1"/>
          </p:cNvSpPr>
          <p:nvPr/>
        </p:nvSpPr>
        <p:spPr bwMode="auto">
          <a:xfrm>
            <a:off x="300318" y="4296148"/>
            <a:ext cx="2133600" cy="2286000"/>
          </a:xfrm>
          <a:prstGeom prst="rect">
            <a:avLst/>
          </a:prstGeom>
          <a:solidFill>
            <a:srgbClr val="CCB40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9709" name="Rectangle 13"/>
          <p:cNvSpPr>
            <a:spLocks noChangeArrowheads="1"/>
          </p:cNvSpPr>
          <p:nvPr/>
        </p:nvSpPr>
        <p:spPr bwMode="auto">
          <a:xfrm>
            <a:off x="4800600" y="4191000"/>
            <a:ext cx="3276600" cy="2133600"/>
          </a:xfrm>
          <a:prstGeom prst="rect">
            <a:avLst/>
          </a:prstGeom>
          <a:solidFill>
            <a:srgbClr val="CCB40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9707" name="Rectangle 11"/>
          <p:cNvSpPr>
            <a:spLocks noChangeArrowheads="1"/>
          </p:cNvSpPr>
          <p:nvPr/>
        </p:nvSpPr>
        <p:spPr bwMode="auto">
          <a:xfrm>
            <a:off x="304800" y="1447800"/>
            <a:ext cx="3200400" cy="2286000"/>
          </a:xfrm>
          <a:prstGeom prst="rect">
            <a:avLst/>
          </a:prstGeom>
          <a:solidFill>
            <a:srgbClr val="CCB40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9700" name="Rectangle 4"/>
          <p:cNvSpPr>
            <a:spLocks noChangeArrowheads="1"/>
          </p:cNvSpPr>
          <p:nvPr/>
        </p:nvSpPr>
        <p:spPr bwMode="black">
          <a:xfrm>
            <a:off x="5334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askerville Semibold" charset="0"/>
                <a:ea typeface="ＭＳ Ｐゴシック" charset="-128"/>
              </a:rPr>
              <a:t>Congressional Investigations</a:t>
            </a:r>
            <a:endParaRPr lang="en-US" sz="4400" b="1" dirty="0">
              <a:solidFill>
                <a:schemeClr val="hlin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  <a:ea typeface="ＭＳ Ｐゴシック" charset="-128"/>
            </a:endParaRPr>
          </a:p>
        </p:txBody>
      </p:sp>
      <p:pic>
        <p:nvPicPr>
          <p:cNvPr id="669705" name="Picture 9" descr="sc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99368"/>
            <a:ext cx="3200400" cy="2030413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669711" name="Picture 15" descr="MCj0308091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648200"/>
            <a:ext cx="1748118" cy="147357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886200" y="1828800"/>
            <a:ext cx="487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Public investigations supporting congressional oversight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848" y="3589552"/>
            <a:ext cx="5372398" cy="302197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33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Interest Groups &amp; NGO’s</a:t>
            </a:r>
            <a:endParaRPr lang="en-US" dirty="0">
              <a:solidFill>
                <a:srgbClr val="33CC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460653"/>
            <a:ext cx="403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*monitor the president’s policies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/>
              <a:t>Endorse or oppose candidates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/>
              <a:t>Contribute to campaigns</a:t>
            </a:r>
          </a:p>
          <a:p>
            <a:pPr lvl="1">
              <a:buFont typeface="Arial" pitchFamily="34" charset="0"/>
              <a:buChar char="•"/>
            </a:pPr>
            <a:r>
              <a:rPr lang="en-US" sz="4000" dirty="0"/>
              <a:t>Support or $$</a:t>
            </a:r>
          </a:p>
        </p:txBody>
      </p:sp>
      <p:pic>
        <p:nvPicPr>
          <p:cNvPr id="6146" name="Picture 2" descr="http://images.politico.com/global/click/090909_obama_bingo_522_regu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209800"/>
            <a:ext cx="4800600" cy="360504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772400" cy="1143000"/>
          </a:xfrm>
        </p:spPr>
        <p:txBody>
          <a:bodyPr/>
          <a:lstStyle/>
          <a:p>
            <a:r>
              <a:rPr lang="en-US" dirty="0"/>
              <a:t>Scenario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2209800" cy="4114800"/>
          </a:xfrm>
        </p:spPr>
        <p:txBody>
          <a:bodyPr/>
          <a:lstStyle/>
          <a:p>
            <a:r>
              <a:rPr lang="en-US" sz="2400" dirty="0">
                <a:solidFill>
                  <a:schemeClr val="accent4">
                    <a:lumMod val="10000"/>
                  </a:schemeClr>
                </a:solidFill>
              </a:rPr>
              <a:t>Identify &amp; explain the formal &amp; informal powers at work in each scenario.</a:t>
            </a:r>
          </a:p>
          <a:p>
            <a:r>
              <a:rPr lang="en-US" sz="2400" dirty="0">
                <a:solidFill>
                  <a:schemeClr val="accent4">
                    <a:lumMod val="10000"/>
                  </a:schemeClr>
                </a:solidFill>
              </a:rPr>
              <a:t>There may not be formal and informal checks for all scenarios.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828800"/>
            <a:ext cx="6248400" cy="351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13353"/>
      </p:ext>
    </p:extLst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/>
              <a:t>Put it together…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42254" cy="4114800"/>
          </a:xfrm>
        </p:spPr>
        <p:txBody>
          <a:bodyPr/>
          <a:lstStyle/>
          <a:p>
            <a:r>
              <a:rPr lang="en-US" dirty="0"/>
              <a:t>Which are more powerful, the presidency’s powers or the checks on the President’s powers?</a:t>
            </a:r>
          </a:p>
        </p:txBody>
      </p:sp>
      <p:pic>
        <p:nvPicPr>
          <p:cNvPr id="5" name="Picture 2" descr="Image result for trump approval rating">
            <a:extLst>
              <a:ext uri="{FF2B5EF4-FFF2-40B4-BE49-F238E27FC236}">
                <a16:creationId xmlns:a16="http://schemas.microsoft.com/office/drawing/2014/main" id="{604AA43A-CA88-48AC-9E16-34BD7DAD5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75" y="2370386"/>
            <a:ext cx="4892842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presidential power carto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54" y="3473946"/>
            <a:ext cx="476250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4080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>
          <a:xfrm>
            <a:off x="5943600" y="685800"/>
            <a:ext cx="3429000" cy="3048000"/>
          </a:xfrm>
        </p:spPr>
        <p:txBody>
          <a:bodyPr/>
          <a:lstStyle/>
          <a:p>
            <a:pPr algn="l"/>
            <a:r>
              <a:rPr lang="en-US" sz="2800" b="1" i="1" dirty="0">
                <a:solidFill>
                  <a:srgbClr val="FF0000"/>
                </a:solidFill>
                <a:latin typeface="Comic Sans MS" pitchFamily="66" charset="0"/>
              </a:rPr>
              <a:t>Title: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Comic Sans MS" pitchFamily="66" charset="0"/>
              </a:rPr>
              <a:t>"Bill Clinton's Christmas present from the U.S. House."</a:t>
            </a:r>
            <a:br>
              <a:rPr lang="en-US" sz="2800" b="1" i="1" dirty="0">
                <a:solidFill>
                  <a:srgbClr val="FF0000"/>
                </a:solidFill>
                <a:latin typeface="Comic Sans MS" pitchFamily="66" charset="0"/>
              </a:rPr>
            </a:br>
            <a:endParaRPr lang="en-US" sz="4800" b="1" i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615428" name="Picture 4" descr="untitl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57200"/>
            <a:ext cx="548322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29" name="Text Box 5"/>
          <p:cNvSpPr txBox="1">
            <a:spLocks noChangeArrowheads="1"/>
          </p:cNvSpPr>
          <p:nvPr/>
        </p:nvSpPr>
        <p:spPr bwMode="auto">
          <a:xfrm>
            <a:off x="6019800" y="5105400"/>
            <a:ext cx="2667000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latin typeface="Times New Roman" pitchFamily="18" charset="0"/>
              </a:rPr>
              <a:t>Artist: John Pritchett</a:t>
            </a:r>
          </a:p>
          <a:p>
            <a:r>
              <a:rPr lang="en-US" sz="1400" b="1">
                <a:latin typeface="Times New Roman" pitchFamily="18" charset="0"/>
              </a:rPr>
              <a:t>Date:  unknown</a:t>
            </a:r>
          </a:p>
          <a:p>
            <a:r>
              <a:rPr lang="en-US" sz="1400" b="1">
                <a:latin typeface="Times New Roman" pitchFamily="18" charset="0"/>
              </a:rPr>
              <a:t>Source: </a:t>
            </a:r>
            <a:r>
              <a:rPr lang="en-US" sz="1400">
                <a:solidFill>
                  <a:srgbClr val="0000FF"/>
                </a:solidFill>
                <a:latin typeface="Times New Roman" pitchFamily="18" charset="0"/>
                <a:hlinkClick r:id="rId5"/>
              </a:rPr>
              <a:t>http://www.pritchettcartoons.com/gift.htm</a:t>
            </a:r>
            <a:endParaRPr lang="en-US" sz="1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1400">
              <a:latin typeface="Copperplate Gothic Bold" pitchFamily="34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162800" cy="609600"/>
          </a:xfrm>
        </p:spPr>
        <p:txBody>
          <a:bodyPr/>
          <a:lstStyle/>
          <a:p>
            <a:br>
              <a:rPr lang="en-US" sz="2400" b="1" i="1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800" b="1" i="1">
                <a:solidFill>
                  <a:srgbClr val="FF0000"/>
                </a:solidFill>
                <a:latin typeface="Comic Sans MS" pitchFamily="66" charset="0"/>
              </a:rPr>
              <a:t>Title: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b="1" i="1">
                <a:solidFill>
                  <a:srgbClr val="FF0000"/>
                </a:solidFill>
                <a:latin typeface="Comic Sans MS" pitchFamily="66" charset="0"/>
              </a:rPr>
              <a:t>“The Madness of King George"</a:t>
            </a:r>
            <a:br>
              <a:rPr lang="en-US" sz="2800" b="1" i="1">
                <a:solidFill>
                  <a:srgbClr val="FF0000"/>
                </a:solidFill>
                <a:latin typeface="Comic Sans MS" pitchFamily="66" charset="0"/>
              </a:rPr>
            </a:br>
            <a:endParaRPr lang="en-US" sz="2800" b="1" i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17476" name="Text Box 4"/>
          <p:cNvSpPr txBox="1">
            <a:spLocks noChangeArrowheads="1"/>
          </p:cNvSpPr>
          <p:nvPr/>
        </p:nvSpPr>
        <p:spPr bwMode="auto">
          <a:xfrm>
            <a:off x="2057400" y="6172200"/>
            <a:ext cx="7086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latin typeface="Times New Roman" pitchFamily="18" charset="0"/>
              </a:rPr>
              <a:t>Artist: Drew Sheneman, </a:t>
            </a:r>
            <a:r>
              <a:rPr lang="en-US" sz="1400" b="1" i="1">
                <a:latin typeface="Times New Roman" pitchFamily="18" charset="0"/>
              </a:rPr>
              <a:t>The Newark Star Ledger  </a:t>
            </a:r>
            <a:r>
              <a:rPr lang="en-US" sz="1400" b="1">
                <a:latin typeface="Times New Roman" pitchFamily="18" charset="0"/>
              </a:rPr>
              <a:t>Date:  December, 2005</a:t>
            </a:r>
          </a:p>
          <a:p>
            <a:r>
              <a:rPr lang="en-US" sz="1400" b="1">
                <a:latin typeface="Times New Roman" pitchFamily="18" charset="0"/>
              </a:rPr>
              <a:t>Source: </a:t>
            </a:r>
            <a:r>
              <a:rPr lang="en-US" sz="1400" b="1" u="sng">
                <a:solidFill>
                  <a:schemeClr val="hlink"/>
                </a:solidFill>
                <a:latin typeface="Times New Roman" pitchFamily="18" charset="0"/>
              </a:rPr>
              <a:t>http://www.cagle.com/news/DomesticSpying/1.asp</a:t>
            </a:r>
          </a:p>
        </p:txBody>
      </p:sp>
      <p:pic>
        <p:nvPicPr>
          <p:cNvPr id="617477" name="Picture 5" descr="scr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990600"/>
            <a:ext cx="7848600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02" y="152400"/>
            <a:ext cx="7902197" cy="65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43245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ens">
  <a:themeElements>
    <a:clrScheme name="Lens 1">
      <a:dk1>
        <a:srgbClr val="3E3E5C"/>
      </a:dk1>
      <a:lt1>
        <a:srgbClr val="FFFFFF"/>
      </a:lt1>
      <a:dk2>
        <a:srgbClr val="787749"/>
      </a:dk2>
      <a:lt2>
        <a:srgbClr val="FFFFFF"/>
      </a:lt2>
      <a:accent1>
        <a:srgbClr val="60597B"/>
      </a:accent1>
      <a:accent2>
        <a:srgbClr val="6666FF"/>
      </a:accent2>
      <a:accent3>
        <a:srgbClr val="BEBDB1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Len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ens 1">
        <a:dk1>
          <a:srgbClr val="3E3E5C"/>
        </a:dk1>
        <a:lt1>
          <a:srgbClr val="FFFFFF"/>
        </a:lt1>
        <a:dk2>
          <a:srgbClr val="78774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EBDB1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ns 2">
        <a:dk1>
          <a:srgbClr val="777777"/>
        </a:dk1>
        <a:lt1>
          <a:srgbClr val="FFFFFF"/>
        </a:lt1>
        <a:dk2>
          <a:srgbClr val="787749"/>
        </a:dk2>
        <a:lt2>
          <a:srgbClr val="FFFFFF"/>
        </a:lt2>
        <a:accent1>
          <a:srgbClr val="909082"/>
        </a:accent1>
        <a:accent2>
          <a:srgbClr val="809EA8"/>
        </a:accent2>
        <a:accent3>
          <a:srgbClr val="BEBDB1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arble Top">
  <a:themeElements>
    <a:clrScheme name="Marble Top 1">
      <a:dk1>
        <a:srgbClr val="000000"/>
      </a:dk1>
      <a:lt1>
        <a:srgbClr val="CAAF8B"/>
      </a:lt1>
      <a:dk2>
        <a:srgbClr val="000000"/>
      </a:dk2>
      <a:lt2>
        <a:srgbClr val="777777"/>
      </a:lt2>
      <a:accent1>
        <a:srgbClr val="909082"/>
      </a:accent1>
      <a:accent2>
        <a:srgbClr val="809EA8"/>
      </a:accent2>
      <a:accent3>
        <a:srgbClr val="E1D4C4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Marble Top">
      <a:majorFont>
        <a:latin typeface="Copperplate Gothic Light"/>
        <a:ea typeface="MS Pゴシック"/>
        <a:cs typeface=""/>
      </a:majorFont>
      <a:minorFont>
        <a:latin typeface="Copperplate Gothic Light"/>
        <a:ea typeface="MS P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rble Top 1">
        <a:dk1>
          <a:srgbClr val="000000"/>
        </a:dk1>
        <a:lt1>
          <a:srgbClr val="CAAF8B"/>
        </a:lt1>
        <a:dk2>
          <a:srgbClr val="000000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E1D4C4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atin Taupe">
  <a:themeElements>
    <a:clrScheme name="Satin Taupe 1">
      <a:dk1>
        <a:srgbClr val="2D2015"/>
      </a:dk1>
      <a:lt1>
        <a:srgbClr val="F8F4EC"/>
      </a:lt1>
      <a:dk2>
        <a:srgbClr val="8D6E2D"/>
      </a:dk2>
      <a:lt2>
        <a:srgbClr val="F8F4EC"/>
      </a:lt2>
      <a:accent1>
        <a:srgbClr val="9F0101"/>
      </a:accent1>
      <a:accent2>
        <a:srgbClr val="316401"/>
      </a:accent2>
      <a:accent3>
        <a:srgbClr val="C5BAAD"/>
      </a:accent3>
      <a:accent4>
        <a:srgbClr val="D4D0C9"/>
      </a:accent4>
      <a:accent5>
        <a:srgbClr val="CDAAAA"/>
      </a:accent5>
      <a:accent6>
        <a:srgbClr val="2B5A01"/>
      </a:accent6>
      <a:hlink>
        <a:srgbClr val="CCB400"/>
      </a:hlink>
      <a:folHlink>
        <a:srgbClr val="8C9EA0"/>
      </a:folHlink>
    </a:clrScheme>
    <a:fontScheme name="Satin Taup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tin Taupe 1">
        <a:dk1>
          <a:srgbClr val="2D2015"/>
        </a:dk1>
        <a:lt1>
          <a:srgbClr val="F8F4EC"/>
        </a:lt1>
        <a:dk2>
          <a:srgbClr val="8D6E2D"/>
        </a:dk2>
        <a:lt2>
          <a:srgbClr val="F8F4EC"/>
        </a:lt2>
        <a:accent1>
          <a:srgbClr val="9F0101"/>
        </a:accent1>
        <a:accent2>
          <a:srgbClr val="316401"/>
        </a:accent2>
        <a:accent3>
          <a:srgbClr val="C5BAAD"/>
        </a:accent3>
        <a:accent4>
          <a:srgbClr val="D4D0C9"/>
        </a:accent4>
        <a:accent5>
          <a:srgbClr val="CDAAAA"/>
        </a:accent5>
        <a:accent6>
          <a:srgbClr val="2B5A01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ank Presentation 8">
    <a:dk1>
      <a:srgbClr val="003366"/>
    </a:dk1>
    <a:lt1>
      <a:srgbClr val="FFFFFF"/>
    </a:lt1>
    <a:dk2>
      <a:srgbClr val="000099"/>
    </a:dk2>
    <a:lt2>
      <a:srgbClr val="CCFFFF"/>
    </a:lt2>
    <a:accent1>
      <a:srgbClr val="3366CC"/>
    </a:accent1>
    <a:accent2>
      <a:srgbClr val="00B000"/>
    </a:accent2>
    <a:accent3>
      <a:srgbClr val="AAAACA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ppt/theme/themeOverride2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3.xml><?xml version="1.0" encoding="utf-8"?>
<a:themeOverride xmlns:a="http://schemas.openxmlformats.org/drawingml/2006/main">
  <a:clrScheme name="Blank Presentation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4.xml><?xml version="1.0" encoding="utf-8"?>
<a:themeOverride xmlns:a="http://schemas.openxmlformats.org/drawingml/2006/main">
  <a:clrScheme name="Blank Presentation 7">
    <a:dk1>
      <a:srgbClr val="5C1F00"/>
    </a:dk1>
    <a:lt1>
      <a:srgbClr val="FFFFFF"/>
    </a:lt1>
    <a:dk2>
      <a:srgbClr val="800000"/>
    </a:dk2>
    <a:lt2>
      <a:srgbClr val="DFD293"/>
    </a:lt2>
    <a:accent1>
      <a:srgbClr val="713E39"/>
    </a:accent1>
    <a:accent2>
      <a:srgbClr val="BE7960"/>
    </a:accent2>
    <a:accent3>
      <a:srgbClr val="C0AAAA"/>
    </a:accent3>
    <a:accent4>
      <a:srgbClr val="DADADA"/>
    </a:accent4>
    <a:accent5>
      <a:srgbClr val="BBAFAE"/>
    </a:accent5>
    <a:accent6>
      <a:srgbClr val="AC6D56"/>
    </a:accent6>
    <a:hlink>
      <a:srgbClr val="FFFF99"/>
    </a:hlink>
    <a:folHlink>
      <a:srgbClr val="D3A219"/>
    </a:folHlink>
  </a:clrScheme>
</a:themeOverride>
</file>

<file path=ppt/theme/themeOverride5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6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ppt/theme/themeOverride7.xml><?xml version="1.0" encoding="utf-8"?>
<a:themeOverride xmlns:a="http://schemas.openxmlformats.org/drawingml/2006/main">
  <a:clrScheme name="Blank Presentation 9">
    <a:dk1>
      <a:srgbClr val="336699"/>
    </a:dk1>
    <a:lt1>
      <a:srgbClr val="FFFFFF"/>
    </a:lt1>
    <a:dk2>
      <a:srgbClr val="000000"/>
    </a:dk2>
    <a:lt2>
      <a:srgbClr val="E3EBF1"/>
    </a:lt2>
    <a:accent1>
      <a:srgbClr val="003399"/>
    </a:accent1>
    <a:accent2>
      <a:srgbClr val="468A4B"/>
    </a:accent2>
    <a:accent3>
      <a:srgbClr val="AAAAAA"/>
    </a:accent3>
    <a:accent4>
      <a:srgbClr val="DADADA"/>
    </a:accent4>
    <a:accent5>
      <a:srgbClr val="AAADCA"/>
    </a:accent5>
    <a:accent6>
      <a:srgbClr val="3F7D43"/>
    </a:accent6>
    <a:hlink>
      <a:srgbClr val="66CCFF"/>
    </a:hlink>
    <a:folHlink>
      <a:srgbClr val="F0E5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Ti Book:Applications:Microsoft Office 2004:Templates:Presentations:Designs:Blank Presentation</Template>
  <TotalTime>6959</TotalTime>
  <Words>484</Words>
  <Application>Microsoft Office PowerPoint</Application>
  <PresentationFormat>On-screen Show (4:3)</PresentationFormat>
  <Paragraphs>104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Arial</vt:lpstr>
      <vt:lpstr>Baskerville Semibold</vt:lpstr>
      <vt:lpstr>Bradley Hand ITC</vt:lpstr>
      <vt:lpstr>Comic Sans MS</vt:lpstr>
      <vt:lpstr>Copperplate Gothic Bold</vt:lpstr>
      <vt:lpstr>Copperplate Gothic Light</vt:lpstr>
      <vt:lpstr>Courier</vt:lpstr>
      <vt:lpstr>Georgia</vt:lpstr>
      <vt:lpstr>Kristen ITC</vt:lpstr>
      <vt:lpstr>Monotype Corsiva</vt:lpstr>
      <vt:lpstr>Monotype Sorts</vt:lpstr>
      <vt:lpstr>Optima ExtraBlack</vt:lpstr>
      <vt:lpstr>Tahoma</vt:lpstr>
      <vt:lpstr>Times New Roman</vt:lpstr>
      <vt:lpstr>Verdana</vt:lpstr>
      <vt:lpstr>Wingdings</vt:lpstr>
      <vt:lpstr>Blank Presentation</vt:lpstr>
      <vt:lpstr>Lens</vt:lpstr>
      <vt:lpstr>Marble Top</vt:lpstr>
      <vt:lpstr>Satin Taupe</vt:lpstr>
      <vt:lpstr>BW 3/13:Caption ?’s  pp.246, 255</vt:lpstr>
      <vt:lpstr>The Presidency on Trial</vt:lpstr>
      <vt:lpstr>  </vt:lpstr>
      <vt:lpstr>Congressional Checks on the President (Article I) </vt:lpstr>
      <vt:lpstr>Congressional Checks (cont.)</vt:lpstr>
      <vt:lpstr>Limits on Presidential Power (Article II)</vt:lpstr>
      <vt:lpstr>Limits on Presidential Power (Article II)</vt:lpstr>
      <vt:lpstr>PowerPoint Presentation</vt:lpstr>
      <vt:lpstr>Constitutional Amendments</vt:lpstr>
      <vt:lpstr>Limits on Presidential Power:  Informal Checks</vt:lpstr>
      <vt:lpstr>Public Opinion</vt:lpstr>
      <vt:lpstr>The Media</vt:lpstr>
      <vt:lpstr>Partisan Politics</vt:lpstr>
      <vt:lpstr>PowerPoint Presentation</vt:lpstr>
      <vt:lpstr>Interest Groups &amp; NGO’s</vt:lpstr>
      <vt:lpstr>Scenario Time</vt:lpstr>
      <vt:lpstr>Put it together…</vt:lpstr>
      <vt:lpstr>Title: "Bill Clinton's Christmas present from the U.S. House." </vt:lpstr>
      <vt:lpstr> Title: “The Madness of King George" </vt:lpstr>
      <vt:lpstr>PowerPoint Presentation</vt:lpstr>
    </vt:vector>
  </TitlesOfParts>
  <Company>University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Presidential Powers</dc:title>
  <dc:creator>Nikki Lewis</dc:creator>
  <cp:lastModifiedBy>Steven Krause</cp:lastModifiedBy>
  <cp:revision>269</cp:revision>
  <cp:lastPrinted>2015-10-28T15:37:50Z</cp:lastPrinted>
  <dcterms:created xsi:type="dcterms:W3CDTF">2004-11-15T23:14:36Z</dcterms:created>
  <dcterms:modified xsi:type="dcterms:W3CDTF">2019-10-09T11:22:25Z</dcterms:modified>
</cp:coreProperties>
</file>