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77" r:id="rId2"/>
    <p:sldId id="276" r:id="rId3"/>
    <p:sldId id="262" r:id="rId4"/>
    <p:sldId id="270" r:id="rId5"/>
    <p:sldId id="278" r:id="rId6"/>
    <p:sldId id="256" r:id="rId7"/>
    <p:sldId id="260" r:id="rId8"/>
    <p:sldId id="272" r:id="rId9"/>
    <p:sldId id="279" r:id="rId10"/>
    <p:sldId id="273" r:id="rId11"/>
    <p:sldId id="271" r:id="rId12"/>
    <p:sldId id="274" r:id="rId13"/>
    <p:sldId id="261" r:id="rId14"/>
    <p:sldId id="257" r:id="rId15"/>
    <p:sldId id="263" r:id="rId16"/>
    <p:sldId id="264" r:id="rId17"/>
    <p:sldId id="265" r:id="rId18"/>
    <p:sldId id="266" r:id="rId19"/>
    <p:sldId id="267" r:id="rId20"/>
    <p:sldId id="268" r:id="rId21"/>
    <p:sldId id="26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-47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2A1612-ED5D-4F4C-9A95-065316D3CC79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A9106E-0490-49A3-8990-CD7753AD9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956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C88593-AB66-4F40-B245-0E4535E48FE4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E24CF2-C5F0-4E14-8094-E8245847D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541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 judicial</a:t>
            </a:r>
            <a:r>
              <a:rPr lang="en-US" baseline="0" dirty="0" smtClean="0"/>
              <a:t> appointments matter…you  bet they do…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CF2-C5F0-4E14-8094-E8245847D14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767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Current court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CF2-C5F0-4E14-8094-E8245847D14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83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Controversy was so great because Anthony Kennedy</a:t>
            </a:r>
            <a:r>
              <a:rPr lang="en-US" baseline="0" dirty="0" smtClean="0"/>
              <a:t> was the swing vote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CF2-C5F0-4E14-8094-E8245847D14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760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 was right in the middle, now</a:t>
            </a:r>
            <a:r>
              <a:rPr lang="en-US" baseline="0" dirty="0" smtClean="0"/>
              <a:t> it appears Justice Kennedy will be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CF2-C5F0-4E14-8094-E8245847D14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084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Should</a:t>
            </a:r>
            <a:r>
              <a:rPr lang="en-US" baseline="0" dirty="0" smtClean="0"/>
              <a:t> take about 20-25 minutes here…eventually you usually have to guide them that there are only two constitutional qualifications…appointment by the </a:t>
            </a:r>
            <a:r>
              <a:rPr lang="en-US" baseline="0" dirty="0" err="1" smtClean="0"/>
              <a:t>pres</a:t>
            </a:r>
            <a:r>
              <a:rPr lang="en-US" baseline="0" dirty="0" smtClean="0"/>
              <a:t> and approval by the senate (and good behavior)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CF2-C5F0-4E14-8094-E8245847D14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210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Have some of them share their paragraphs</a:t>
            </a:r>
            <a:r>
              <a:rPr lang="en-US" baseline="0" dirty="0" smtClean="0"/>
              <a:t> and what ideas they came up with why?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CF2-C5F0-4E14-8094-E8245847D14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827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 overall scales</a:t>
            </a:r>
            <a:r>
              <a:rPr lang="en-US" baseline="0" dirty="0" smtClean="0"/>
              <a:t> justices seem more conservative or liberal but on individual cases they may change…see U.S. v. Lopez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CF2-C5F0-4E14-8094-E8245847D14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4590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Notice public opinion</a:t>
            </a:r>
            <a:r>
              <a:rPr lang="en-US" baseline="0" dirty="0" smtClean="0"/>
              <a:t> largely follows court decisions (democrats spike after Obergefell v. Hodges – gay marriage)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CF2-C5F0-4E14-8094-E8245847D14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7222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</a:t>
            </a:r>
            <a:r>
              <a:rPr lang="en-US" baseline="0" dirty="0" smtClean="0"/>
              <a:t> have never strayed too far from the middle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CF2-C5F0-4E14-8094-E8245847D14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202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Other</a:t>
            </a:r>
            <a:r>
              <a:rPr lang="en-US" baseline="0" dirty="0" smtClean="0"/>
              <a:t> considerations they may not have thought about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CF2-C5F0-4E14-8094-E8245847D14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9871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Big things to remember,</a:t>
            </a:r>
            <a:r>
              <a:rPr lang="en-US" baseline="0" dirty="0" smtClean="0"/>
              <a:t> hint, hint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CF2-C5F0-4E14-8094-E8245847D14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016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Two videos to use</a:t>
            </a:r>
            <a:r>
              <a:rPr lang="en-US" baseline="0" dirty="0" smtClean="0"/>
              <a:t> if there is extra time – </a:t>
            </a:r>
          </a:p>
          <a:p>
            <a:endParaRPr lang="en-US" baseline="0" dirty="0" smtClean="0"/>
          </a:p>
          <a:p>
            <a:r>
              <a:rPr lang="en-US" baseline="0" dirty="0" smtClean="0"/>
              <a:t>Bork – too conservative and fears of abortion</a:t>
            </a:r>
          </a:p>
          <a:p>
            <a:r>
              <a:rPr lang="en-US" baseline="0" dirty="0" smtClean="0"/>
              <a:t>Thomas – draw a parallel with </a:t>
            </a:r>
            <a:r>
              <a:rPr lang="en-US" baseline="0" smtClean="0"/>
              <a:t>Kavanaugh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CF2-C5F0-4E14-8094-E8245847D14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075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39671-1CA8-40E3-892C-EE92EE3FDAC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BA5A4-2B5A-4A9F-B2F2-9AD0CA1339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39671-1CA8-40E3-892C-EE92EE3FDAC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BA5A4-2B5A-4A9F-B2F2-9AD0CA1339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39671-1CA8-40E3-892C-EE92EE3FDAC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A9BA5A4-2B5A-4A9F-B2F2-9AD0CA1339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39671-1CA8-40E3-892C-EE92EE3FDAC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BA5A4-2B5A-4A9F-B2F2-9AD0CA1339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39671-1CA8-40E3-892C-EE92EE3FDAC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BA5A4-2B5A-4A9F-B2F2-9AD0CA1339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39671-1CA8-40E3-892C-EE92EE3FDAC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BA5A4-2B5A-4A9F-B2F2-9AD0CA1339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39671-1CA8-40E3-892C-EE92EE3FDAC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BA5A4-2B5A-4A9F-B2F2-9AD0CA1339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39671-1CA8-40E3-892C-EE92EE3FDAC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BA5A4-2B5A-4A9F-B2F2-9AD0CA1339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39671-1CA8-40E3-892C-EE92EE3FDAC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BA5A4-2B5A-4A9F-B2F2-9AD0CA1339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39671-1CA8-40E3-892C-EE92EE3FDAC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BA5A4-2B5A-4A9F-B2F2-9AD0CA1339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39671-1CA8-40E3-892C-EE92EE3FDAC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BA5A4-2B5A-4A9F-B2F2-9AD0CA1339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5739671-1CA8-40E3-892C-EE92EE3FDAC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A9BA5A4-2B5A-4A9F-B2F2-9AD0CA1339B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bcnews.go.com/Archives/video/robert-bork-nominated-supreme-court-10180043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Clarence%20Thomas%2060%20minutes%20(2).mp4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133600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rgbClr val="FFFF00"/>
                </a:solidFill>
                <a:effectLst/>
              </a:rPr>
              <a:t>In 2016, many Republican voters said they supported Donald Trump for a single reason: the Supreme Court. Indeed, exit polls showed that nearly 3 out of 4 voters said Supreme Court appointments were an important factor in their vote. In addition, more than 1 in 5 (most of those Republicans) said it was the most important factor. 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798" y="2124173"/>
            <a:ext cx="5544403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445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gallup supreme court approval rating">
            <a:extLst>
              <a:ext uri="{FF2B5EF4-FFF2-40B4-BE49-F238E27FC236}">
                <a16:creationId xmlns:a16="http://schemas.microsoft.com/office/drawing/2014/main" id="{F8DA54D3-916F-4C56-AEEF-05D63C853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06170"/>
            <a:ext cx="8991600" cy="4645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611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supreme court justices">
            <a:extLst>
              <a:ext uri="{FF2B5EF4-FFF2-40B4-BE49-F238E27FC236}">
                <a16:creationId xmlns:a16="http://schemas.microsoft.com/office/drawing/2014/main" id="{ED74C0A8-6657-4B67-9A50-77D9A9CE4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0"/>
            <a:ext cx="8724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2.hdnux.com/photos/03/57/25/980349/3/628x4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81000"/>
            <a:ext cx="7772400" cy="61629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supreme court martin quinn scores">
            <a:extLst>
              <a:ext uri="{FF2B5EF4-FFF2-40B4-BE49-F238E27FC236}">
                <a16:creationId xmlns:a16="http://schemas.microsoft.com/office/drawing/2014/main" id="{B333AB19-2450-4499-BED7-C215AEAE8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8225"/>
            <a:ext cx="9144000" cy="478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688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250" y="533400"/>
            <a:ext cx="8229600" cy="1828800"/>
          </a:xfrm>
        </p:spPr>
        <p:txBody>
          <a:bodyPr>
            <a:noAutofit/>
          </a:bodyPr>
          <a:lstStyle/>
          <a:p>
            <a:r>
              <a:rPr lang="en-US" sz="8000" dirty="0"/>
              <a:t>Judicial Appointment</a:t>
            </a:r>
          </a:p>
        </p:txBody>
      </p:sp>
      <p:pic>
        <p:nvPicPr>
          <p:cNvPr id="21506" name="Picture 2" descr="http://1.bp.blogspot.com/-Swp8nRsQhcg/Tkr3-b7msVI/AAAAAAAALNc/vN0gsBzBegw/s1600/ScalesOfJustic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514600"/>
            <a:ext cx="2922385" cy="2133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8600" y="4800600"/>
            <a:ext cx="8763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With a partner, complete the “Choosing a Supreme Court Nominee” exercise.  Use the words of the Constitution on the back to guide you…</a:t>
            </a:r>
          </a:p>
          <a:p>
            <a:r>
              <a:rPr lang="en-US" sz="2400" dirty="0"/>
              <a:t>	* this is all the Constitution says about judges and their 	qualifications (no there isn’t much)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/>
              <a:t>Considerations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800" dirty="0"/>
              <a:t>First Term?</a:t>
            </a:r>
          </a:p>
          <a:p>
            <a:r>
              <a:rPr lang="en-US" sz="4800" dirty="0"/>
              <a:t>Race, Ethnicity, Gender, Religion, Age</a:t>
            </a:r>
          </a:p>
          <a:p>
            <a:r>
              <a:rPr lang="en-US" sz="4800" dirty="0"/>
              <a:t>Majority Party in Senate</a:t>
            </a:r>
          </a:p>
          <a:p>
            <a:pPr lvl="1"/>
            <a:r>
              <a:rPr lang="en-US" sz="4400" dirty="0"/>
              <a:t>“political capital”</a:t>
            </a:r>
          </a:p>
          <a:p>
            <a:r>
              <a:rPr lang="en-US" sz="4800" dirty="0"/>
              <a:t>Ideological (party) Profile</a:t>
            </a:r>
          </a:p>
          <a:p>
            <a:pPr lvl="1"/>
            <a:r>
              <a:rPr lang="en-US" sz="4400" dirty="0"/>
              <a:t>balance?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voteview.com/images/martin_quinn_supreme_court_2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28600"/>
            <a:ext cx="7696200" cy="3609017"/>
          </a:xfrm>
          <a:prstGeom prst="rect">
            <a:avLst/>
          </a:prstGeom>
          <a:noFill/>
        </p:spPr>
      </p:pic>
      <p:pic>
        <p:nvPicPr>
          <p:cNvPr id="29702" name="Picture 6" descr="http://voteview.com/images/martin_quinn_supreme_court_199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3950001"/>
            <a:ext cx="6019800" cy="28317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quinn martin score kavanaugh">
            <a:extLst>
              <a:ext uri="{FF2B5EF4-FFF2-40B4-BE49-F238E27FC236}">
                <a16:creationId xmlns:a16="http://schemas.microsoft.com/office/drawing/2014/main" id="{3E99F8D5-C799-4C96-B4E7-8A1046DD0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621557"/>
            <a:ext cx="4715021" cy="290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Image result for supreme court ideology">
            <a:extLst>
              <a:ext uri="{FF2B5EF4-FFF2-40B4-BE49-F238E27FC236}">
                <a16:creationId xmlns:a16="http://schemas.microsoft.com/office/drawing/2014/main" id="{000574D8-DE65-4CD9-9A55-CA3390CBF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79" y="3704970"/>
            <a:ext cx="4221405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09FE65DF-6E8D-460E-A1E4-53C1430357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76200"/>
            <a:ext cx="6111576" cy="343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037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supreme court too liberal conservative gallup">
            <a:extLst>
              <a:ext uri="{FF2B5EF4-FFF2-40B4-BE49-F238E27FC236}">
                <a16:creationId xmlns:a16="http://schemas.microsoft.com/office/drawing/2014/main" id="{3EA10421-3F7B-41AC-8757-695019D60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165225"/>
            <a:ext cx="8763000" cy="452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eerbarrelpolitics.files.wordpress.com/2012/03/supreme-court-ideolog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52400"/>
            <a:ext cx="6629400" cy="63669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supreme court ideology">
            <a:extLst>
              <a:ext uri="{FF2B5EF4-FFF2-40B4-BE49-F238E27FC236}">
                <a16:creationId xmlns:a16="http://schemas.microsoft.com/office/drawing/2014/main" id="{8A4F1815-E5BE-4CF7-9D60-D0825B557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25" y="381000"/>
            <a:ext cx="872455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712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Considerations (cont.)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Support of constituent groups</a:t>
            </a:r>
          </a:p>
          <a:p>
            <a:r>
              <a:rPr lang="en-US" sz="4800" dirty="0"/>
              <a:t>Professional Qualifications</a:t>
            </a:r>
          </a:p>
          <a:p>
            <a:pPr lvl="1"/>
            <a:r>
              <a:rPr lang="en-US" sz="4400" dirty="0"/>
              <a:t>Experience</a:t>
            </a:r>
          </a:p>
          <a:p>
            <a:r>
              <a:rPr lang="en-US" sz="4800" dirty="0"/>
              <a:t>Presidential “Legacy”</a:t>
            </a:r>
            <a:endParaRPr lang="en-US" sz="4400" dirty="0"/>
          </a:p>
          <a:p>
            <a:pPr lvl="1"/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/>
              <a:t>Appointment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800" dirty="0"/>
              <a:t>President appoints judges for ALL federal court vacancies</a:t>
            </a:r>
          </a:p>
          <a:p>
            <a:r>
              <a:rPr lang="en-US" sz="4800" dirty="0"/>
              <a:t>Senate must confirm all nominations by majority vote (Advice and consent)</a:t>
            </a:r>
          </a:p>
          <a:p>
            <a:r>
              <a:rPr lang="en-US" sz="4800" dirty="0"/>
              <a:t>Federal judges serve for life (unless they resign)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/>
              <a:t>Appointment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4400" dirty="0">
                <a:hlinkClick r:id="rId3"/>
              </a:rPr>
              <a:t>https://abcnews.go.com/Archives/video/robert-bork-nominated-supreme-court-10180043</a:t>
            </a:r>
            <a:r>
              <a:rPr lang="en-US" sz="4400" dirty="0"/>
              <a:t> - Bork - Why does his nomination fail?</a:t>
            </a:r>
          </a:p>
          <a:p>
            <a:pPr>
              <a:buFontTx/>
              <a:buChar char="-"/>
            </a:pPr>
            <a:r>
              <a:rPr lang="en-US" sz="4400" dirty="0">
                <a:hlinkClick r:id="rId4" action="ppaction://hlinkfile"/>
              </a:rPr>
              <a:t>Thomas – Why does his nomination succeed?</a:t>
            </a:r>
            <a:endParaRPr lang="en-US" sz="4400" dirty="0"/>
          </a:p>
          <a:p>
            <a:pPr>
              <a:buFontTx/>
              <a:buChar char="-"/>
            </a:pPr>
            <a:endParaRPr lang="en-US" sz="4400" dirty="0"/>
          </a:p>
          <a:p>
            <a:pPr>
              <a:buNone/>
            </a:pPr>
            <a:endParaRPr lang="en-US" sz="4400" dirty="0"/>
          </a:p>
          <a:p>
            <a:pPr>
              <a:buNone/>
            </a:pPr>
            <a:endParaRPr lang="en-US" sz="4400" dirty="0"/>
          </a:p>
          <a:p>
            <a:pPr>
              <a:buNone/>
            </a:pPr>
            <a:endParaRPr lang="en-US" sz="4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frugal-cafe.com/public_html/frugal-blog/frugal-cafe-blogzone/wp-content/uploads/2009/06/cartoon-what-about-the-constitu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42900"/>
            <a:ext cx="8001000" cy="6210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hecurrentevents.com/blog/wp-content/uploads/2010/05/Kagan-cartoon-low-r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57200"/>
            <a:ext cx="7955916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4.bp.blogspot.com/-2EkmGJ9fgtk/TVbz6GhLKLI/AAAAAAAAABU/bAnaC0bAZCs/s1600/Scalia%2BCarto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685800"/>
            <a:ext cx="7913075" cy="548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beartoons.com/wp-content/uploads/2012/07/7-112-Bearman-Cartoon-Justice-Roberts-and-Democrat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28600"/>
            <a:ext cx="7696200" cy="63262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img.coxnewsweb.com/B/08/71/29/image_1297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609600"/>
            <a:ext cx="8323092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1.bp.blogspot.com/_eNdll9uNofw/RnqBQ0cp32I/AAAAAAAAAI8/CfMjbMKi4Ns/s320/chick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57200"/>
            <a:ext cx="8023795" cy="586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2867</TotalTime>
  <Words>377</Words>
  <Application>Microsoft Office PowerPoint</Application>
  <PresentationFormat>On-screen Show (4:3)</PresentationFormat>
  <Paragraphs>52</Paragraphs>
  <Slides>21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Book Antiqua</vt:lpstr>
      <vt:lpstr>Calibri</vt:lpstr>
      <vt:lpstr>Lucida Sans</vt:lpstr>
      <vt:lpstr>Wingdings</vt:lpstr>
      <vt:lpstr>Wingdings 2</vt:lpstr>
      <vt:lpstr>Wingdings 3</vt:lpstr>
      <vt:lpstr>Apex</vt:lpstr>
      <vt:lpstr>In 2016, many Republican voters said they supported Donald Trump for a single reason: the Supreme Court. Indeed, exit polls showed that nearly 3 out of 4 voters said Supreme Court appointments were an important factor in their vote. In addition, more than 1 in 5 (most of those Republicans) said it was the most important factor. </vt:lpstr>
      <vt:lpstr>PowerPoint Presentation</vt:lpstr>
      <vt:lpstr>PowerPoint Presentation</vt:lpstr>
      <vt:lpstr>PowerPoint Presentation</vt:lpstr>
      <vt:lpstr>PowerPoint Presentation</vt:lpstr>
      <vt:lpstr>Judicial Appointment</vt:lpstr>
      <vt:lpstr>Considerations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Considerations (cont.)</vt:lpstr>
      <vt:lpstr>Appointment</vt:lpstr>
      <vt:lpstr>Appointment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Plainfield School District 202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Judicial Appointment</dc:title>
  <dc:creator>PCSD-USER</dc:creator>
  <cp:lastModifiedBy>Steven Krause</cp:lastModifiedBy>
  <cp:revision>113</cp:revision>
  <dcterms:created xsi:type="dcterms:W3CDTF">2011-10-31T13:25:24Z</dcterms:created>
  <dcterms:modified xsi:type="dcterms:W3CDTF">2019-10-17T16:16:24Z</dcterms:modified>
</cp:coreProperties>
</file>