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73" r:id="rId2"/>
    <p:sldId id="256" r:id="rId3"/>
    <p:sldId id="268" r:id="rId4"/>
    <p:sldId id="257" r:id="rId5"/>
    <p:sldId id="258" r:id="rId6"/>
    <p:sldId id="259" r:id="rId7"/>
    <p:sldId id="260" r:id="rId8"/>
    <p:sldId id="261" r:id="rId9"/>
    <p:sldId id="262" r:id="rId10"/>
    <p:sldId id="310" r:id="rId11"/>
    <p:sldId id="274" r:id="rId12"/>
    <p:sldId id="275" r:id="rId13"/>
    <p:sldId id="276" r:id="rId14"/>
    <p:sldId id="277" r:id="rId15"/>
    <p:sldId id="278" r:id="rId16"/>
    <p:sldId id="279" r:id="rId17"/>
    <p:sldId id="292" r:id="rId18"/>
    <p:sldId id="294" r:id="rId19"/>
    <p:sldId id="295" r:id="rId20"/>
    <p:sldId id="296" r:id="rId21"/>
    <p:sldId id="297" r:id="rId22"/>
    <p:sldId id="298" r:id="rId23"/>
    <p:sldId id="299" r:id="rId24"/>
    <p:sldId id="300" r:id="rId25"/>
    <p:sldId id="301" r:id="rId26"/>
    <p:sldId id="306" r:id="rId27"/>
    <p:sldId id="302" r:id="rId28"/>
    <p:sldId id="303" r:id="rId29"/>
    <p:sldId id="305" r:id="rId30"/>
    <p:sldId id="309" r:id="rId31"/>
    <p:sldId id="304" r:id="rId32"/>
    <p:sldId id="307" r:id="rId33"/>
    <p:sldId id="281" r:id="rId34"/>
    <p:sldId id="283" r:id="rId35"/>
    <p:sldId id="282" r:id="rId36"/>
    <p:sldId id="285" r:id="rId37"/>
    <p:sldId id="286" r:id="rId38"/>
    <p:sldId id="287" r:id="rId39"/>
    <p:sldId id="288" r:id="rId40"/>
    <p:sldId id="289" r:id="rId41"/>
    <p:sldId id="290" r:id="rId42"/>
    <p:sldId id="291" r:id="rId43"/>
    <p:sldId id="308" r:id="rId44"/>
    <p:sldId id="293"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320" y="102"/>
      </p:cViewPr>
      <p:guideLst>
        <p:guide orient="horz" pos="2160"/>
        <p:guide pos="2880"/>
      </p:guideLst>
    </p:cSldViewPr>
  </p:slideViewPr>
  <p:notesTextViewPr>
    <p:cViewPr>
      <p:scale>
        <a:sx n="3" d="2"/>
        <a:sy n="3" d="2"/>
      </p:scale>
      <p:origin x="0" y="0"/>
    </p:cViewPr>
  </p:notesTextViewPr>
  <p:sorterViewPr>
    <p:cViewPr>
      <p:scale>
        <a:sx n="100" d="100"/>
        <a:sy n="100" d="100"/>
      </p:scale>
      <p:origin x="0" y="-197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269D77-AC96-4712-81BC-B8CC2812C17F}" type="datetimeFigureOut">
              <a:rPr lang="en-US" smtClean="0"/>
              <a:t>9/27/2019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A67AC2-FEFC-4749-B057-1836DC530F75}" type="slidenum">
              <a:rPr lang="en-US" smtClean="0"/>
              <a:t>‹#›</a:t>
            </a:fld>
            <a:endParaRPr lang="en-US"/>
          </a:p>
        </p:txBody>
      </p:sp>
    </p:spTree>
    <p:extLst>
      <p:ext uri="{BB962C8B-B14F-4D97-AF65-F5344CB8AC3E}">
        <p14:creationId xmlns:p14="http://schemas.microsoft.com/office/powerpoint/2010/main" val="4176746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5A18CC1-29E6-4FA2-9B2E-48C6B154B10B}" type="slidenum">
              <a:rPr lang="en-US" smtClean="0"/>
              <a:pPr/>
              <a:t>19</a:t>
            </a:fld>
            <a:endParaRPr lang="en-US"/>
          </a:p>
        </p:txBody>
      </p:sp>
    </p:spTree>
    <p:extLst>
      <p:ext uri="{BB962C8B-B14F-4D97-AF65-F5344CB8AC3E}">
        <p14:creationId xmlns:p14="http://schemas.microsoft.com/office/powerpoint/2010/main" val="2878408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230BE3C1-D6EC-471C-9E76-7F9D5B1BCC48}" type="slidenum">
              <a:rPr lang="en-US"/>
              <a:pPr/>
              <a:t>37</a:t>
            </a:fld>
            <a:endParaRPr lang="en-US"/>
          </a:p>
        </p:txBody>
      </p:sp>
      <p:sp>
        <p:nvSpPr>
          <p:cNvPr id="32771" name="Rectangle 2"/>
          <p:cNvSpPr>
            <a:spLocks noGrp="1" noRot="1" noChangeAspect="1" noChangeArrowheads="1" noTextEdit="1"/>
          </p:cNvSpPr>
          <p:nvPr>
            <p:ph type="sldImg"/>
          </p:nvPr>
        </p:nvSpPr>
        <p:spPr>
          <a:xfrm>
            <a:off x="595313" y="692150"/>
            <a:ext cx="2670175" cy="2001838"/>
          </a:xfrm>
          <a:ln/>
        </p:spPr>
      </p:sp>
      <p:sp>
        <p:nvSpPr>
          <p:cNvPr id="32772" name="Rectangle 3"/>
          <p:cNvSpPr>
            <a:spLocks noGrp="1" noChangeArrowheads="1"/>
          </p:cNvSpPr>
          <p:nvPr>
            <p:ph type="body" idx="1"/>
          </p:nvPr>
        </p:nvSpPr>
        <p:spPr>
          <a:noFill/>
          <a:ln/>
        </p:spPr>
        <p:txBody>
          <a:bodyPr>
            <a:normAutofit fontScale="92500" lnSpcReduction="10000"/>
          </a:bodyPr>
          <a:lstStyle/>
          <a:p>
            <a:pPr marL="231229" indent="-231229">
              <a:lnSpc>
                <a:spcPct val="80000"/>
              </a:lnSpc>
            </a:pPr>
            <a:r>
              <a:rPr lang="en-US" sz="1000"/>
              <a:t>The 12th Congressional District in North Carolina, as put in place for the 1992 election, is perhaps America's best known congressional district. (The original Massachusetts "gerrymander" in 1812 may be more famous, but it was a </a:t>
            </a:r>
            <a:r>
              <a:rPr lang="en-US" sz="1000" i="1"/>
              <a:t>legislative</a:t>
            </a:r>
            <a:r>
              <a:rPr lang="en-US" sz="1000"/>
              <a:t> district.) North Carolina's 12th was a kind of </a:t>
            </a:r>
            <a:r>
              <a:rPr lang="en-US" sz="1000" i="1"/>
              <a:t>in vitro</a:t>
            </a:r>
            <a:r>
              <a:rPr lang="en-US" sz="1000"/>
              <a:t> offspring of an unromantic union: Father was the 1980s/1990s judicial and administrative decisions under the Voting Rights Act, and Mother was the partisan and personal politics that have traditionally been at redistricting's core. The laboratory that made this birth possible was the computer technology that became available for the 1990s redistricting cycle. The progeny won no Beautiful Baby contests. A Wall Street Journal editorial described the 12th as "political pornography." Known as the "I-85 district," the12th stretched 160 miles across the central Piedmont region of the State, for part of its length no wider than the freeway right-of-way. </a:t>
            </a:r>
          </a:p>
          <a:p>
            <a:pPr marL="231229" indent="-231229">
              <a:lnSpc>
                <a:spcPct val="80000"/>
              </a:lnSpc>
            </a:pPr>
            <a:endParaRPr lang="en-US" sz="1000"/>
          </a:p>
          <a:p>
            <a:pPr marL="231229" indent="-231229">
              <a:lnSpc>
                <a:spcPct val="80000"/>
              </a:lnSpc>
            </a:pPr>
            <a:r>
              <a:rPr lang="en-US" sz="1000"/>
              <a:t>The 12th Congressional District triggered redistricting law's major innovation of the 1990s, the "</a:t>
            </a:r>
            <a:r>
              <a:rPr lang="en-US" sz="1000" i="1"/>
              <a:t>Shaw</a:t>
            </a:r>
            <a:r>
              <a:rPr lang="en-US" sz="1000"/>
              <a:t> Doctrine." </a:t>
            </a:r>
          </a:p>
          <a:p>
            <a:pPr marL="231229" indent="-231229">
              <a:lnSpc>
                <a:spcPct val="80000"/>
              </a:lnSpc>
            </a:pPr>
            <a:endParaRPr lang="en-US" sz="1000"/>
          </a:p>
          <a:p>
            <a:pPr marL="231229" indent="-231229">
              <a:lnSpc>
                <a:spcPct val="80000"/>
              </a:lnSpc>
            </a:pPr>
            <a:r>
              <a:rPr lang="en-US" sz="1000" b="1" u="sng"/>
              <a:t>Shaw Doctrine</a:t>
            </a:r>
          </a:p>
          <a:p>
            <a:pPr marL="231229" indent="-231229">
              <a:lnSpc>
                <a:spcPct val="80000"/>
              </a:lnSpc>
            </a:pPr>
            <a:endParaRPr lang="en-US" sz="1000" b="1" u="sng"/>
          </a:p>
          <a:p>
            <a:pPr marL="231229" indent="-231229">
              <a:lnSpc>
                <a:spcPct val="80000"/>
              </a:lnSpc>
            </a:pPr>
            <a:r>
              <a:rPr lang="en-US" sz="1000"/>
              <a:t>On the basis of these opinions, the currently applicable standards appear to be: </a:t>
            </a:r>
          </a:p>
          <a:p>
            <a:pPr marL="231229" indent="-231229">
              <a:lnSpc>
                <a:spcPct val="80000"/>
              </a:lnSpc>
            </a:pPr>
            <a:endParaRPr lang="en-US" sz="1000"/>
          </a:p>
          <a:p>
            <a:pPr marL="231229" indent="-231229">
              <a:lnSpc>
                <a:spcPct val="80000"/>
              </a:lnSpc>
              <a:buFontTx/>
              <a:buChar char="•"/>
            </a:pPr>
            <a:r>
              <a:rPr lang="en-US" sz="1000"/>
              <a:t>It is permissible to be aware of race in the districting process and to consider issues of race.</a:t>
            </a:r>
          </a:p>
          <a:p>
            <a:pPr marL="231229" indent="-231229">
              <a:lnSpc>
                <a:spcPct val="80000"/>
              </a:lnSpc>
              <a:buFontTx/>
              <a:buChar char="•"/>
            </a:pPr>
            <a:r>
              <a:rPr lang="en-US" sz="1000"/>
              <a:t>Race, however, may not be the predominant factor in the redistricting process to the subordination of traditional districting principles.</a:t>
            </a:r>
          </a:p>
          <a:p>
            <a:pPr marL="231229" indent="-231229">
              <a:lnSpc>
                <a:spcPct val="80000"/>
              </a:lnSpc>
              <a:buFontTx/>
              <a:buChar char="•"/>
            </a:pPr>
            <a:r>
              <a:rPr lang="en-US" sz="1000"/>
              <a:t>Districts are not necessarily unconstitutional because they have odd shapes; however, a bizarre shape may be evidence that strongly suggests that race was the predominant factor driving the districting decision. </a:t>
            </a:r>
          </a:p>
          <a:p>
            <a:pPr marL="231229" indent="-231229">
              <a:lnSpc>
                <a:spcPct val="80000"/>
              </a:lnSpc>
              <a:buFontTx/>
              <a:buChar char="•"/>
            </a:pPr>
            <a:r>
              <a:rPr lang="en-US" sz="1000"/>
              <a:t>If race was the predominant consideration in the districting decision, the districts are subject to strict scrutiny analysis and the governmental body must demonstrate that they are a narrowly tailored means of addressing a compelling governmental interest.</a:t>
            </a:r>
          </a:p>
          <a:p>
            <a:pPr marL="231229" indent="-231229">
              <a:lnSpc>
                <a:spcPct val="80000"/>
              </a:lnSpc>
              <a:buFontTx/>
              <a:buChar char="•"/>
            </a:pPr>
            <a:r>
              <a:rPr lang="en-US" sz="1000"/>
              <a:t>Compliance with Section 2 of the Voting Rights Act is a compelling governmental interest. </a:t>
            </a:r>
          </a:p>
          <a:p>
            <a:pPr marL="231229" indent="-231229">
              <a:lnSpc>
                <a:spcPct val="80000"/>
              </a:lnSpc>
              <a:buFontTx/>
              <a:buChar char="•"/>
            </a:pPr>
            <a:r>
              <a:rPr lang="en-US" sz="1000"/>
              <a:t>The Court has been willing to assume that compliance with Section 5 of the Voting Rights Act is a compelling governmental interest, but it has never been required to decide the issue. </a:t>
            </a:r>
          </a:p>
          <a:p>
            <a:pPr marL="231229" indent="-231229">
              <a:lnSpc>
                <a:spcPct val="80000"/>
              </a:lnSpc>
              <a:buFontTx/>
              <a:buChar char="•"/>
            </a:pPr>
            <a:r>
              <a:rPr lang="en-US" sz="1000"/>
              <a:t>Districts drawn to comply with Sections 2 or 5 must be narrowly tailored. That means, among other things, that they use race no more than is necessary. </a:t>
            </a:r>
          </a:p>
          <a:p>
            <a:pPr marL="231229" indent="-231229">
              <a:lnSpc>
                <a:spcPct val="80000"/>
              </a:lnSpc>
              <a:buFontTx/>
              <a:buChar char="•"/>
            </a:pPr>
            <a:r>
              <a:rPr lang="en-US" sz="1000"/>
              <a:t>Compliance with Section 5 does not mean doing whatever the Department of Justice requires in order for it to preclear a districting plan. Essentially, the Supreme Court found that DOJ had required jurisdictions to do more than the law permitted. In those instances, a governmental body could not rely on the necessity of complying with DOJ's Section 5 preclearance requirements as a justification for a race-based decision.</a:t>
            </a:r>
          </a:p>
          <a:p>
            <a:pPr marL="231229" indent="-231229">
              <a:lnSpc>
                <a:spcPct val="80000"/>
              </a:lnSpc>
            </a:pPr>
            <a:endParaRPr lang="en-US" sz="1000"/>
          </a:p>
          <a:p>
            <a:pPr marL="231229" indent="-231229">
              <a:lnSpc>
                <a:spcPct val="80000"/>
              </a:lnSpc>
            </a:pPr>
            <a:endParaRPr lang="en-US" sz="1000"/>
          </a:p>
          <a:p>
            <a:pPr marL="231229" indent="-231229">
              <a:lnSpc>
                <a:spcPct val="80000"/>
              </a:lnSpc>
            </a:pPr>
            <a:endParaRPr lang="en-US" sz="1000"/>
          </a:p>
        </p:txBody>
      </p:sp>
    </p:spTree>
    <p:extLst>
      <p:ext uri="{BB962C8B-B14F-4D97-AF65-F5344CB8AC3E}">
        <p14:creationId xmlns:p14="http://schemas.microsoft.com/office/powerpoint/2010/main" val="1609325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E6B0E898-82DF-4E36-BDCD-AA39CCC30778}" type="slidenum">
              <a:rPr lang="en-US"/>
              <a:pPr/>
              <a:t>39</a:t>
            </a:fld>
            <a:endParaRPr lang="en-US"/>
          </a:p>
        </p:txBody>
      </p:sp>
      <p:sp>
        <p:nvSpPr>
          <p:cNvPr id="33795" name="Rectangle 2"/>
          <p:cNvSpPr>
            <a:spLocks noGrp="1" noRot="1" noChangeAspect="1" noChangeArrowheads="1" noTextEdit="1"/>
          </p:cNvSpPr>
          <p:nvPr>
            <p:ph type="sldImg"/>
          </p:nvPr>
        </p:nvSpPr>
        <p:spPr>
          <a:xfrm>
            <a:off x="595313" y="692150"/>
            <a:ext cx="2670175" cy="2001838"/>
          </a:xfrm>
          <a:ln/>
        </p:spPr>
      </p:sp>
      <p:sp>
        <p:nvSpPr>
          <p:cNvPr id="33796" name="Rectangle 3"/>
          <p:cNvSpPr>
            <a:spLocks noGrp="1" noChangeArrowheads="1"/>
          </p:cNvSpPr>
          <p:nvPr>
            <p:ph type="body" idx="1"/>
          </p:nvPr>
        </p:nvSpPr>
        <p:spPr>
          <a:noFill/>
          <a:ln/>
        </p:spPr>
        <p:txBody>
          <a:bodyPr/>
          <a:lstStyle/>
          <a:p>
            <a:pPr eaLnBrk="1" hangingPunct="1"/>
            <a:r>
              <a:rPr lang="en-US"/>
              <a:t>District Demographics</a:t>
            </a:r>
          </a:p>
          <a:p>
            <a:pPr eaLnBrk="1" hangingPunct="1"/>
            <a:r>
              <a:rPr lang="en-US"/>
              <a:t>· 49% white; 6% black; 3% Asian; 64% Hispanic </a:t>
            </a:r>
          </a:p>
          <a:p>
            <a:pPr eaLnBrk="1" hangingPunct="1"/>
            <a:r>
              <a:rPr lang="en-US"/>
              <a:t>· Hispanic district, surrounding a black district (the 7th)</a:t>
            </a:r>
          </a:p>
          <a:p>
            <a:pPr eaLnBrk="1" hangingPunct="1"/>
            <a:endParaRPr lang="en-US"/>
          </a:p>
          <a:p>
            <a:pPr eaLnBrk="1" hangingPunct="1"/>
            <a:r>
              <a:rPr lang="en-US"/>
              <a:t>After </a:t>
            </a:r>
            <a:r>
              <a:rPr lang="en-US" i="1"/>
              <a:t>Shaw </a:t>
            </a:r>
            <a:r>
              <a:rPr lang="en-US"/>
              <a:t>was decided in 1995, the federal district court approved plan fell under scrutiny again. Specifically, the 4th congressional district, a majority Hispanic district, was challenged as an unconstitutional racial gerrymander. The court decided that although the district was indeed a racial gerrymander, it served the compelling interest of the state of Illinois in redressing past vote dilution of Hispanic voters. </a:t>
            </a:r>
          </a:p>
        </p:txBody>
      </p:sp>
    </p:spTree>
    <p:extLst>
      <p:ext uri="{BB962C8B-B14F-4D97-AF65-F5344CB8AC3E}">
        <p14:creationId xmlns:p14="http://schemas.microsoft.com/office/powerpoint/2010/main" val="2291024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C119F3C-B0EA-4D86-BCD8-069144B80CAE}" type="datetimeFigureOut">
              <a:rPr lang="en-US" smtClean="0"/>
              <a:pPr/>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724E9-A19C-4099-AADD-486B8097541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119F3C-B0EA-4D86-BCD8-069144B80CAE}" type="datetimeFigureOut">
              <a:rPr lang="en-US" smtClean="0"/>
              <a:pPr/>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724E9-A19C-4099-AADD-486B8097541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119F3C-B0EA-4D86-BCD8-069144B80CAE}" type="datetimeFigureOut">
              <a:rPr lang="en-US" smtClean="0"/>
              <a:pPr/>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724E9-A19C-4099-AADD-486B8097541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119F3C-B0EA-4D86-BCD8-069144B80CAE}" type="datetimeFigureOut">
              <a:rPr lang="en-US" smtClean="0"/>
              <a:pPr/>
              <a:t>9/27/2019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6724E9-A19C-4099-AADD-486B8097541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119F3C-B0EA-4D86-BCD8-069144B80CAE}" type="datetimeFigureOut">
              <a:rPr lang="en-US" smtClean="0"/>
              <a:pPr/>
              <a:t>9/27/2019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6724E9-A19C-4099-AADD-486B8097541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119F3C-B0EA-4D86-BCD8-069144B80CAE}" type="datetimeFigureOut">
              <a:rPr lang="en-US" smtClean="0"/>
              <a:pPr/>
              <a:t>9/27/2019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6724E9-A19C-4099-AADD-486B8097541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119F3C-B0EA-4D86-BCD8-069144B80CAE}" type="datetimeFigureOut">
              <a:rPr lang="en-US" smtClean="0"/>
              <a:pPr/>
              <a:t>9/27/2019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6724E9-A19C-4099-AADD-486B8097541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119F3C-B0EA-4D86-BCD8-069144B80CAE}" type="datetimeFigureOut">
              <a:rPr lang="en-US" smtClean="0"/>
              <a:pPr/>
              <a:t>9/27/2019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6724E9-A19C-4099-AADD-486B8097541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119F3C-B0EA-4D86-BCD8-069144B80CAE}" type="datetimeFigureOut">
              <a:rPr lang="en-US" smtClean="0"/>
              <a:pPr/>
              <a:t>9/27/2019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6724E9-A19C-4099-AADD-486B8097541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119F3C-B0EA-4D86-BCD8-069144B80CAE}" type="datetimeFigureOut">
              <a:rPr lang="en-US" smtClean="0"/>
              <a:pPr/>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724E9-A19C-4099-AADD-486B8097541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119F3C-B0EA-4D86-BCD8-069144B80CAE}" type="datetimeFigureOut">
              <a:rPr lang="en-US" smtClean="0"/>
              <a:pPr/>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724E9-A19C-4099-AADD-486B8097541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119F3C-B0EA-4D86-BCD8-069144B80CAE}" type="datetimeFigureOut">
              <a:rPr lang="en-US" smtClean="0"/>
              <a:pPr/>
              <a:t>9/27/2019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6724E9-A19C-4099-AADD-486B8097541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jp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s://www.msnbc.com/the-briefing/watch/visualizing-the-polarization-of-congress-435157571564?v=raila&amp;"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google.com/url?sa=i&amp;rct=j&amp;q=&amp;esrc=s&amp;source=images&amp;cd=&amp;ved=2ahUKEwjX6IePl-zkAhWMJzQIHUxCAGgQjRx6BAgBEAQ&amp;url=https%3A%2F%2Fwww.washingtonpost.com%2Fopinions%2F2019%2F09%2F25%2Fnancy-pelosi-has-responsibility-with-impeachment-she-intends-fulfill-it%2F&amp;psig=AOvVaw3BBctlz7tI2pKW-5V-VGMC&amp;ust=1569508011874314" TargetMode="Externa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6.xml"/><Relationship Id="rId4" Type="http://schemas.openxmlformats.org/officeDocument/2006/relationships/image" Target="../media/image26.jp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6.xml"/><Relationship Id="rId4" Type="http://schemas.openxmlformats.org/officeDocument/2006/relationships/image" Target="../media/image34.jpg"/></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s://www.youtube.com/watch?v=0HJuaQL3KRI" TargetMode="External"/><Relationship Id="rId1" Type="http://schemas.openxmlformats.org/officeDocument/2006/relationships/slideLayout" Target="../slideLayouts/slideLayout6.xml"/><Relationship Id="rId6" Type="http://schemas.openxmlformats.org/officeDocument/2006/relationships/image" Target="../media/image39.jpg"/><Relationship Id="rId5" Type="http://schemas.openxmlformats.org/officeDocument/2006/relationships/image" Target="../media/image38.jpeg"/><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bigthink.com/videos/how-is-the-house-of-representatives-different-than-the-senate"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hyperlink" Target="Congressional%20Redistricting%20Explained%20With%20Pizza.mp4"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3.jpeg"/><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err="1"/>
              <a:t>Bellwork</a:t>
            </a:r>
            <a:r>
              <a:rPr lang="en-US" dirty="0"/>
              <a:t> 9/26 – Caption ?’s p.127, 129</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914400"/>
            <a:ext cx="4715658" cy="3352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3980" y="2895599"/>
            <a:ext cx="4867619" cy="3918433"/>
          </a:xfrm>
          <a:prstGeom prst="rect">
            <a:avLst/>
          </a:prstGeom>
        </p:spPr>
      </p:pic>
    </p:spTree>
    <p:extLst>
      <p:ext uri="{BB962C8B-B14F-4D97-AF65-F5344CB8AC3E}">
        <p14:creationId xmlns:p14="http://schemas.microsoft.com/office/powerpoint/2010/main" val="3883668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noAutofit/>
          </a:bodyPr>
          <a:lstStyle/>
          <a:p>
            <a:r>
              <a:rPr lang="en-US" sz="6600" dirty="0"/>
              <a:t>Congress</a:t>
            </a:r>
            <a:br>
              <a:rPr lang="en-US" sz="6600" dirty="0"/>
            </a:br>
            <a:r>
              <a:rPr lang="en-US" sz="6600" dirty="0"/>
              <a:t>The Legislative Branch</a:t>
            </a:r>
          </a:p>
        </p:txBody>
      </p:sp>
      <p:pic>
        <p:nvPicPr>
          <p:cNvPr id="11266" name="Picture 2" descr="http://www.visitingdc.com/images/capitol-building-picture.jpg"/>
          <p:cNvPicPr>
            <a:picLocks noChangeAspect="1" noChangeArrowheads="1"/>
          </p:cNvPicPr>
          <p:nvPr/>
        </p:nvPicPr>
        <p:blipFill>
          <a:blip r:embed="rId2" cstate="print"/>
          <a:srcRect/>
          <a:stretch>
            <a:fillRect/>
          </a:stretch>
        </p:blipFill>
        <p:spPr bwMode="auto">
          <a:xfrm>
            <a:off x="876300" y="3429000"/>
            <a:ext cx="7429500" cy="3295651"/>
          </a:xfrm>
          <a:prstGeom prst="rect">
            <a:avLst/>
          </a:prstGeom>
          <a:noFill/>
        </p:spPr>
      </p:pic>
      <p:sp>
        <p:nvSpPr>
          <p:cNvPr id="5" name="TextBox 4"/>
          <p:cNvSpPr txBox="1"/>
          <p:nvPr/>
        </p:nvSpPr>
        <p:spPr>
          <a:xfrm>
            <a:off x="838200" y="2209800"/>
            <a:ext cx="7391400" cy="1200329"/>
          </a:xfrm>
          <a:prstGeom prst="rect">
            <a:avLst/>
          </a:prstGeom>
          <a:noFill/>
        </p:spPr>
        <p:txBody>
          <a:bodyPr wrap="square" rtlCol="0">
            <a:spAutoFit/>
          </a:bodyPr>
          <a:lstStyle/>
          <a:p>
            <a:pPr algn="ctr"/>
            <a:r>
              <a:rPr lang="en-US" sz="3600" dirty="0"/>
              <a:t>“…to make the laws and interpret the people’s will.”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these people???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954" y="1752600"/>
            <a:ext cx="8382000" cy="4114800"/>
          </a:xfrm>
          <a:prstGeom prst="rect">
            <a:avLst/>
          </a:prstGeom>
        </p:spPr>
      </p:pic>
    </p:spTree>
    <p:extLst>
      <p:ext uri="{BB962C8B-B14F-4D97-AF65-F5344CB8AC3E}">
        <p14:creationId xmlns:p14="http://schemas.microsoft.com/office/powerpoint/2010/main" val="4052303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a:t>The 116</a:t>
            </a:r>
            <a:r>
              <a:rPr lang="en-US" sz="7200" baseline="30000" dirty="0"/>
              <a:t>th</a:t>
            </a:r>
            <a:r>
              <a:rPr lang="en-US" sz="7200" dirty="0"/>
              <a:t> Congress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7576" y="1375258"/>
            <a:ext cx="3657600" cy="228234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594" y="1332236"/>
            <a:ext cx="3157848" cy="2368386"/>
          </a:xfrm>
          <a:prstGeom prst="rect">
            <a:avLst/>
          </a:prstGeom>
        </p:spPr>
      </p:pic>
      <p:pic>
        <p:nvPicPr>
          <p:cNvPr id="9" name="Picture 8" descr="A screenshot of a social media post&#10;&#10;Description automatically generated">
            <a:extLst>
              <a:ext uri="{FF2B5EF4-FFF2-40B4-BE49-F238E27FC236}">
                <a16:creationId xmlns:a16="http://schemas.microsoft.com/office/drawing/2014/main" id="{9E302791-FB53-434F-9C4B-18657E0C14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8400" y="3804266"/>
            <a:ext cx="4083909" cy="305373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Senate &amp; House of Representatives</a:t>
            </a:r>
          </a:p>
        </p:txBody>
      </p:sp>
      <p:sp>
        <p:nvSpPr>
          <p:cNvPr id="3" name="Text Placeholder 2"/>
          <p:cNvSpPr>
            <a:spLocks noGrp="1"/>
          </p:cNvSpPr>
          <p:nvPr>
            <p:ph type="body" idx="1"/>
          </p:nvPr>
        </p:nvSpPr>
        <p:spPr/>
        <p:txBody>
          <a:bodyPr>
            <a:noAutofit/>
          </a:bodyPr>
          <a:lstStyle/>
          <a:p>
            <a:pPr algn="ctr"/>
            <a:r>
              <a:rPr lang="en-US" sz="4400" dirty="0"/>
              <a:t>“Upper House”</a:t>
            </a:r>
          </a:p>
        </p:txBody>
      </p:sp>
      <p:sp>
        <p:nvSpPr>
          <p:cNvPr id="5" name="Text Placeholder 4"/>
          <p:cNvSpPr>
            <a:spLocks noGrp="1"/>
          </p:cNvSpPr>
          <p:nvPr>
            <p:ph type="body" sz="quarter" idx="3"/>
          </p:nvPr>
        </p:nvSpPr>
        <p:spPr/>
        <p:txBody>
          <a:bodyPr>
            <a:noAutofit/>
          </a:bodyPr>
          <a:lstStyle/>
          <a:p>
            <a:pPr algn="ctr"/>
            <a:r>
              <a:rPr lang="en-US" sz="4400" dirty="0"/>
              <a:t>“Lower House”</a:t>
            </a:r>
          </a:p>
        </p:txBody>
      </p:sp>
      <p:pic>
        <p:nvPicPr>
          <p:cNvPr id="15362" name="Picture 2" descr="http://judicialnominations.org/wp-content/uploads/2010/09/senate-floor.jpg"/>
          <p:cNvPicPr>
            <a:picLocks noGrp="1" noChangeAspect="1" noChangeArrowheads="1"/>
          </p:cNvPicPr>
          <p:nvPr>
            <p:ph sz="half" idx="2"/>
          </p:nvPr>
        </p:nvPicPr>
        <p:blipFill>
          <a:blip r:embed="rId2" cstate="print"/>
          <a:srcRect/>
          <a:stretch>
            <a:fillRect/>
          </a:stretch>
        </p:blipFill>
        <p:spPr bwMode="auto">
          <a:xfrm>
            <a:off x="685800" y="2286000"/>
            <a:ext cx="3688319" cy="2458879"/>
          </a:xfrm>
          <a:prstGeom prst="rect">
            <a:avLst/>
          </a:prstGeom>
          <a:noFill/>
        </p:spPr>
      </p:pic>
      <p:pic>
        <p:nvPicPr>
          <p:cNvPr id="15364" name="Picture 4" descr="http://www.aafp.org/online/etc/medialib/aafp_org/images/news_folder/aafp_news_now/2010-1/obama-state-of-union-chamber.Par.0001.Image.gif"/>
          <p:cNvPicPr>
            <a:picLocks noGrp="1" noChangeAspect="1" noChangeArrowheads="1"/>
          </p:cNvPicPr>
          <p:nvPr>
            <p:ph sz="quarter" idx="4"/>
          </p:nvPr>
        </p:nvPicPr>
        <p:blipFill>
          <a:blip r:embed="rId3" cstate="print"/>
          <a:srcRect/>
          <a:stretch>
            <a:fillRect/>
          </a:stretch>
        </p:blipFill>
        <p:spPr bwMode="auto">
          <a:xfrm>
            <a:off x="4876800" y="2250281"/>
            <a:ext cx="3884332" cy="2550319"/>
          </a:xfrm>
          <a:prstGeom prst="rect">
            <a:avLst/>
          </a:prstGeom>
          <a:noFill/>
        </p:spPr>
      </p:pic>
      <p:sp>
        <p:nvSpPr>
          <p:cNvPr id="9" name="Rectangle 8"/>
          <p:cNvSpPr/>
          <p:nvPr/>
        </p:nvSpPr>
        <p:spPr>
          <a:xfrm>
            <a:off x="3657600" y="5181600"/>
            <a:ext cx="1821653" cy="923330"/>
          </a:xfrm>
          <a:prstGeom prst="rect">
            <a:avLst/>
          </a:prstGeom>
          <a:noFill/>
        </p:spPr>
        <p:txBody>
          <a:bodyPr wrap="none" lIns="91440" tIns="45720" rIns="91440" bIns="45720">
            <a:spAutoFit/>
          </a:bodyPr>
          <a:lstStyle/>
          <a:p>
            <a:pPr algn="ctr"/>
            <a:r>
              <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Why?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Specifics…</a:t>
            </a:r>
          </a:p>
        </p:txBody>
      </p:sp>
      <p:sp>
        <p:nvSpPr>
          <p:cNvPr id="3" name="Content Placeholder 2"/>
          <p:cNvSpPr>
            <a:spLocks noGrp="1"/>
          </p:cNvSpPr>
          <p:nvPr>
            <p:ph sz="half" idx="1"/>
          </p:nvPr>
        </p:nvSpPr>
        <p:spPr/>
        <p:txBody>
          <a:bodyPr>
            <a:noAutofit/>
          </a:bodyPr>
          <a:lstStyle/>
          <a:p>
            <a:r>
              <a:rPr lang="en-US" sz="4000" dirty="0"/>
              <a:t>Bicameral</a:t>
            </a:r>
          </a:p>
          <a:p>
            <a:pPr lvl="1"/>
            <a:r>
              <a:rPr lang="en-US" sz="4000" dirty="0"/>
              <a:t> </a:t>
            </a:r>
          </a:p>
          <a:p>
            <a:r>
              <a:rPr lang="en-US" sz="4000" dirty="0"/>
              <a:t>Term</a:t>
            </a:r>
          </a:p>
          <a:p>
            <a:pPr lvl="1"/>
            <a:r>
              <a:rPr lang="en-US" sz="4000" dirty="0"/>
              <a:t> </a:t>
            </a:r>
          </a:p>
          <a:p>
            <a:r>
              <a:rPr lang="en-US" sz="4000" dirty="0"/>
              <a:t>Session</a:t>
            </a:r>
          </a:p>
          <a:p>
            <a:pPr lvl="1"/>
            <a:r>
              <a:rPr lang="en-US" sz="4000" dirty="0"/>
              <a:t> </a:t>
            </a:r>
          </a:p>
          <a:p>
            <a:pPr lvl="1"/>
            <a:r>
              <a:rPr lang="en-US" sz="4000" dirty="0"/>
              <a:t> </a:t>
            </a:r>
          </a:p>
        </p:txBody>
      </p:sp>
      <p:pic>
        <p:nvPicPr>
          <p:cNvPr id="16386" name="Picture 2" descr="http://disinfo.s3.amazonaws.com/wp-content/uploads/2012/01/chart.jpg"/>
          <p:cNvPicPr>
            <a:picLocks noChangeAspect="1" noChangeArrowheads="1"/>
          </p:cNvPicPr>
          <p:nvPr/>
        </p:nvPicPr>
        <p:blipFill>
          <a:blip r:embed="rId2" cstate="print"/>
          <a:srcRect/>
          <a:stretch>
            <a:fillRect/>
          </a:stretch>
        </p:blipFill>
        <p:spPr bwMode="auto">
          <a:xfrm>
            <a:off x="4267200" y="1371600"/>
            <a:ext cx="4457700" cy="5210175"/>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t>Does Congress Look Like Us?</a:t>
            </a:r>
          </a:p>
        </p:txBody>
      </p:sp>
      <p:pic>
        <p:nvPicPr>
          <p:cNvPr id="17410" name="Picture 2" descr="http://blogs.courant.com/susan_campbell/transparency.png"/>
          <p:cNvPicPr>
            <a:picLocks noChangeAspect="1" noChangeArrowheads="1"/>
          </p:cNvPicPr>
          <p:nvPr/>
        </p:nvPicPr>
        <p:blipFill>
          <a:blip r:embed="rId2" cstate="print"/>
          <a:srcRect/>
          <a:stretch>
            <a:fillRect/>
          </a:stretch>
        </p:blipFill>
        <p:spPr bwMode="auto">
          <a:xfrm>
            <a:off x="609600" y="1143000"/>
            <a:ext cx="8013975" cy="54864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social media post&#10;&#10;Description automatically generated">
            <a:extLst>
              <a:ext uri="{FF2B5EF4-FFF2-40B4-BE49-F238E27FC236}">
                <a16:creationId xmlns:a16="http://schemas.microsoft.com/office/drawing/2014/main" id="{DBFA7672-A37B-40AD-AA5B-9B856E8036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 y="1600200"/>
            <a:ext cx="8915400" cy="4891088"/>
          </a:xfrm>
          <a:prstGeom prst="rect">
            <a:avLst/>
          </a:prstGeom>
        </p:spPr>
      </p:pic>
      <p:sp>
        <p:nvSpPr>
          <p:cNvPr id="2" name="Title 1">
            <a:extLst>
              <a:ext uri="{FF2B5EF4-FFF2-40B4-BE49-F238E27FC236}">
                <a16:creationId xmlns:a16="http://schemas.microsoft.com/office/drawing/2014/main" id="{CD57BFC5-235F-41BA-8483-84BCB2F3F295}"/>
              </a:ext>
            </a:extLst>
          </p:cNvPr>
          <p:cNvSpPr>
            <a:spLocks noGrp="1"/>
          </p:cNvSpPr>
          <p:nvPr>
            <p:ph type="title"/>
          </p:nvPr>
        </p:nvSpPr>
        <p:spPr/>
        <p:txBody>
          <a:bodyPr/>
          <a:lstStyle/>
          <a:p>
            <a:r>
              <a:rPr lang="en-US" dirty="0"/>
              <a:t>Are they doing a “good job?”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Trust Them?</a:t>
            </a:r>
          </a:p>
        </p:txBody>
      </p:sp>
      <p:sp>
        <p:nvSpPr>
          <p:cNvPr id="4" name="Content Placeholder 3"/>
          <p:cNvSpPr>
            <a:spLocks noGrp="1"/>
          </p:cNvSpPr>
          <p:nvPr>
            <p:ph sz="half" idx="2"/>
          </p:nvPr>
        </p:nvSpPr>
        <p:spPr>
          <a:xfrm>
            <a:off x="4648200" y="1341437"/>
            <a:ext cx="4038600" cy="4525963"/>
          </a:xfrm>
        </p:spPr>
        <p:txBody>
          <a:bodyPr>
            <a:noAutofit/>
          </a:bodyPr>
          <a:lstStyle/>
          <a:p>
            <a:r>
              <a:rPr lang="en-US" sz="3600" dirty="0"/>
              <a:t>95% Reelection Rate</a:t>
            </a:r>
          </a:p>
          <a:p>
            <a:r>
              <a:rPr lang="en-US" sz="3600" dirty="0">
                <a:solidFill>
                  <a:srgbClr val="FF0000"/>
                </a:solidFill>
              </a:rPr>
              <a:t>Incumbents (the person that currently holds the office)</a:t>
            </a:r>
            <a:r>
              <a:rPr lang="en-US" sz="3600" dirty="0"/>
              <a:t> holds a distinct advantage in elections</a:t>
            </a:r>
          </a:p>
          <a:p>
            <a:r>
              <a:rPr lang="en-US" sz="3600" dirty="0"/>
              <a:t>Why?</a:t>
            </a:r>
          </a:p>
        </p:txBody>
      </p:sp>
      <p:pic>
        <p:nvPicPr>
          <p:cNvPr id="18434" name="Picture 2" descr="http://z.about.com/d/politicalhumor/1/0/3/t/1/low_congressional_ratings.jpg"/>
          <p:cNvPicPr>
            <a:picLocks noChangeAspect="1" noChangeArrowheads="1"/>
          </p:cNvPicPr>
          <p:nvPr/>
        </p:nvPicPr>
        <p:blipFill>
          <a:blip r:embed="rId2" cstate="print"/>
          <a:srcRect/>
          <a:stretch>
            <a:fillRect/>
          </a:stretch>
        </p:blipFill>
        <p:spPr bwMode="auto">
          <a:xfrm>
            <a:off x="228600" y="1676400"/>
            <a:ext cx="4343400" cy="43434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82FC5-F8F6-4D05-9A8B-A87095C0EE85}"/>
              </a:ext>
            </a:extLst>
          </p:cNvPr>
          <p:cNvSpPr>
            <a:spLocks noGrp="1"/>
          </p:cNvSpPr>
          <p:nvPr>
            <p:ph type="title"/>
          </p:nvPr>
        </p:nvSpPr>
        <p:spPr/>
        <p:txBody>
          <a:bodyPr/>
          <a:lstStyle/>
          <a:p>
            <a:r>
              <a:rPr lang="en-US" dirty="0">
                <a:hlinkClick r:id="rId2"/>
              </a:rPr>
              <a:t>Polarization in Congress</a:t>
            </a:r>
            <a:endParaRPr lang="en-US" dirty="0"/>
          </a:p>
        </p:txBody>
      </p:sp>
      <p:pic>
        <p:nvPicPr>
          <p:cNvPr id="5" name="Picture 4">
            <a:extLst>
              <a:ext uri="{FF2B5EF4-FFF2-40B4-BE49-F238E27FC236}">
                <a16:creationId xmlns:a16="http://schemas.microsoft.com/office/drawing/2014/main" id="{DF8B216F-9811-4524-B9AB-2CD1BE07D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295400"/>
            <a:ext cx="8686800" cy="5479006"/>
          </a:xfrm>
          <a:prstGeom prst="rect">
            <a:avLst/>
          </a:prstGeom>
        </p:spPr>
      </p:pic>
    </p:spTree>
    <p:extLst>
      <p:ext uri="{BB962C8B-B14F-4D97-AF65-F5344CB8AC3E}">
        <p14:creationId xmlns:p14="http://schemas.microsoft.com/office/powerpoint/2010/main" val="872564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2925762"/>
          </a:xfrm>
        </p:spPr>
        <p:txBody>
          <a:bodyPr>
            <a:normAutofit fontScale="90000"/>
          </a:bodyPr>
          <a:lstStyle/>
          <a:p>
            <a:r>
              <a:rPr lang="en-US" dirty="0" err="1"/>
              <a:t>Bellwork</a:t>
            </a:r>
            <a:r>
              <a:rPr lang="en-US" dirty="0"/>
              <a:t> 9/27</a:t>
            </a:r>
            <a:br>
              <a:rPr lang="en-US" dirty="0"/>
            </a:br>
            <a:r>
              <a:rPr lang="en-US" dirty="0"/>
              <a:t>Read p.129 “</a:t>
            </a:r>
            <a:r>
              <a:rPr lang="en-US" b="1" dirty="0">
                <a:solidFill>
                  <a:srgbClr val="FF0000"/>
                </a:solidFill>
              </a:rPr>
              <a:t>Reelection to Congress</a:t>
            </a:r>
            <a:r>
              <a:rPr lang="en-US" dirty="0"/>
              <a:t>”</a:t>
            </a:r>
            <a:br>
              <a:rPr lang="en-US" dirty="0"/>
            </a:br>
            <a:r>
              <a:rPr lang="en-US" dirty="0"/>
              <a:t>* List advantages incumbents have that result in their frequent reelection.</a:t>
            </a:r>
          </a:p>
        </p:txBody>
      </p:sp>
      <p:pic>
        <p:nvPicPr>
          <p:cNvPr id="5" name="Picture 4" descr="A screenshot of a cell phone&#10;&#10;Description automatically generated">
            <a:extLst>
              <a:ext uri="{FF2B5EF4-FFF2-40B4-BE49-F238E27FC236}">
                <a16:creationId xmlns:a16="http://schemas.microsoft.com/office/drawing/2014/main" id="{9BC4667F-6E52-4215-BBF6-3395757CCB8C}"/>
              </a:ext>
            </a:extLst>
          </p:cNvPr>
          <p:cNvPicPr>
            <a:picLocks noChangeAspect="1"/>
          </p:cNvPicPr>
          <p:nvPr/>
        </p:nvPicPr>
        <p:blipFill rotWithShape="1">
          <a:blip r:embed="rId2">
            <a:extLst>
              <a:ext uri="{28A0092B-C50C-407E-A947-70E740481C1C}">
                <a14:useLocalDpi xmlns:a14="http://schemas.microsoft.com/office/drawing/2010/main" val="0"/>
              </a:ext>
            </a:extLst>
          </a:blip>
          <a:srcRect l="834" t="1518" r="4166" b="7222"/>
          <a:stretch/>
        </p:blipFill>
        <p:spPr>
          <a:xfrm>
            <a:off x="762000" y="2464215"/>
            <a:ext cx="7772400" cy="4363453"/>
          </a:xfrm>
          <a:prstGeom prst="rect">
            <a:avLst/>
          </a:prstGeom>
        </p:spPr>
      </p:pic>
    </p:spTree>
    <p:extLst>
      <p:ext uri="{BB962C8B-B14F-4D97-AF65-F5344CB8AC3E}">
        <p14:creationId xmlns:p14="http://schemas.microsoft.com/office/powerpoint/2010/main" val="1255092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
            <a:ext cx="7772400" cy="1470025"/>
          </a:xfrm>
        </p:spPr>
        <p:txBody>
          <a:bodyPr/>
          <a:lstStyle/>
          <a:p>
            <a:r>
              <a:rPr lang="en-US" dirty="0"/>
              <a:t>The House of Representatives</a:t>
            </a:r>
          </a:p>
        </p:txBody>
      </p:sp>
      <p:pic>
        <p:nvPicPr>
          <p:cNvPr id="1026" name="Picture 2" descr="http://www.teleread.com/wp-content/uploads/2010/12/Seal-of-the-US-House-of-Representatives.png"/>
          <p:cNvPicPr>
            <a:picLocks noChangeAspect="1" noChangeArrowheads="1"/>
          </p:cNvPicPr>
          <p:nvPr/>
        </p:nvPicPr>
        <p:blipFill>
          <a:blip r:embed="rId2" cstate="print"/>
          <a:srcRect/>
          <a:stretch>
            <a:fillRect/>
          </a:stretch>
        </p:blipFill>
        <p:spPr bwMode="auto">
          <a:xfrm>
            <a:off x="2209800" y="1524000"/>
            <a:ext cx="4724399" cy="4724400"/>
          </a:xfrm>
          <a:prstGeom prst="rect">
            <a:avLst/>
          </a:prstGeom>
          <a:noFill/>
        </p:spPr>
      </p:pic>
    </p:spTree>
    <p:extLst>
      <p:ext uri="{BB962C8B-B14F-4D97-AF65-F5344CB8AC3E}">
        <p14:creationId xmlns:p14="http://schemas.microsoft.com/office/powerpoint/2010/main" val="2635976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dirty="0"/>
              <a:t>Key Numbers</a:t>
            </a:r>
          </a:p>
        </p:txBody>
      </p:sp>
      <p:sp>
        <p:nvSpPr>
          <p:cNvPr id="3" name="Content Placeholder 2"/>
          <p:cNvSpPr>
            <a:spLocks noGrp="1"/>
          </p:cNvSpPr>
          <p:nvPr>
            <p:ph idx="1"/>
          </p:nvPr>
        </p:nvSpPr>
        <p:spPr/>
        <p:txBody>
          <a:bodyPr/>
          <a:lstStyle/>
          <a:p>
            <a:pPr lvl="0">
              <a:buNone/>
            </a:pPr>
            <a:r>
              <a:rPr lang="en-US" b="1" dirty="0"/>
              <a:t>Qualifications:</a:t>
            </a:r>
          </a:p>
          <a:p>
            <a:pPr lvl="0"/>
            <a:r>
              <a:rPr lang="en-US" dirty="0"/>
              <a:t>25 years old</a:t>
            </a:r>
          </a:p>
          <a:p>
            <a:pPr lvl="0"/>
            <a:r>
              <a:rPr lang="en-US" dirty="0"/>
              <a:t>7 years a citizen</a:t>
            </a:r>
          </a:p>
          <a:p>
            <a:pPr lvl="0"/>
            <a:r>
              <a:rPr lang="en-US" dirty="0"/>
              <a:t>resident of the state they represent</a:t>
            </a:r>
          </a:p>
          <a:p>
            <a:pPr lvl="0">
              <a:buNone/>
            </a:pPr>
            <a:r>
              <a:rPr lang="en-US" b="1" dirty="0"/>
              <a:t>Other numbers:</a:t>
            </a:r>
          </a:p>
          <a:p>
            <a:pPr lvl="0"/>
            <a:r>
              <a:rPr lang="en-US" dirty="0"/>
              <a:t>2 year term (unlimited)</a:t>
            </a:r>
          </a:p>
          <a:p>
            <a:pPr lvl="0"/>
            <a:r>
              <a:rPr lang="en-US" dirty="0"/>
              <a:t>435 total representatives</a:t>
            </a:r>
          </a:p>
        </p:txBody>
      </p:sp>
    </p:spTree>
    <p:extLst>
      <p:ext uri="{BB962C8B-B14F-4D97-AF65-F5344CB8AC3E}">
        <p14:creationId xmlns:p14="http://schemas.microsoft.com/office/powerpoint/2010/main" val="3981851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762000"/>
            <a:ext cx="4343400" cy="1143000"/>
          </a:xfrm>
        </p:spPr>
        <p:txBody>
          <a:bodyPr>
            <a:normAutofit fontScale="90000"/>
          </a:bodyPr>
          <a:lstStyle/>
          <a:p>
            <a:r>
              <a:rPr lang="en-US" dirty="0"/>
              <a:t>14</a:t>
            </a:r>
            <a:r>
              <a:rPr lang="en-US" baseline="30000" dirty="0"/>
              <a:t>th</a:t>
            </a:r>
            <a:r>
              <a:rPr lang="en-US" dirty="0"/>
              <a:t> District Representative</a:t>
            </a:r>
            <a:br>
              <a:rPr lang="en-US" dirty="0"/>
            </a:br>
            <a:r>
              <a:rPr lang="en-US" dirty="0"/>
              <a:t>Lauren Underwood – (D)</a:t>
            </a: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18200" t="5555" r="3400"/>
          <a:stretch/>
        </p:blipFill>
        <p:spPr>
          <a:xfrm>
            <a:off x="4686300" y="152400"/>
            <a:ext cx="4267200" cy="6477000"/>
          </a:xfrm>
          <a:prstGeom prst="rect">
            <a:avLst/>
          </a:prstGeom>
        </p:spPr>
      </p:pic>
      <p:pic>
        <p:nvPicPr>
          <p:cNvPr id="4" name="Picture 3" descr="A person wearing a blue shirt&#10;&#10;Description automatically generated">
            <a:extLst>
              <a:ext uri="{FF2B5EF4-FFF2-40B4-BE49-F238E27FC236}">
                <a16:creationId xmlns:a16="http://schemas.microsoft.com/office/drawing/2014/main" id="{2E4020C0-AF60-43F0-B03E-42BB541D54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96" y="2667000"/>
            <a:ext cx="4514850" cy="3009900"/>
          </a:xfrm>
          <a:prstGeom prst="rect">
            <a:avLst/>
          </a:prstGeom>
        </p:spPr>
      </p:pic>
    </p:spTree>
    <p:extLst>
      <p:ext uri="{BB962C8B-B14F-4D97-AF65-F5344CB8AC3E}">
        <p14:creationId xmlns:p14="http://schemas.microsoft.com/office/powerpoint/2010/main" val="1656793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457200" y="1798638"/>
            <a:ext cx="8305800" cy="639762"/>
          </a:xfrm>
        </p:spPr>
        <p:txBody>
          <a:bodyPr>
            <a:noAutofit/>
          </a:bodyPr>
          <a:lstStyle/>
          <a:p>
            <a:pPr algn="ctr"/>
            <a:r>
              <a:rPr lang="en-US" sz="7200" dirty="0"/>
              <a:t>Speaker of the House</a:t>
            </a:r>
          </a:p>
          <a:p>
            <a:pPr algn="ctr"/>
            <a:r>
              <a:rPr lang="en-US" sz="7200" dirty="0"/>
              <a:t>Nancy Pelosi- D, CA</a:t>
            </a:r>
          </a:p>
        </p:txBody>
      </p:sp>
      <p:pic>
        <p:nvPicPr>
          <p:cNvPr id="1026" name="Picture 2" descr="Image result for nancy pelosi">
            <a:hlinkClick r:id="rId2"/>
            <a:extLst>
              <a:ext uri="{FF2B5EF4-FFF2-40B4-BE49-F238E27FC236}">
                <a16:creationId xmlns:a16="http://schemas.microsoft.com/office/drawing/2014/main" id="{F1E05CC3-E491-4BA3-9BA3-0B76BBF7D6D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2454676"/>
            <a:ext cx="6019800" cy="4015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871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Many Does Each State Get??</a:t>
            </a:r>
          </a:p>
        </p:txBody>
      </p:sp>
      <p:sp>
        <p:nvSpPr>
          <p:cNvPr id="4" name="Content Placeholder 3"/>
          <p:cNvSpPr>
            <a:spLocks noGrp="1"/>
          </p:cNvSpPr>
          <p:nvPr>
            <p:ph sz="half" idx="2"/>
          </p:nvPr>
        </p:nvSpPr>
        <p:spPr>
          <a:xfrm>
            <a:off x="381000" y="4800600"/>
            <a:ext cx="8382000" cy="1828800"/>
          </a:xfrm>
        </p:spPr>
        <p:txBody>
          <a:bodyPr>
            <a:normAutofit fontScale="77500" lnSpcReduction="20000"/>
          </a:bodyPr>
          <a:lstStyle/>
          <a:p>
            <a:pPr lvl="0"/>
            <a:r>
              <a:rPr lang="en-US" dirty="0"/>
              <a:t>at least one per state (Illinois – 18)</a:t>
            </a:r>
            <a:endParaRPr lang="en-US" sz="1800" dirty="0"/>
          </a:p>
          <a:p>
            <a:pPr lvl="0"/>
            <a:r>
              <a:rPr lang="en-US" dirty="0"/>
              <a:t>Reapportionment</a:t>
            </a:r>
            <a:endParaRPr lang="en-US" sz="1800" dirty="0"/>
          </a:p>
          <a:p>
            <a:pPr lvl="1"/>
            <a:r>
              <a:rPr lang="en-US" dirty="0"/>
              <a:t>census is conducted every 10 years</a:t>
            </a:r>
            <a:endParaRPr lang="en-US" sz="1600" dirty="0"/>
          </a:p>
          <a:p>
            <a:pPr lvl="1"/>
            <a:r>
              <a:rPr lang="en-US" dirty="0"/>
              <a:t>Census Bureau reapportions (redistributes) seats </a:t>
            </a:r>
            <a:endParaRPr lang="en-US" sz="1600" dirty="0"/>
          </a:p>
          <a:p>
            <a:pPr lvl="1"/>
            <a:r>
              <a:rPr lang="en-US" dirty="0"/>
              <a:t>State legislatures then redistrict (redraw the boundaries) of the district in their state</a:t>
            </a:r>
            <a:endParaRPr lang="en-US" sz="1600" dirty="0"/>
          </a:p>
          <a:p>
            <a:endParaRPr lang="en-US" dirty="0"/>
          </a:p>
        </p:txBody>
      </p:sp>
      <p:pic>
        <p:nvPicPr>
          <p:cNvPr id="6" name="Picture 2" descr="http://dc.streetsblog.org/wp-content/uploads/2010/12/apport_chart4_appttot.jpg"/>
          <p:cNvPicPr>
            <a:picLocks noChangeAspect="1" noChangeArrowheads="1"/>
          </p:cNvPicPr>
          <p:nvPr/>
        </p:nvPicPr>
        <p:blipFill>
          <a:blip r:embed="rId2" cstate="print"/>
          <a:srcRect/>
          <a:stretch>
            <a:fillRect/>
          </a:stretch>
        </p:blipFill>
        <p:spPr bwMode="auto">
          <a:xfrm>
            <a:off x="1295400" y="1143000"/>
            <a:ext cx="6373197" cy="3581400"/>
          </a:xfrm>
          <a:prstGeom prst="rect">
            <a:avLst/>
          </a:prstGeom>
          <a:noFill/>
        </p:spPr>
      </p:pic>
    </p:spTree>
    <p:extLst>
      <p:ext uri="{BB962C8B-B14F-4D97-AF65-F5344CB8AC3E}">
        <p14:creationId xmlns:p14="http://schemas.microsoft.com/office/powerpoint/2010/main" val="1369046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House Specifics</a:t>
            </a:r>
          </a:p>
        </p:txBody>
      </p:sp>
      <p:sp>
        <p:nvSpPr>
          <p:cNvPr id="3" name="Content Placeholder 2"/>
          <p:cNvSpPr>
            <a:spLocks noGrp="1"/>
          </p:cNvSpPr>
          <p:nvPr>
            <p:ph idx="1"/>
          </p:nvPr>
        </p:nvSpPr>
        <p:spPr>
          <a:xfrm>
            <a:off x="463627" y="1417638"/>
            <a:ext cx="8229600" cy="4525963"/>
          </a:xfrm>
        </p:spPr>
        <p:txBody>
          <a:bodyPr/>
          <a:lstStyle/>
          <a:p>
            <a:r>
              <a:rPr lang="en-US" dirty="0"/>
              <a:t>All revenue (tax) bills must start here</a:t>
            </a:r>
          </a:p>
          <a:p>
            <a:r>
              <a:rPr lang="en-US" dirty="0"/>
              <a:t>Impeachment process begins here</a:t>
            </a:r>
          </a:p>
          <a:p>
            <a:r>
              <a:rPr lang="en-US" dirty="0"/>
              <a:t>Stricter debate rules</a:t>
            </a:r>
          </a:p>
        </p:txBody>
      </p:sp>
      <p:pic>
        <p:nvPicPr>
          <p:cNvPr id="1026" name="Picture 2" descr="1 house chart"/>
          <p:cNvPicPr>
            <a:picLocks noChangeAspect="1" noChangeArrowheads="1"/>
          </p:cNvPicPr>
          <p:nvPr/>
        </p:nvPicPr>
        <p:blipFill>
          <a:blip r:embed="rId2" cstate="print"/>
          <a:srcRect/>
          <a:stretch>
            <a:fillRect/>
          </a:stretch>
        </p:blipFill>
        <p:spPr bwMode="auto">
          <a:xfrm>
            <a:off x="152400" y="3429000"/>
            <a:ext cx="6101953" cy="3124200"/>
          </a:xfrm>
          <a:prstGeom prst="rect">
            <a:avLst/>
          </a:prstGeom>
          <a:noFill/>
        </p:spPr>
      </p:pic>
      <p:sp>
        <p:nvSpPr>
          <p:cNvPr id="19" name="TextBox 18"/>
          <p:cNvSpPr txBox="1"/>
          <p:nvPr/>
        </p:nvSpPr>
        <p:spPr>
          <a:xfrm>
            <a:off x="6324600" y="3505200"/>
            <a:ext cx="2819400" cy="2585323"/>
          </a:xfrm>
          <a:prstGeom prst="rect">
            <a:avLst/>
          </a:prstGeom>
          <a:noFill/>
        </p:spPr>
        <p:txBody>
          <a:bodyPr wrap="square" rtlCol="0">
            <a:spAutoFit/>
          </a:bodyPr>
          <a:lstStyle/>
          <a:p>
            <a:r>
              <a:rPr lang="en-US" dirty="0"/>
              <a:t>House Members by contributing sector:</a:t>
            </a:r>
          </a:p>
          <a:p>
            <a:endParaRPr lang="en-US" dirty="0"/>
          </a:p>
          <a:p>
            <a:r>
              <a:rPr lang="en-US" dirty="0"/>
              <a:t>Dark red –business</a:t>
            </a:r>
          </a:p>
          <a:p>
            <a:r>
              <a:rPr lang="en-US" dirty="0"/>
              <a:t>Green – finance/real estate</a:t>
            </a:r>
          </a:p>
          <a:p>
            <a:r>
              <a:rPr lang="en-US" dirty="0"/>
              <a:t>Red – Health</a:t>
            </a:r>
          </a:p>
          <a:p>
            <a:r>
              <a:rPr lang="en-US" dirty="0"/>
              <a:t>Grey – Agribusiness</a:t>
            </a:r>
          </a:p>
          <a:p>
            <a:r>
              <a:rPr lang="en-US" dirty="0"/>
              <a:t>Tan – Lawyers/Lobbyists</a:t>
            </a:r>
          </a:p>
          <a:p>
            <a:r>
              <a:rPr lang="en-US" dirty="0"/>
              <a:t>Gray - Defense</a:t>
            </a:r>
          </a:p>
        </p:txBody>
      </p:sp>
    </p:spTree>
    <p:extLst>
      <p:ext uri="{BB962C8B-B14F-4D97-AF65-F5344CB8AC3E}">
        <p14:creationId xmlns:p14="http://schemas.microsoft.com/office/powerpoint/2010/main" val="3313745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5029200"/>
            <a:ext cx="7772400" cy="1470025"/>
          </a:xfrm>
        </p:spPr>
        <p:txBody>
          <a:bodyPr>
            <a:noAutofit/>
          </a:bodyPr>
          <a:lstStyle/>
          <a:p>
            <a:r>
              <a:rPr lang="en-US" sz="9600" dirty="0"/>
              <a:t>The Senate</a:t>
            </a:r>
          </a:p>
        </p:txBody>
      </p:sp>
      <p:pic>
        <p:nvPicPr>
          <p:cNvPr id="1026" name="Picture 2" descr="http://www.telecomtv.com/images/thumbs/news/354407_news130511-US-Senate_3_big.jpg"/>
          <p:cNvPicPr>
            <a:picLocks noChangeAspect="1" noChangeArrowheads="1"/>
          </p:cNvPicPr>
          <p:nvPr/>
        </p:nvPicPr>
        <p:blipFill>
          <a:blip r:embed="rId2" cstate="print"/>
          <a:srcRect/>
          <a:stretch>
            <a:fillRect/>
          </a:stretch>
        </p:blipFill>
        <p:spPr bwMode="auto">
          <a:xfrm>
            <a:off x="2362200" y="1066800"/>
            <a:ext cx="4038600" cy="4038601"/>
          </a:xfrm>
          <a:prstGeom prst="rect">
            <a:avLst/>
          </a:prstGeom>
          <a:noFill/>
        </p:spPr>
      </p:pic>
      <p:sp>
        <p:nvSpPr>
          <p:cNvPr id="3" name="TextBox 2"/>
          <p:cNvSpPr txBox="1"/>
          <p:nvPr/>
        </p:nvSpPr>
        <p:spPr>
          <a:xfrm>
            <a:off x="609600" y="457200"/>
            <a:ext cx="8229600" cy="584775"/>
          </a:xfrm>
          <a:prstGeom prst="rect">
            <a:avLst/>
          </a:prstGeom>
          <a:noFill/>
        </p:spPr>
        <p:txBody>
          <a:bodyPr wrap="square" rtlCol="0">
            <a:spAutoFit/>
          </a:bodyPr>
          <a:lstStyle/>
          <a:p>
            <a:pPr algn="ctr"/>
            <a:r>
              <a:rPr lang="en-US" sz="3200" dirty="0"/>
              <a:t>Interpreting Political Cartoons p.155</a:t>
            </a:r>
          </a:p>
        </p:txBody>
      </p:sp>
    </p:spTree>
    <p:extLst>
      <p:ext uri="{BB962C8B-B14F-4D97-AF65-F5344CB8AC3E}">
        <p14:creationId xmlns:p14="http://schemas.microsoft.com/office/powerpoint/2010/main" val="1168600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dirty="0"/>
              <a:t>Key Numbers</a:t>
            </a:r>
          </a:p>
        </p:txBody>
      </p:sp>
      <p:sp>
        <p:nvSpPr>
          <p:cNvPr id="3" name="Content Placeholder 2"/>
          <p:cNvSpPr>
            <a:spLocks noGrp="1"/>
          </p:cNvSpPr>
          <p:nvPr>
            <p:ph sz="half" idx="1"/>
          </p:nvPr>
        </p:nvSpPr>
        <p:spPr/>
        <p:txBody>
          <a:bodyPr>
            <a:noAutofit/>
          </a:bodyPr>
          <a:lstStyle/>
          <a:p>
            <a:pPr lvl="1"/>
            <a:r>
              <a:rPr lang="en-US" sz="3200" dirty="0"/>
              <a:t>30 years old</a:t>
            </a:r>
          </a:p>
          <a:p>
            <a:pPr lvl="1"/>
            <a:r>
              <a:rPr lang="en-US" sz="3200" dirty="0"/>
              <a:t>9 year citizen</a:t>
            </a:r>
          </a:p>
          <a:p>
            <a:pPr lvl="1"/>
            <a:r>
              <a:rPr lang="en-US" sz="3200" dirty="0"/>
              <a:t>live in the state they represent</a:t>
            </a:r>
          </a:p>
          <a:p>
            <a:pPr lvl="1"/>
            <a:r>
              <a:rPr lang="en-US" sz="3200" dirty="0"/>
              <a:t>100 total</a:t>
            </a:r>
          </a:p>
          <a:p>
            <a:pPr lvl="1"/>
            <a:r>
              <a:rPr lang="en-US" sz="3200" dirty="0"/>
              <a:t>2/state (the Constitution says so)</a:t>
            </a:r>
          </a:p>
          <a:p>
            <a:pPr lvl="1"/>
            <a:r>
              <a:rPr lang="en-US" sz="3200" dirty="0"/>
              <a:t>6 year terms</a:t>
            </a:r>
          </a:p>
          <a:p>
            <a:pPr lvl="1">
              <a:buNone/>
            </a:pPr>
            <a:endParaRPr lang="en-US" sz="3200" dirty="0"/>
          </a:p>
        </p:txBody>
      </p:sp>
      <p:pic>
        <p:nvPicPr>
          <p:cNvPr id="4098" name="Picture 2" descr="http://www.examiner.com/images/blog/replicate/EXID48240/images/West_Virginia_Senate_Appointment.jpg"/>
          <p:cNvPicPr>
            <a:picLocks noChangeAspect="1" noChangeArrowheads="1"/>
          </p:cNvPicPr>
          <p:nvPr/>
        </p:nvPicPr>
        <p:blipFill>
          <a:blip r:embed="rId3" cstate="print"/>
          <a:srcRect/>
          <a:stretch>
            <a:fillRect/>
          </a:stretch>
        </p:blipFill>
        <p:spPr bwMode="auto">
          <a:xfrm>
            <a:off x="4419600" y="2286000"/>
            <a:ext cx="4337020" cy="2895600"/>
          </a:xfrm>
          <a:prstGeom prst="rect">
            <a:avLst/>
          </a:prstGeom>
          <a:noFill/>
        </p:spPr>
      </p:pic>
    </p:spTree>
    <p:extLst>
      <p:ext uri="{BB962C8B-B14F-4D97-AF65-F5344CB8AC3E}">
        <p14:creationId xmlns:p14="http://schemas.microsoft.com/office/powerpoint/2010/main" val="2472708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President of the Senate</a:t>
            </a:r>
            <a:br>
              <a:rPr lang="en-US" dirty="0"/>
            </a:br>
            <a:r>
              <a:rPr lang="en-US" dirty="0"/>
              <a:t>Vice President – Mike Pence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600200"/>
            <a:ext cx="4778762" cy="25908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763" y="4114800"/>
            <a:ext cx="3419475" cy="256688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2349128"/>
            <a:ext cx="4963912" cy="3226543"/>
          </a:xfrm>
          <a:prstGeom prst="rect">
            <a:avLst/>
          </a:prstGeom>
        </p:spPr>
      </p:pic>
    </p:spTree>
    <p:extLst>
      <p:ext uri="{BB962C8B-B14F-4D97-AF65-F5344CB8AC3E}">
        <p14:creationId xmlns:p14="http://schemas.microsoft.com/office/powerpoint/2010/main" val="1794690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588" y="-142081"/>
            <a:ext cx="8229600" cy="1143000"/>
          </a:xfrm>
        </p:spPr>
        <p:txBody>
          <a:bodyPr/>
          <a:lstStyle/>
          <a:p>
            <a:r>
              <a:rPr lang="en-US" dirty="0"/>
              <a:t>Other Leaders</a:t>
            </a:r>
          </a:p>
        </p:txBody>
      </p:sp>
      <p:sp>
        <p:nvSpPr>
          <p:cNvPr id="3" name="Text Placeholder 2"/>
          <p:cNvSpPr>
            <a:spLocks noGrp="1"/>
          </p:cNvSpPr>
          <p:nvPr>
            <p:ph type="body" idx="1"/>
          </p:nvPr>
        </p:nvSpPr>
        <p:spPr>
          <a:xfrm>
            <a:off x="457200" y="2027238"/>
            <a:ext cx="4040188" cy="639762"/>
          </a:xfrm>
        </p:spPr>
        <p:txBody>
          <a:bodyPr>
            <a:noAutofit/>
          </a:bodyPr>
          <a:lstStyle/>
          <a:p>
            <a:pPr algn="ctr"/>
            <a:r>
              <a:rPr lang="en-US" sz="2800" dirty="0"/>
              <a:t>President Pro Tempore</a:t>
            </a:r>
          </a:p>
          <a:p>
            <a:pPr algn="ctr"/>
            <a:r>
              <a:rPr lang="en-US" sz="2800" dirty="0"/>
              <a:t>Orrin Hatch – R-UT</a:t>
            </a:r>
          </a:p>
        </p:txBody>
      </p:sp>
      <p:sp>
        <p:nvSpPr>
          <p:cNvPr id="5" name="Text Placeholder 4"/>
          <p:cNvSpPr>
            <a:spLocks noGrp="1"/>
          </p:cNvSpPr>
          <p:nvPr>
            <p:ph type="body" sz="quarter" idx="3"/>
          </p:nvPr>
        </p:nvSpPr>
        <p:spPr>
          <a:xfrm>
            <a:off x="4835525" y="1000919"/>
            <a:ext cx="4041775" cy="639762"/>
          </a:xfrm>
        </p:spPr>
        <p:txBody>
          <a:bodyPr>
            <a:noAutofit/>
          </a:bodyPr>
          <a:lstStyle/>
          <a:p>
            <a:pPr algn="ctr"/>
            <a:r>
              <a:rPr lang="en-US" dirty="0"/>
              <a:t>Senate Majority Leader</a:t>
            </a:r>
          </a:p>
          <a:p>
            <a:pPr algn="ctr"/>
            <a:r>
              <a:rPr lang="en-US" dirty="0"/>
              <a:t>Mitch McConnell – R-KY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619" y="2895600"/>
            <a:ext cx="4705350" cy="328612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1848643"/>
            <a:ext cx="3771900" cy="25146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2393" y="3855132"/>
            <a:ext cx="3617913" cy="3002868"/>
          </a:xfrm>
          <a:prstGeom prst="rect">
            <a:avLst/>
          </a:prstGeom>
        </p:spPr>
      </p:pic>
    </p:spTree>
    <p:extLst>
      <p:ext uri="{BB962C8B-B14F-4D97-AF65-F5344CB8AC3E}">
        <p14:creationId xmlns:p14="http://schemas.microsoft.com/office/powerpoint/2010/main" val="2473766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Illinois (Senior) Senator</a:t>
            </a:r>
            <a:br>
              <a:rPr lang="en-US" sz="4800" dirty="0"/>
            </a:br>
            <a:r>
              <a:rPr lang="en-US" sz="4800" dirty="0"/>
              <a:t>Richard Durbin - D</a:t>
            </a:r>
          </a:p>
        </p:txBody>
      </p:sp>
      <p:pic>
        <p:nvPicPr>
          <p:cNvPr id="21506" name="Picture 2" descr="http://www.examiner.com/sites/default/files/styles/image_full_width/hash/Senator%20Richard%20Durbin.jpg"/>
          <p:cNvPicPr>
            <a:picLocks noChangeAspect="1" noChangeArrowheads="1"/>
          </p:cNvPicPr>
          <p:nvPr/>
        </p:nvPicPr>
        <p:blipFill>
          <a:blip r:embed="rId2" cstate="print"/>
          <a:srcRect/>
          <a:stretch>
            <a:fillRect/>
          </a:stretch>
        </p:blipFill>
        <p:spPr bwMode="auto">
          <a:xfrm>
            <a:off x="3523488" y="2895600"/>
            <a:ext cx="5315712" cy="3657600"/>
          </a:xfrm>
          <a:prstGeom prst="rect">
            <a:avLst/>
          </a:prstGeom>
          <a:noFill/>
        </p:spPr>
      </p:pic>
      <p:pic>
        <p:nvPicPr>
          <p:cNvPr id="21508" name="Picture 4" descr="http://t2.gstatic.com/images?q=tbn:ANd9GcQ6JcOfEnv0IPhQCshPbzvBhlonPPxF-PV5qjswmm_XUwXIovbj_9FR3x78"/>
          <p:cNvPicPr>
            <a:picLocks noChangeAspect="1" noChangeArrowheads="1"/>
          </p:cNvPicPr>
          <p:nvPr/>
        </p:nvPicPr>
        <p:blipFill>
          <a:blip r:embed="rId3" cstate="print"/>
          <a:srcRect/>
          <a:stretch>
            <a:fillRect/>
          </a:stretch>
        </p:blipFill>
        <p:spPr bwMode="auto">
          <a:xfrm>
            <a:off x="381000" y="1828800"/>
            <a:ext cx="4482056" cy="2971800"/>
          </a:xfrm>
          <a:prstGeom prst="rect">
            <a:avLst/>
          </a:prstGeom>
          <a:noFill/>
        </p:spPr>
      </p:pic>
    </p:spTree>
    <p:extLst>
      <p:ext uri="{BB962C8B-B14F-4D97-AF65-F5344CB8AC3E}">
        <p14:creationId xmlns:p14="http://schemas.microsoft.com/office/powerpoint/2010/main" val="3551085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Illinois’ (Junior) Senator</a:t>
            </a:r>
            <a:br>
              <a:rPr lang="en-US" sz="4800" dirty="0"/>
            </a:br>
            <a:r>
              <a:rPr lang="en-US" sz="4800" dirty="0"/>
              <a:t>Tammy Duckworth- D</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191000"/>
            <a:ext cx="4495800" cy="253263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2542667"/>
            <a:ext cx="3429000" cy="291465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 y="1635344"/>
            <a:ext cx="3581400" cy="2387600"/>
          </a:xfrm>
          <a:prstGeom prst="rect">
            <a:avLst/>
          </a:prstGeom>
        </p:spPr>
      </p:pic>
    </p:spTree>
    <p:extLst>
      <p:ext uri="{BB962C8B-B14F-4D97-AF65-F5344CB8AC3E}">
        <p14:creationId xmlns:p14="http://schemas.microsoft.com/office/powerpoint/2010/main" val="336222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Special Characteristics of the Senate</a:t>
            </a:r>
          </a:p>
        </p:txBody>
      </p:sp>
      <p:sp>
        <p:nvSpPr>
          <p:cNvPr id="3" name="Content Placeholder 2"/>
          <p:cNvSpPr>
            <a:spLocks noGrp="1"/>
          </p:cNvSpPr>
          <p:nvPr>
            <p:ph sz="half" idx="1"/>
          </p:nvPr>
        </p:nvSpPr>
        <p:spPr>
          <a:xfrm>
            <a:off x="-378246" y="1273433"/>
            <a:ext cx="9369846" cy="5377933"/>
          </a:xfrm>
        </p:spPr>
        <p:txBody>
          <a:bodyPr>
            <a:normAutofit fontScale="70000" lnSpcReduction="20000"/>
          </a:bodyPr>
          <a:lstStyle/>
          <a:p>
            <a:pPr lvl="1"/>
            <a:r>
              <a:rPr lang="en-US" sz="5400" dirty="0"/>
              <a:t>Open Debate</a:t>
            </a:r>
          </a:p>
          <a:p>
            <a:pPr lvl="2"/>
            <a:r>
              <a:rPr lang="en-US" sz="5000" dirty="0"/>
              <a:t>Filibuster (40 votes)</a:t>
            </a:r>
          </a:p>
          <a:p>
            <a:pPr lvl="2"/>
            <a:r>
              <a:rPr lang="en-US" sz="5000" u="sng" dirty="0"/>
              <a:t>Holding up a bill’s passage </a:t>
            </a:r>
            <a:r>
              <a:rPr lang="en-US" sz="5000" dirty="0"/>
              <a:t>by threatening to speak and holding the floor (formality now)</a:t>
            </a:r>
          </a:p>
          <a:p>
            <a:pPr lvl="1"/>
            <a:r>
              <a:rPr lang="en-US" sz="5400" dirty="0"/>
              <a:t>Majority has less power than House</a:t>
            </a:r>
          </a:p>
          <a:p>
            <a:pPr lvl="1"/>
            <a:r>
              <a:rPr lang="en-US" sz="5400" dirty="0"/>
              <a:t>Special Powers:</a:t>
            </a:r>
          </a:p>
          <a:p>
            <a:pPr lvl="2"/>
            <a:r>
              <a:rPr lang="en-US" sz="5000" dirty="0"/>
              <a:t>ratify treaties</a:t>
            </a:r>
          </a:p>
          <a:p>
            <a:pPr lvl="2"/>
            <a:r>
              <a:rPr lang="en-US" sz="5000" dirty="0"/>
              <a:t>approve appointments</a:t>
            </a:r>
          </a:p>
          <a:p>
            <a:pPr lvl="2"/>
            <a:r>
              <a:rPr lang="en-US" sz="5000" dirty="0"/>
              <a:t>try the President (impeachment)</a:t>
            </a:r>
          </a:p>
        </p:txBody>
      </p:sp>
      <p:pic>
        <p:nvPicPr>
          <p:cNvPr id="20482" name="Picture 2" descr="http://theheartofamerica.files.wordpress.com/2011/01/filibuster.jpg"/>
          <p:cNvPicPr>
            <a:picLocks noChangeAspect="1" noChangeArrowheads="1"/>
          </p:cNvPicPr>
          <p:nvPr/>
        </p:nvPicPr>
        <p:blipFill>
          <a:blip r:embed="rId2" cstate="print"/>
          <a:srcRect/>
          <a:stretch>
            <a:fillRect/>
          </a:stretch>
        </p:blipFill>
        <p:spPr bwMode="auto">
          <a:xfrm>
            <a:off x="9525000" y="4572000"/>
            <a:ext cx="2590800" cy="1932737"/>
          </a:xfrm>
          <a:prstGeom prst="rect">
            <a:avLst/>
          </a:prstGeom>
          <a:noFill/>
        </p:spPr>
      </p:pic>
    </p:spTree>
    <p:extLst>
      <p:ext uri="{BB962C8B-B14F-4D97-AF65-F5344CB8AC3E}">
        <p14:creationId xmlns:p14="http://schemas.microsoft.com/office/powerpoint/2010/main" val="57069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Filibuster…why?</a:t>
            </a:r>
          </a:p>
        </p:txBody>
      </p:sp>
      <p:pic>
        <p:nvPicPr>
          <p:cNvPr id="1026" name="Picture 2" descr="File:140833-Living Books - Green Eggs and Ham CD Windows-1.jpg">
            <a:hlinkClick r:id="rId2"/>
          </p:cNvPr>
          <p:cNvPicPr>
            <a:picLocks noChangeAspect="1" noChangeArrowheads="1"/>
          </p:cNvPicPr>
          <p:nvPr/>
        </p:nvPicPr>
        <p:blipFill>
          <a:blip r:embed="rId3" cstate="print"/>
          <a:srcRect/>
          <a:stretch>
            <a:fillRect/>
          </a:stretch>
        </p:blipFill>
        <p:spPr bwMode="auto">
          <a:xfrm>
            <a:off x="304800" y="1219200"/>
            <a:ext cx="3937000" cy="2952750"/>
          </a:xfrm>
          <a:prstGeom prst="rect">
            <a:avLst/>
          </a:prstGeom>
          <a:noFill/>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3886200"/>
            <a:ext cx="4191000" cy="2787015"/>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61416" y="1312060"/>
            <a:ext cx="3877784" cy="2767029"/>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62400" y="4062780"/>
            <a:ext cx="4876800" cy="2712720"/>
          </a:xfrm>
          <a:prstGeom prst="rect">
            <a:avLst/>
          </a:prstGeom>
        </p:spPr>
      </p:pic>
    </p:spTree>
    <p:extLst>
      <p:ext uri="{BB962C8B-B14F-4D97-AF65-F5344CB8AC3E}">
        <p14:creationId xmlns:p14="http://schemas.microsoft.com/office/powerpoint/2010/main" val="1829550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Congressional Leadership</a:t>
            </a:r>
          </a:p>
        </p:txBody>
      </p:sp>
      <p:sp>
        <p:nvSpPr>
          <p:cNvPr id="3" name="Content Placeholder 2"/>
          <p:cNvSpPr>
            <a:spLocks noGrp="1"/>
          </p:cNvSpPr>
          <p:nvPr>
            <p:ph sz="half" idx="1"/>
          </p:nvPr>
        </p:nvSpPr>
        <p:spPr>
          <a:xfrm>
            <a:off x="228600" y="1219200"/>
            <a:ext cx="4038600" cy="5387181"/>
          </a:xfrm>
        </p:spPr>
        <p:txBody>
          <a:bodyPr>
            <a:noAutofit/>
          </a:bodyPr>
          <a:lstStyle/>
          <a:p>
            <a:pPr lvl="0"/>
            <a:r>
              <a:rPr lang="en-US" sz="3600" dirty="0"/>
              <a:t>Majority &amp; Minority Leaders</a:t>
            </a:r>
          </a:p>
          <a:p>
            <a:pPr lvl="1"/>
            <a:r>
              <a:rPr lang="en-US" sz="3600" dirty="0"/>
              <a:t>  </a:t>
            </a:r>
          </a:p>
          <a:p>
            <a:pPr lvl="0"/>
            <a:r>
              <a:rPr lang="en-US" sz="3600" dirty="0"/>
              <a:t>Whips</a:t>
            </a:r>
          </a:p>
          <a:p>
            <a:pPr lvl="1"/>
            <a:r>
              <a:rPr lang="en-US" sz="3600" dirty="0"/>
              <a:t> </a:t>
            </a:r>
          </a:p>
          <a:p>
            <a:pPr lvl="0"/>
            <a:r>
              <a:rPr lang="en-US" sz="3600" dirty="0"/>
              <a:t>Committee Chairmen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7600" y="2667000"/>
            <a:ext cx="5181600" cy="3469081"/>
          </a:xfrm>
          <a:prstGeom prst="rect">
            <a:avLst/>
          </a:prstGeom>
        </p:spPr>
      </p:pic>
    </p:spTree>
    <p:extLst>
      <p:ext uri="{BB962C8B-B14F-4D97-AF65-F5344CB8AC3E}">
        <p14:creationId xmlns:p14="http://schemas.microsoft.com/office/powerpoint/2010/main" val="1697471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House &amp; Senate </a:t>
            </a:r>
            <a:br>
              <a:rPr lang="en-US" dirty="0"/>
            </a:br>
            <a:r>
              <a:rPr lang="en-US" dirty="0"/>
              <a:t>Compare &amp; Contrast</a:t>
            </a:r>
          </a:p>
        </p:txBody>
      </p:sp>
      <p:sp>
        <p:nvSpPr>
          <p:cNvPr id="3" name="Content Placeholder 2"/>
          <p:cNvSpPr>
            <a:spLocks noGrp="1"/>
          </p:cNvSpPr>
          <p:nvPr>
            <p:ph idx="1"/>
          </p:nvPr>
        </p:nvSpPr>
        <p:spPr/>
        <p:txBody>
          <a:bodyPr>
            <a:normAutofit lnSpcReduction="10000"/>
          </a:bodyPr>
          <a:lstStyle/>
          <a:p>
            <a:r>
              <a:rPr lang="en-US" dirty="0"/>
              <a:t>Use your textbook (5.1) &amp; notes to compare and contrast the House (5.2) &amp; Senate (5.3) in the following categories:</a:t>
            </a:r>
          </a:p>
          <a:p>
            <a:pPr lvl="1"/>
            <a:r>
              <a:rPr lang="en-US" dirty="0"/>
              <a:t>Qualifications</a:t>
            </a:r>
          </a:p>
          <a:p>
            <a:pPr lvl="1"/>
            <a:r>
              <a:rPr lang="en-US" dirty="0"/>
              <a:t># Members</a:t>
            </a:r>
          </a:p>
          <a:p>
            <a:pPr lvl="1"/>
            <a:r>
              <a:rPr lang="en-US" dirty="0"/>
              <a:t>Terms</a:t>
            </a:r>
          </a:p>
          <a:p>
            <a:pPr lvl="1"/>
            <a:r>
              <a:rPr lang="en-US" dirty="0"/>
              <a:t>Leaders</a:t>
            </a:r>
          </a:p>
          <a:p>
            <a:pPr lvl="1"/>
            <a:r>
              <a:rPr lang="en-US" dirty="0"/>
              <a:t>Rules</a:t>
            </a:r>
          </a:p>
          <a:p>
            <a:pPr lvl="1"/>
            <a:r>
              <a:rPr lang="en-US" dirty="0"/>
              <a:t>Special Powers</a:t>
            </a:r>
          </a:p>
          <a:p>
            <a:pPr marL="457200" lvl="1" indent="0">
              <a:buNone/>
            </a:pPr>
            <a:endParaRPr lang="en-US" dirty="0"/>
          </a:p>
          <a:p>
            <a:pPr lvl="1"/>
            <a:endParaRPr lang="en-US" dirty="0"/>
          </a:p>
        </p:txBody>
      </p:sp>
    </p:spTree>
    <p:extLst>
      <p:ext uri="{BB962C8B-B14F-4D97-AF65-F5344CB8AC3E}">
        <p14:creationId xmlns:p14="http://schemas.microsoft.com/office/powerpoint/2010/main" val="552711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600200" y="104195"/>
            <a:ext cx="5867400" cy="6753805"/>
          </a:xfrm>
          <a:prstGeom prst="rect">
            <a:avLst/>
          </a:prstGeom>
        </p:spPr>
      </p:pic>
      <p:sp>
        <p:nvSpPr>
          <p:cNvPr id="2" name="TextBox 1">
            <a:extLst>
              <a:ext uri="{FF2B5EF4-FFF2-40B4-BE49-F238E27FC236}">
                <a16:creationId xmlns:a16="http://schemas.microsoft.com/office/drawing/2014/main" id="{E2DE5CBB-68DE-44A1-9E08-3244CA241EA3}"/>
              </a:ext>
            </a:extLst>
          </p:cNvPr>
          <p:cNvSpPr txBox="1"/>
          <p:nvPr/>
        </p:nvSpPr>
        <p:spPr>
          <a:xfrm>
            <a:off x="3810000" y="3657600"/>
            <a:ext cx="1524000" cy="369332"/>
          </a:xfrm>
          <a:prstGeom prst="rect">
            <a:avLst/>
          </a:prstGeom>
          <a:noFill/>
        </p:spPr>
        <p:txBody>
          <a:bodyPr wrap="square" rtlCol="0">
            <a:spAutoFit/>
          </a:bodyPr>
          <a:lstStyle/>
          <a:p>
            <a:r>
              <a:rPr lang="en-US" dirty="0"/>
              <a:t>Qualifications</a:t>
            </a:r>
          </a:p>
        </p:txBody>
      </p:sp>
      <p:sp>
        <p:nvSpPr>
          <p:cNvPr id="4" name="TextBox 3">
            <a:extLst>
              <a:ext uri="{FF2B5EF4-FFF2-40B4-BE49-F238E27FC236}">
                <a16:creationId xmlns:a16="http://schemas.microsoft.com/office/drawing/2014/main" id="{D14F4DAA-129C-418C-A356-A53CB30861D0}"/>
              </a:ext>
            </a:extLst>
          </p:cNvPr>
          <p:cNvSpPr txBox="1"/>
          <p:nvPr/>
        </p:nvSpPr>
        <p:spPr>
          <a:xfrm>
            <a:off x="3886200" y="4267200"/>
            <a:ext cx="1524000" cy="369332"/>
          </a:xfrm>
          <a:prstGeom prst="rect">
            <a:avLst/>
          </a:prstGeom>
          <a:noFill/>
        </p:spPr>
        <p:txBody>
          <a:bodyPr wrap="square" rtlCol="0">
            <a:spAutoFit/>
          </a:bodyPr>
          <a:lstStyle/>
          <a:p>
            <a:r>
              <a:rPr lang="en-US" dirty="0"/>
              <a:t># Members</a:t>
            </a:r>
          </a:p>
        </p:txBody>
      </p:sp>
      <p:sp>
        <p:nvSpPr>
          <p:cNvPr id="5" name="TextBox 4">
            <a:extLst>
              <a:ext uri="{FF2B5EF4-FFF2-40B4-BE49-F238E27FC236}">
                <a16:creationId xmlns:a16="http://schemas.microsoft.com/office/drawing/2014/main" id="{37BF14DB-C725-4486-B48B-66B29671ED72}"/>
              </a:ext>
            </a:extLst>
          </p:cNvPr>
          <p:cNvSpPr txBox="1"/>
          <p:nvPr/>
        </p:nvSpPr>
        <p:spPr>
          <a:xfrm>
            <a:off x="4191000" y="4900305"/>
            <a:ext cx="1524000" cy="369332"/>
          </a:xfrm>
          <a:prstGeom prst="rect">
            <a:avLst/>
          </a:prstGeom>
          <a:noFill/>
        </p:spPr>
        <p:txBody>
          <a:bodyPr wrap="square" rtlCol="0">
            <a:spAutoFit/>
          </a:bodyPr>
          <a:lstStyle/>
          <a:p>
            <a:r>
              <a:rPr lang="en-US" dirty="0"/>
              <a:t>Terms</a:t>
            </a:r>
          </a:p>
        </p:txBody>
      </p:sp>
      <p:sp>
        <p:nvSpPr>
          <p:cNvPr id="6" name="TextBox 5">
            <a:extLst>
              <a:ext uri="{FF2B5EF4-FFF2-40B4-BE49-F238E27FC236}">
                <a16:creationId xmlns:a16="http://schemas.microsoft.com/office/drawing/2014/main" id="{D28C3226-B4F2-41EF-B2F1-F1A416BF32B4}"/>
              </a:ext>
            </a:extLst>
          </p:cNvPr>
          <p:cNvSpPr txBox="1"/>
          <p:nvPr/>
        </p:nvSpPr>
        <p:spPr>
          <a:xfrm>
            <a:off x="4114800" y="5509820"/>
            <a:ext cx="1524000" cy="369332"/>
          </a:xfrm>
          <a:prstGeom prst="rect">
            <a:avLst/>
          </a:prstGeom>
          <a:noFill/>
        </p:spPr>
        <p:txBody>
          <a:bodyPr wrap="square" rtlCol="0">
            <a:spAutoFit/>
          </a:bodyPr>
          <a:lstStyle/>
          <a:p>
            <a:r>
              <a:rPr lang="en-US" dirty="0"/>
              <a:t>Leaders</a:t>
            </a:r>
          </a:p>
        </p:txBody>
      </p:sp>
      <p:sp>
        <p:nvSpPr>
          <p:cNvPr id="7" name="TextBox 6">
            <a:extLst>
              <a:ext uri="{FF2B5EF4-FFF2-40B4-BE49-F238E27FC236}">
                <a16:creationId xmlns:a16="http://schemas.microsoft.com/office/drawing/2014/main" id="{1D3734E0-DE57-4107-B79C-CFEE0CA59BE5}"/>
              </a:ext>
            </a:extLst>
          </p:cNvPr>
          <p:cNvSpPr txBox="1"/>
          <p:nvPr/>
        </p:nvSpPr>
        <p:spPr>
          <a:xfrm>
            <a:off x="4191000" y="6119335"/>
            <a:ext cx="1524000" cy="369332"/>
          </a:xfrm>
          <a:prstGeom prst="rect">
            <a:avLst/>
          </a:prstGeom>
          <a:noFill/>
        </p:spPr>
        <p:txBody>
          <a:bodyPr wrap="square" rtlCol="0">
            <a:spAutoFit/>
          </a:bodyPr>
          <a:lstStyle/>
          <a:p>
            <a:r>
              <a:rPr lang="en-US" dirty="0"/>
              <a:t>Rules</a:t>
            </a:r>
          </a:p>
        </p:txBody>
      </p:sp>
      <p:sp>
        <p:nvSpPr>
          <p:cNvPr id="8" name="TextBox 7">
            <a:extLst>
              <a:ext uri="{FF2B5EF4-FFF2-40B4-BE49-F238E27FC236}">
                <a16:creationId xmlns:a16="http://schemas.microsoft.com/office/drawing/2014/main" id="{BF599E3C-1EB0-4595-8CDF-2691CF8EDBC2}"/>
              </a:ext>
            </a:extLst>
          </p:cNvPr>
          <p:cNvSpPr txBox="1"/>
          <p:nvPr/>
        </p:nvSpPr>
        <p:spPr>
          <a:xfrm>
            <a:off x="3886200" y="6412468"/>
            <a:ext cx="1676400" cy="369332"/>
          </a:xfrm>
          <a:prstGeom prst="rect">
            <a:avLst/>
          </a:prstGeom>
          <a:noFill/>
        </p:spPr>
        <p:txBody>
          <a:bodyPr wrap="square" rtlCol="0">
            <a:spAutoFit/>
          </a:bodyPr>
          <a:lstStyle/>
          <a:p>
            <a:r>
              <a:rPr lang="en-US" dirty="0"/>
              <a:t>Special Powers</a:t>
            </a:r>
          </a:p>
        </p:txBody>
      </p:sp>
      <p:sp>
        <p:nvSpPr>
          <p:cNvPr id="9" name="TextBox 8">
            <a:extLst>
              <a:ext uri="{FF2B5EF4-FFF2-40B4-BE49-F238E27FC236}">
                <a16:creationId xmlns:a16="http://schemas.microsoft.com/office/drawing/2014/main" id="{7B02E5A8-BE67-4335-8C57-489997F86D86}"/>
              </a:ext>
            </a:extLst>
          </p:cNvPr>
          <p:cNvSpPr txBox="1"/>
          <p:nvPr/>
        </p:nvSpPr>
        <p:spPr>
          <a:xfrm>
            <a:off x="2286000" y="457200"/>
            <a:ext cx="1524000" cy="369332"/>
          </a:xfrm>
          <a:prstGeom prst="rect">
            <a:avLst/>
          </a:prstGeom>
          <a:noFill/>
        </p:spPr>
        <p:txBody>
          <a:bodyPr wrap="square" rtlCol="0">
            <a:spAutoFit/>
          </a:bodyPr>
          <a:lstStyle/>
          <a:p>
            <a:r>
              <a:rPr lang="en-US" dirty="0"/>
              <a:t>House of Reps</a:t>
            </a:r>
          </a:p>
        </p:txBody>
      </p:sp>
      <p:sp>
        <p:nvSpPr>
          <p:cNvPr id="10" name="TextBox 9">
            <a:extLst>
              <a:ext uri="{FF2B5EF4-FFF2-40B4-BE49-F238E27FC236}">
                <a16:creationId xmlns:a16="http://schemas.microsoft.com/office/drawing/2014/main" id="{B77E8F72-59B9-4B1E-97AC-17C358428C04}"/>
              </a:ext>
            </a:extLst>
          </p:cNvPr>
          <p:cNvSpPr txBox="1"/>
          <p:nvPr/>
        </p:nvSpPr>
        <p:spPr>
          <a:xfrm>
            <a:off x="5562600" y="468868"/>
            <a:ext cx="1524000" cy="369332"/>
          </a:xfrm>
          <a:prstGeom prst="rect">
            <a:avLst/>
          </a:prstGeom>
          <a:noFill/>
        </p:spPr>
        <p:txBody>
          <a:bodyPr wrap="square" rtlCol="0">
            <a:spAutoFit/>
          </a:bodyPr>
          <a:lstStyle/>
          <a:p>
            <a:r>
              <a:rPr lang="en-US" dirty="0"/>
              <a:t>Senate</a:t>
            </a:r>
          </a:p>
        </p:txBody>
      </p:sp>
    </p:spTree>
    <p:extLst>
      <p:ext uri="{BB962C8B-B14F-4D97-AF65-F5344CB8AC3E}">
        <p14:creationId xmlns:p14="http://schemas.microsoft.com/office/powerpoint/2010/main" val="2951240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the Senate Works…</a:t>
            </a:r>
            <a:br>
              <a:rPr lang="en-US" dirty="0"/>
            </a:br>
            <a:r>
              <a:rPr lang="en-US" dirty="0"/>
              <a:t>Mr. Smith Goes to Washington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855" y="1676400"/>
            <a:ext cx="8191500" cy="3276600"/>
          </a:xfrm>
          <a:prstGeom prst="rect">
            <a:avLst/>
          </a:prstGeom>
        </p:spPr>
      </p:pic>
    </p:spTree>
    <p:extLst>
      <p:ext uri="{BB962C8B-B14F-4D97-AF65-F5344CB8AC3E}">
        <p14:creationId xmlns:p14="http://schemas.microsoft.com/office/powerpoint/2010/main" val="2127191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1066800"/>
            <a:ext cx="7239000" cy="5540810"/>
          </a:xfrm>
          <a:prstGeom prst="rect">
            <a:avLst/>
          </a:prstGeom>
        </p:spPr>
      </p:pic>
      <p:sp>
        <p:nvSpPr>
          <p:cNvPr id="3" name="Title 2"/>
          <p:cNvSpPr>
            <a:spLocks noGrp="1"/>
          </p:cNvSpPr>
          <p:nvPr>
            <p:ph type="title"/>
          </p:nvPr>
        </p:nvSpPr>
        <p:spPr>
          <a:xfrm>
            <a:off x="457200" y="76200"/>
            <a:ext cx="8229600" cy="1143000"/>
          </a:xfrm>
        </p:spPr>
        <p:txBody>
          <a:bodyPr/>
          <a:lstStyle/>
          <a:p>
            <a:r>
              <a:rPr lang="en-US" dirty="0"/>
              <a:t>Have things changed?</a:t>
            </a:r>
          </a:p>
        </p:txBody>
      </p:sp>
    </p:spTree>
    <p:extLst>
      <p:ext uri="{BB962C8B-B14F-4D97-AF65-F5344CB8AC3E}">
        <p14:creationId xmlns:p14="http://schemas.microsoft.com/office/powerpoint/2010/main" val="2893119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Discuss…Differences?</a:t>
            </a:r>
          </a:p>
        </p:txBody>
      </p:sp>
      <p:pic>
        <p:nvPicPr>
          <p:cNvPr id="25602" name="Picture 2" descr="https://encrypted-tbn1.gstatic.com/images?q=tbn:ANd9GcScAZMcqC0JJOC3ocSHZcIT8RaWmgtwWzHhs3EeteSQ1qFtOgNQBA">
            <a:hlinkClick r:id="rId2"/>
          </p:cNvPr>
          <p:cNvPicPr>
            <a:picLocks noChangeAspect="1" noChangeArrowheads="1"/>
          </p:cNvPicPr>
          <p:nvPr/>
        </p:nvPicPr>
        <p:blipFill>
          <a:blip r:embed="rId3" cstate="print"/>
          <a:srcRect/>
          <a:stretch>
            <a:fillRect/>
          </a:stretch>
        </p:blipFill>
        <p:spPr bwMode="auto">
          <a:xfrm>
            <a:off x="685800" y="2209800"/>
            <a:ext cx="7631176" cy="2819400"/>
          </a:xfrm>
          <a:prstGeom prst="rect">
            <a:avLst/>
          </a:prstGeom>
          <a:noFill/>
        </p:spPr>
      </p:pic>
    </p:spTree>
    <p:extLst>
      <p:ext uri="{BB962C8B-B14F-4D97-AF65-F5344CB8AC3E}">
        <p14:creationId xmlns:p14="http://schemas.microsoft.com/office/powerpoint/2010/main" val="33470874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320420"/>
            <a:ext cx="6172200" cy="6141339"/>
          </a:xfrm>
          <a:prstGeom prst="rect">
            <a:avLst/>
          </a:prstGeom>
        </p:spPr>
      </p:pic>
    </p:spTree>
    <p:extLst>
      <p:ext uri="{BB962C8B-B14F-4D97-AF65-F5344CB8AC3E}">
        <p14:creationId xmlns:p14="http://schemas.microsoft.com/office/powerpoint/2010/main" val="2020207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8800" dirty="0">
                <a:hlinkClick r:id="rId2" action="ppaction://hlinkfile"/>
              </a:rPr>
              <a:t>Gerrymandering</a:t>
            </a:r>
            <a:endParaRPr lang="en-US" sz="8800" dirty="0"/>
          </a:p>
        </p:txBody>
      </p:sp>
      <p:sp>
        <p:nvSpPr>
          <p:cNvPr id="3" name="Content Placeholder 2"/>
          <p:cNvSpPr>
            <a:spLocks noGrp="1"/>
          </p:cNvSpPr>
          <p:nvPr>
            <p:ph sz="half" idx="1"/>
          </p:nvPr>
        </p:nvSpPr>
        <p:spPr>
          <a:xfrm>
            <a:off x="457200" y="1447800"/>
            <a:ext cx="4038600" cy="4525963"/>
          </a:xfrm>
        </p:spPr>
        <p:txBody>
          <a:bodyPr>
            <a:noAutofit/>
          </a:bodyPr>
          <a:lstStyle/>
          <a:p>
            <a:r>
              <a:rPr lang="en-US" sz="3600" dirty="0"/>
              <a:t>drawing district lines to the benefit or detriment of a particular group</a:t>
            </a:r>
          </a:p>
          <a:p>
            <a:pPr marL="342900" lvl="1" indent="-342900">
              <a:buFont typeface="Arial" pitchFamily="34" charset="0"/>
              <a:buChar char="•"/>
            </a:pPr>
            <a:r>
              <a:rPr lang="en-US" sz="3600" dirty="0" err="1"/>
              <a:t>Wesberry</a:t>
            </a:r>
            <a:r>
              <a:rPr lang="en-US" sz="3600" dirty="0"/>
              <a:t> v. Sanders</a:t>
            </a:r>
          </a:p>
          <a:p>
            <a:r>
              <a:rPr lang="en-US" sz="3600" dirty="0"/>
              <a:t>Illegal IF it violates “one person, one vote”</a:t>
            </a:r>
          </a:p>
        </p:txBody>
      </p:sp>
      <p:pic>
        <p:nvPicPr>
          <p:cNvPr id="8"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724400" y="3276600"/>
            <a:ext cx="4341469" cy="3276865"/>
          </a:xfrm>
        </p:spPr>
      </p:pic>
      <p:sp>
        <p:nvSpPr>
          <p:cNvPr id="4" name="TextBox 3"/>
          <p:cNvSpPr txBox="1"/>
          <p:nvPr/>
        </p:nvSpPr>
        <p:spPr>
          <a:xfrm>
            <a:off x="5512517" y="1782759"/>
            <a:ext cx="2765234" cy="1200329"/>
          </a:xfrm>
          <a:prstGeom prst="rect">
            <a:avLst/>
          </a:prstGeom>
          <a:noFill/>
        </p:spPr>
        <p:txBody>
          <a:bodyPr wrap="square" rtlCol="0">
            <a:spAutoFit/>
          </a:bodyPr>
          <a:lstStyle/>
          <a:p>
            <a:pPr marL="342900" lvl="1" indent="-342900">
              <a:buFont typeface="Arial" pitchFamily="34" charset="0"/>
              <a:buChar char="•"/>
            </a:pPr>
            <a:r>
              <a:rPr lang="en-US" sz="3600" dirty="0"/>
              <a:t>“Packing &amp; Cracking”</a:t>
            </a:r>
          </a:p>
        </p:txBody>
      </p:sp>
    </p:spTree>
    <p:extLst>
      <p:ext uri="{BB962C8B-B14F-4D97-AF65-F5344CB8AC3E}">
        <p14:creationId xmlns:p14="http://schemas.microsoft.com/office/powerpoint/2010/main" val="14559893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5400" dirty="0"/>
              <a:t>Districts must be:</a:t>
            </a:r>
          </a:p>
          <a:p>
            <a:pPr lvl="1"/>
            <a:r>
              <a:rPr lang="en-US" sz="5400" dirty="0"/>
              <a:t>Compact</a:t>
            </a:r>
          </a:p>
          <a:p>
            <a:pPr lvl="1"/>
            <a:r>
              <a:rPr lang="en-US" sz="5400" dirty="0"/>
              <a:t>Contiguous</a:t>
            </a:r>
          </a:p>
          <a:p>
            <a:pPr lvl="1"/>
            <a:r>
              <a:rPr lang="en-US" sz="5400" dirty="0"/>
              <a:t>Not drawn to limit or take away the voting power of citizens</a:t>
            </a:r>
          </a:p>
        </p:txBody>
      </p:sp>
      <p:sp>
        <p:nvSpPr>
          <p:cNvPr id="3" name="Title 2"/>
          <p:cNvSpPr>
            <a:spLocks noGrp="1"/>
          </p:cNvSpPr>
          <p:nvPr>
            <p:ph type="title"/>
          </p:nvPr>
        </p:nvSpPr>
        <p:spPr/>
        <p:txBody>
          <a:bodyPr>
            <a:noAutofit/>
          </a:bodyPr>
          <a:lstStyle/>
          <a:p>
            <a:r>
              <a:rPr lang="en-US" sz="7200" dirty="0"/>
              <a:t>The Rules</a:t>
            </a:r>
          </a:p>
        </p:txBody>
      </p:sp>
    </p:spTree>
    <p:extLst>
      <p:ext uri="{BB962C8B-B14F-4D97-AF65-F5344CB8AC3E}">
        <p14:creationId xmlns:p14="http://schemas.microsoft.com/office/powerpoint/2010/main" val="6129381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gressional Redistricting Explained With Pizz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200" y="609600"/>
            <a:ext cx="8966200" cy="5043488"/>
          </a:xfrm>
          <a:prstGeom prst="rect">
            <a:avLst/>
          </a:prstGeom>
        </p:spPr>
      </p:pic>
    </p:spTree>
    <p:extLst>
      <p:ext uri="{BB962C8B-B14F-4D97-AF65-F5344CB8AC3E}">
        <p14:creationId xmlns:p14="http://schemas.microsoft.com/office/powerpoint/2010/main" val="19250795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5" descr="13thDistrictAtlas"/>
          <p:cNvPicPr>
            <a:picLocks noGrp="1" noChangeAspect="1" noChangeArrowheads="1"/>
          </p:cNvPicPr>
          <p:nvPr>
            <p:ph idx="1"/>
          </p:nvPr>
        </p:nvPicPr>
        <p:blipFill>
          <a:blip r:embed="rId2" cstate="print"/>
          <a:stretch>
            <a:fillRect/>
          </a:stretch>
        </p:blipFill>
        <p:spPr>
          <a:xfrm>
            <a:off x="457200" y="1595616"/>
            <a:ext cx="8187296" cy="4881384"/>
          </a:xfrm>
          <a:noFill/>
        </p:spPr>
      </p:pic>
      <p:sp>
        <p:nvSpPr>
          <p:cNvPr id="15362" name="Rectangle 2"/>
          <p:cNvSpPr>
            <a:spLocks noGrp="1" noChangeArrowheads="1"/>
          </p:cNvSpPr>
          <p:nvPr>
            <p:ph type="title"/>
          </p:nvPr>
        </p:nvSpPr>
        <p:spPr>
          <a:xfrm>
            <a:off x="838200" y="304800"/>
            <a:ext cx="7696200" cy="1143000"/>
          </a:xfrm>
        </p:spPr>
        <p:txBody>
          <a:bodyPr/>
          <a:lstStyle/>
          <a:p>
            <a:pPr algn="ctr" eaLnBrk="1" hangingPunct="1"/>
            <a:r>
              <a:rPr lang="en-US" sz="3200" dirty="0"/>
              <a:t>The 13</a:t>
            </a:r>
            <a:r>
              <a:rPr lang="en-US" sz="3200" baseline="30000" dirty="0"/>
              <a:t>th</a:t>
            </a:r>
            <a:r>
              <a:rPr lang="en-US" sz="3200" dirty="0"/>
              <a:t> Congressional District (Amoeba) </a:t>
            </a:r>
            <a:br>
              <a:rPr lang="en-US" sz="3200" dirty="0"/>
            </a:br>
            <a:r>
              <a:rPr lang="en-US" sz="3200" dirty="0"/>
              <a:t>of Georgia</a:t>
            </a:r>
          </a:p>
        </p:txBody>
      </p:sp>
    </p:spTree>
    <p:extLst>
      <p:ext uri="{BB962C8B-B14F-4D97-AF65-F5344CB8AC3E}">
        <p14:creationId xmlns:p14="http://schemas.microsoft.com/office/powerpoint/2010/main" val="2997349233"/>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6096000" y="2895600"/>
            <a:ext cx="3048000" cy="1143000"/>
          </a:xfrm>
        </p:spPr>
        <p:txBody>
          <a:bodyPr>
            <a:noAutofit/>
          </a:bodyPr>
          <a:lstStyle/>
          <a:p>
            <a:pPr algn="ctr" eaLnBrk="1" hangingPunct="1"/>
            <a:r>
              <a:rPr lang="en-US" sz="4000" dirty="0"/>
              <a:t>12</a:t>
            </a:r>
            <a:r>
              <a:rPr lang="en-US" sz="4000" baseline="30000" dirty="0"/>
              <a:t>th</a:t>
            </a:r>
            <a:r>
              <a:rPr lang="en-US" sz="4000" dirty="0"/>
              <a:t> Congressional (I-85) District – North Carolina</a:t>
            </a:r>
          </a:p>
        </p:txBody>
      </p:sp>
      <p:pic>
        <p:nvPicPr>
          <p:cNvPr id="4"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52400" y="152400"/>
            <a:ext cx="5943600" cy="6337078"/>
          </a:xfrm>
        </p:spPr>
      </p:pic>
    </p:spTree>
    <p:extLst>
      <p:ext uri="{BB962C8B-B14F-4D97-AF65-F5344CB8AC3E}">
        <p14:creationId xmlns:p14="http://schemas.microsoft.com/office/powerpoint/2010/main" val="1503713886"/>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1600" y="2514600"/>
            <a:ext cx="3429000" cy="1143000"/>
          </a:xfrm>
        </p:spPr>
        <p:txBody>
          <a:bodyPr>
            <a:normAutofit fontScale="90000"/>
          </a:bodyPr>
          <a:lstStyle/>
          <a:p>
            <a:r>
              <a:rPr lang="en-US" dirty="0"/>
              <a:t>Illinois’ (old) 17</a:t>
            </a:r>
            <a:r>
              <a:rPr lang="en-US" baseline="30000" dirty="0"/>
              <a:t>th</a:t>
            </a:r>
            <a:r>
              <a:rPr lang="en-US" dirty="0"/>
              <a:t> District</a:t>
            </a:r>
            <a:br>
              <a:rPr lang="en-US" dirty="0"/>
            </a:br>
            <a:r>
              <a:rPr lang="en-US" dirty="0"/>
              <a:t>(rabbit riding a bicycle)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71449"/>
            <a:ext cx="4876800" cy="6530857"/>
          </a:xfrm>
          <a:prstGeom prst="rect">
            <a:avLst/>
          </a:prstGeom>
        </p:spPr>
      </p:pic>
    </p:spTree>
    <p:extLst>
      <p:ext uri="{BB962C8B-B14F-4D97-AF65-F5344CB8AC3E}">
        <p14:creationId xmlns:p14="http://schemas.microsoft.com/office/powerpoint/2010/main" val="171637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6" descr="4thIL"/>
          <p:cNvPicPr>
            <a:picLocks noGrp="1" noChangeAspect="1" noChangeArrowheads="1"/>
          </p:cNvPicPr>
          <p:nvPr>
            <p:ph sz="half" idx="1"/>
          </p:nvPr>
        </p:nvPicPr>
        <p:blipFill>
          <a:blip r:embed="rId3" cstate="print"/>
          <a:srcRect/>
          <a:stretch>
            <a:fillRect/>
          </a:stretch>
        </p:blipFill>
        <p:spPr>
          <a:xfrm>
            <a:off x="457200" y="1447800"/>
            <a:ext cx="4076700" cy="3276600"/>
          </a:xfrm>
          <a:noFill/>
        </p:spPr>
      </p:pic>
      <p:pic>
        <p:nvPicPr>
          <p:cNvPr id="17412" name="Picture 8" descr="Cd4"/>
          <p:cNvPicPr>
            <a:picLocks noGrp="1" noChangeAspect="1" noChangeArrowheads="1"/>
          </p:cNvPicPr>
          <p:nvPr>
            <p:ph sz="half" idx="2"/>
          </p:nvPr>
        </p:nvPicPr>
        <p:blipFill>
          <a:blip r:embed="rId4" cstate="print"/>
          <a:srcRect/>
          <a:stretch>
            <a:fillRect/>
          </a:stretch>
        </p:blipFill>
        <p:spPr>
          <a:xfrm>
            <a:off x="4648200" y="1447800"/>
            <a:ext cx="4000500" cy="3200400"/>
          </a:xfrm>
          <a:noFill/>
        </p:spPr>
      </p:pic>
      <p:sp>
        <p:nvSpPr>
          <p:cNvPr id="17410" name="Rectangle 4"/>
          <p:cNvSpPr>
            <a:spLocks noGrp="1" noChangeArrowheads="1"/>
          </p:cNvSpPr>
          <p:nvPr>
            <p:ph type="title"/>
          </p:nvPr>
        </p:nvSpPr>
        <p:spPr/>
        <p:txBody>
          <a:bodyPr>
            <a:noAutofit/>
          </a:bodyPr>
          <a:lstStyle/>
          <a:p>
            <a:pPr algn="ctr" eaLnBrk="1" hangingPunct="1"/>
            <a:r>
              <a:rPr lang="en-US" sz="4800" dirty="0"/>
              <a:t>4</a:t>
            </a:r>
            <a:r>
              <a:rPr lang="en-US" sz="4800" baseline="30000" dirty="0"/>
              <a:t>th</a:t>
            </a:r>
            <a:r>
              <a:rPr lang="en-US" sz="4800" dirty="0"/>
              <a:t> Congressional (Earmuff) District - Illinois</a:t>
            </a:r>
          </a:p>
        </p:txBody>
      </p:sp>
      <p:sp>
        <p:nvSpPr>
          <p:cNvPr id="17413" name="Rectangle 5"/>
          <p:cNvSpPr>
            <a:spLocks noChangeArrowheads="1"/>
          </p:cNvSpPr>
          <p:nvPr/>
        </p:nvSpPr>
        <p:spPr bwMode="auto">
          <a:xfrm>
            <a:off x="4000500" y="2732088"/>
            <a:ext cx="9144000" cy="0"/>
          </a:xfrm>
          <a:prstGeom prst="rect">
            <a:avLst/>
          </a:prstGeom>
          <a:solidFill>
            <a:srgbClr val="FFFFFF"/>
          </a:solidFill>
          <a:ln w="9525">
            <a:noFill/>
            <a:miter lim="800000"/>
            <a:headEnd/>
            <a:tailEnd/>
          </a:ln>
          <a:effectLst/>
        </p:spPr>
        <p:txBody>
          <a:bodyPr lIns="0" tIns="0" rIns="0" bIns="0">
            <a:spAutoFit/>
          </a:bodyPr>
          <a:lstStyle/>
          <a:p>
            <a:endParaRPr lang="en-US"/>
          </a:p>
        </p:txBody>
      </p:sp>
      <p:pic>
        <p:nvPicPr>
          <p:cNvPr id="17414" name="Picture 6" descr="http://www.govtrack.us/data/photos/400163-100px.jpeg"/>
          <p:cNvPicPr>
            <a:picLocks noChangeAspect="1" noChangeArrowheads="1"/>
          </p:cNvPicPr>
          <p:nvPr/>
        </p:nvPicPr>
        <p:blipFill>
          <a:blip r:embed="rId5" cstate="print"/>
          <a:srcRect/>
          <a:stretch>
            <a:fillRect/>
          </a:stretch>
        </p:blipFill>
        <p:spPr bwMode="auto">
          <a:xfrm>
            <a:off x="1752600" y="4800600"/>
            <a:ext cx="1517650" cy="1849438"/>
          </a:xfrm>
          <a:prstGeom prst="rect">
            <a:avLst/>
          </a:prstGeom>
          <a:noFill/>
        </p:spPr>
      </p:pic>
      <p:grpSp>
        <p:nvGrpSpPr>
          <p:cNvPr id="2" name="Group 11"/>
          <p:cNvGrpSpPr>
            <a:grpSpLocks/>
          </p:cNvGrpSpPr>
          <p:nvPr/>
        </p:nvGrpSpPr>
        <p:grpSpPr bwMode="auto">
          <a:xfrm>
            <a:off x="4000500" y="2732088"/>
            <a:ext cx="317500" cy="0"/>
            <a:chOff x="0" y="0"/>
            <a:chExt cx="200" cy="0"/>
          </a:xfrm>
        </p:grpSpPr>
        <p:sp>
          <p:nvSpPr>
            <p:cNvPr id="17418" name="Rectangle 10"/>
            <p:cNvSpPr>
              <a:spLocks noChangeArrowheads="1"/>
            </p:cNvSpPr>
            <p:nvPr/>
          </p:nvSpPr>
          <p:spPr bwMode="auto">
            <a:xfrm>
              <a:off x="0" y="0"/>
              <a:ext cx="200" cy="0"/>
            </a:xfrm>
            <a:prstGeom prst="rect">
              <a:avLst/>
            </a:prstGeom>
            <a:solidFill>
              <a:srgbClr val="FFFFFF"/>
            </a:solidFill>
            <a:ln w="9525">
              <a:noFill/>
              <a:miter lim="800000"/>
              <a:headEnd/>
              <a:tailEnd/>
            </a:ln>
            <a:effectLst/>
          </p:spPr>
          <p:txBody>
            <a:bodyPr/>
            <a:lstStyle/>
            <a:p>
              <a:endParaRPr lang="en-US"/>
            </a:p>
          </p:txBody>
        </p:sp>
        <p:grpSp>
          <p:nvGrpSpPr>
            <p:cNvPr id="3" name="Group 9"/>
            <p:cNvGrpSpPr>
              <a:grpSpLocks/>
            </p:cNvGrpSpPr>
            <p:nvPr/>
          </p:nvGrpSpPr>
          <p:grpSpPr bwMode="auto">
            <a:xfrm>
              <a:off x="0" y="0"/>
              <a:ext cx="200" cy="0"/>
              <a:chOff x="0" y="0"/>
              <a:chExt cx="200" cy="0"/>
            </a:xfrm>
          </p:grpSpPr>
          <p:sp>
            <p:nvSpPr>
              <p:cNvPr id="17415" name="Rectangle 7"/>
              <p:cNvSpPr>
                <a:spLocks noChangeArrowheads="1"/>
              </p:cNvSpPr>
              <p:nvPr/>
            </p:nvSpPr>
            <p:spPr bwMode="auto">
              <a:xfrm>
                <a:off x="0" y="0"/>
                <a:ext cx="0" cy="0"/>
              </a:xfrm>
              <a:prstGeom prst="rect">
                <a:avLst/>
              </a:prstGeom>
              <a:solidFill>
                <a:srgbClr val="FFFFFF"/>
              </a:solidFill>
              <a:ln w="9525">
                <a:noFill/>
                <a:miter lim="800000"/>
                <a:headEnd/>
                <a:tailEnd/>
              </a:ln>
              <a:effectLst/>
            </p:spPr>
            <p:txBody>
              <a:bodyPr>
                <a:spAutoFit/>
              </a:bodyPr>
              <a:lstStyle/>
              <a:p>
                <a:endParaRPr lang="en-US"/>
              </a:p>
            </p:txBody>
          </p:sp>
          <p:sp>
            <p:nvSpPr>
              <p:cNvPr id="17416" name="Rectangle 8"/>
              <p:cNvSpPr>
                <a:spLocks noChangeArrowheads="1"/>
              </p:cNvSpPr>
              <p:nvPr/>
            </p:nvSpPr>
            <p:spPr bwMode="auto">
              <a:xfrm>
                <a:off x="0" y="0"/>
                <a:ext cx="200" cy="0"/>
              </a:xfrm>
              <a:prstGeom prst="rect">
                <a:avLst/>
              </a:prstGeom>
              <a:noFill/>
              <a:ln w="7">
                <a:solidFill>
                  <a:srgbClr val="A0A0A0"/>
                </a:solidFill>
                <a:miter lim="800000"/>
                <a:headEnd/>
                <a:tailEnd/>
              </a:ln>
              <a:effectLst/>
            </p:spPr>
            <p:txBody>
              <a:bodyPr/>
              <a:lstStyle/>
              <a:p>
                <a:endParaRPr lang="en-US"/>
              </a:p>
            </p:txBody>
          </p:sp>
        </p:grpSp>
      </p:grpSp>
      <p:sp>
        <p:nvSpPr>
          <p:cNvPr id="17420" name="Text Box 12"/>
          <p:cNvSpPr txBox="1">
            <a:spLocks noChangeArrowheads="1"/>
          </p:cNvSpPr>
          <p:nvPr/>
        </p:nvSpPr>
        <p:spPr bwMode="auto">
          <a:xfrm>
            <a:off x="3505200" y="5562600"/>
            <a:ext cx="4953000" cy="579438"/>
          </a:xfrm>
          <a:prstGeom prst="rect">
            <a:avLst/>
          </a:prstGeom>
          <a:noFill/>
          <a:ln w="9525">
            <a:noFill/>
            <a:miter lim="800000"/>
            <a:headEnd/>
            <a:tailEnd/>
          </a:ln>
          <a:effectLst/>
        </p:spPr>
        <p:txBody>
          <a:bodyPr>
            <a:spAutoFit/>
          </a:bodyPr>
          <a:lstStyle/>
          <a:p>
            <a:pPr>
              <a:spcBef>
                <a:spcPct val="50000"/>
              </a:spcBef>
            </a:pPr>
            <a:r>
              <a:rPr lang="en-US"/>
              <a:t>Rep. Luis Guitierrez</a:t>
            </a:r>
          </a:p>
        </p:txBody>
      </p:sp>
    </p:spTree>
    <p:extLst>
      <p:ext uri="{BB962C8B-B14F-4D97-AF65-F5344CB8AC3E}">
        <p14:creationId xmlns:p14="http://schemas.microsoft.com/office/powerpoint/2010/main" val="25753937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2002-2012</a:t>
            </a:r>
          </a:p>
        </p:txBody>
      </p:sp>
      <p:pic>
        <p:nvPicPr>
          <p:cNvPr id="22530" name="Picture 2" descr="http://ilheadstart.org/wp-content/uploads/2010/10/Illinois-Congressional-District-Map-and-ARRA-Funds-by-District-1.png"/>
          <p:cNvPicPr>
            <a:picLocks noChangeAspect="1" noChangeArrowheads="1"/>
          </p:cNvPicPr>
          <p:nvPr/>
        </p:nvPicPr>
        <p:blipFill>
          <a:blip r:embed="rId2" cstate="print"/>
          <a:srcRect l="13441" r="5914" b="62166"/>
          <a:stretch>
            <a:fillRect/>
          </a:stretch>
        </p:blipFill>
        <p:spPr bwMode="auto">
          <a:xfrm>
            <a:off x="685800" y="1142999"/>
            <a:ext cx="7924800" cy="5459307"/>
          </a:xfrm>
          <a:prstGeom prst="rect">
            <a:avLst/>
          </a:prstGeom>
          <a:noFill/>
        </p:spPr>
      </p:pic>
    </p:spTree>
    <p:extLst>
      <p:ext uri="{BB962C8B-B14F-4D97-AF65-F5344CB8AC3E}">
        <p14:creationId xmlns:p14="http://schemas.microsoft.com/office/powerpoint/2010/main" val="35401871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2012-2022</a:t>
            </a:r>
          </a:p>
        </p:txBody>
      </p:sp>
      <p:pic>
        <p:nvPicPr>
          <p:cNvPr id="3" name="Picture 4" descr="http://t2.gstatic.com/images?q=tbn:ANd9GcRTE1jVaSrh-H-FBL7wxRyjr2xR1YLh7wbwb4ViiTnIf8VAVMshQdGmtOd7"/>
          <p:cNvPicPr>
            <a:picLocks noChangeAspect="1" noChangeArrowheads="1"/>
          </p:cNvPicPr>
          <p:nvPr/>
        </p:nvPicPr>
        <p:blipFill>
          <a:blip r:embed="rId2" cstate="print"/>
          <a:srcRect b="59048"/>
          <a:stretch>
            <a:fillRect/>
          </a:stretch>
        </p:blipFill>
        <p:spPr bwMode="auto">
          <a:xfrm>
            <a:off x="457200" y="1371600"/>
            <a:ext cx="8317832" cy="4648200"/>
          </a:xfrm>
          <a:prstGeom prst="rect">
            <a:avLst/>
          </a:prstGeom>
          <a:noFill/>
        </p:spPr>
      </p:pic>
    </p:spTree>
    <p:extLst>
      <p:ext uri="{BB962C8B-B14F-4D97-AF65-F5344CB8AC3E}">
        <p14:creationId xmlns:p14="http://schemas.microsoft.com/office/powerpoint/2010/main" val="4050159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meant…..</a:t>
            </a:r>
          </a:p>
        </p:txBody>
      </p:sp>
      <p:pic>
        <p:nvPicPr>
          <p:cNvPr id="23554" name="Picture 2" descr="http://house.gov/zip/pictures/il14_hultgren.jpg"/>
          <p:cNvPicPr>
            <a:picLocks noChangeAspect="1" noChangeArrowheads="1"/>
          </p:cNvPicPr>
          <p:nvPr/>
        </p:nvPicPr>
        <p:blipFill>
          <a:blip r:embed="rId2" cstate="print"/>
          <a:srcRect/>
          <a:stretch>
            <a:fillRect/>
          </a:stretch>
        </p:blipFill>
        <p:spPr bwMode="auto">
          <a:xfrm>
            <a:off x="685800" y="1219200"/>
            <a:ext cx="2743200" cy="3346704"/>
          </a:xfrm>
          <a:prstGeom prst="rect">
            <a:avLst/>
          </a:prstGeom>
          <a:noFill/>
        </p:spPr>
      </p:pic>
      <p:pic>
        <p:nvPicPr>
          <p:cNvPr id="23556" name="Picture 4" descr="http://2.bp.blogspot.com/-07qxG0z3mDs/TpXCP2nwn7I/AAAAAAAAGKg/KEzYyDoUVE8/s1600/joe+walsh+congressman+corupt+tea+bagger+child+support+deadbeat+dad.jpg"/>
          <p:cNvPicPr>
            <a:picLocks noChangeAspect="1" noChangeArrowheads="1"/>
          </p:cNvPicPr>
          <p:nvPr/>
        </p:nvPicPr>
        <p:blipFill>
          <a:blip r:embed="rId3" cstate="print"/>
          <a:srcRect t="10230"/>
          <a:stretch>
            <a:fillRect/>
          </a:stretch>
        </p:blipFill>
        <p:spPr bwMode="auto">
          <a:xfrm>
            <a:off x="5410200" y="1295400"/>
            <a:ext cx="2476500" cy="3343276"/>
          </a:xfrm>
          <a:prstGeom prst="rect">
            <a:avLst/>
          </a:prstGeom>
          <a:noFill/>
        </p:spPr>
      </p:pic>
      <p:sp>
        <p:nvSpPr>
          <p:cNvPr id="5" name="TextBox 4"/>
          <p:cNvSpPr txBox="1"/>
          <p:nvPr/>
        </p:nvSpPr>
        <p:spPr>
          <a:xfrm>
            <a:off x="0" y="4800600"/>
            <a:ext cx="4495800" cy="1569660"/>
          </a:xfrm>
          <a:prstGeom prst="rect">
            <a:avLst/>
          </a:prstGeom>
          <a:noFill/>
        </p:spPr>
        <p:txBody>
          <a:bodyPr wrap="square" rtlCol="0">
            <a:spAutoFit/>
          </a:bodyPr>
          <a:lstStyle/>
          <a:p>
            <a:pPr algn="ctr"/>
            <a:r>
              <a:rPr lang="en-US" sz="3200" dirty="0"/>
              <a:t>Randy </a:t>
            </a:r>
            <a:r>
              <a:rPr lang="en-US" sz="3200" dirty="0" err="1"/>
              <a:t>Hultgren</a:t>
            </a:r>
            <a:r>
              <a:rPr lang="en-US" sz="3200" dirty="0"/>
              <a:t> (R)</a:t>
            </a:r>
          </a:p>
          <a:p>
            <a:pPr algn="ctr"/>
            <a:r>
              <a:rPr lang="en-US" sz="3200" dirty="0"/>
              <a:t>14</a:t>
            </a:r>
            <a:r>
              <a:rPr lang="en-US" sz="3200" baseline="30000" dirty="0"/>
              <a:t>th</a:t>
            </a:r>
            <a:r>
              <a:rPr lang="en-US" sz="3200" dirty="0"/>
              <a:t> Congressional District</a:t>
            </a:r>
          </a:p>
        </p:txBody>
      </p:sp>
      <p:sp>
        <p:nvSpPr>
          <p:cNvPr id="6" name="TextBox 5"/>
          <p:cNvSpPr txBox="1"/>
          <p:nvPr/>
        </p:nvSpPr>
        <p:spPr>
          <a:xfrm>
            <a:off x="4495800" y="4831140"/>
            <a:ext cx="4495800" cy="1569660"/>
          </a:xfrm>
          <a:prstGeom prst="rect">
            <a:avLst/>
          </a:prstGeom>
          <a:noFill/>
        </p:spPr>
        <p:txBody>
          <a:bodyPr wrap="square" rtlCol="0">
            <a:spAutoFit/>
          </a:bodyPr>
          <a:lstStyle/>
          <a:p>
            <a:pPr algn="ctr"/>
            <a:r>
              <a:rPr lang="en-US" sz="3200" dirty="0"/>
              <a:t>Joe Walsh (R)</a:t>
            </a:r>
          </a:p>
          <a:p>
            <a:pPr algn="ctr"/>
            <a:r>
              <a:rPr lang="en-US" sz="3200" dirty="0"/>
              <a:t>8</a:t>
            </a:r>
            <a:r>
              <a:rPr lang="en-US" sz="3200" baseline="30000" dirty="0"/>
              <a:t>th</a:t>
            </a:r>
            <a:r>
              <a:rPr lang="en-US" sz="3200" dirty="0"/>
              <a:t> Congressional District</a:t>
            </a:r>
          </a:p>
        </p:txBody>
      </p:sp>
      <p:sp>
        <p:nvSpPr>
          <p:cNvPr id="7" name="Rectangle 6"/>
          <p:cNvSpPr/>
          <p:nvPr/>
        </p:nvSpPr>
        <p:spPr>
          <a:xfrm>
            <a:off x="4123800" y="2967335"/>
            <a:ext cx="896399" cy="923330"/>
          </a:xfrm>
          <a:prstGeom prst="rect">
            <a:avLst/>
          </a:prstGeom>
          <a:noFill/>
        </p:spPr>
        <p:txBody>
          <a:bodyPr wrap="none" lIns="91440" tIns="45720" rIns="91440" bIns="45720">
            <a:spAutoFit/>
          </a:bodyPr>
          <a:lstStyle/>
          <a:p>
            <a:pPr algn="ctr"/>
            <a:r>
              <a:rPr lang="en-US" sz="5400" b="0" cap="none" spc="0" dirty="0" err="1">
                <a:ln w="18415" cmpd="sng">
                  <a:solidFill>
                    <a:srgbClr val="FFFFFF"/>
                  </a:solidFill>
                  <a:prstDash val="solid"/>
                </a:ln>
                <a:solidFill>
                  <a:srgbClr val="FFFFFF"/>
                </a:solidFill>
                <a:effectLst>
                  <a:outerShdw blurRad="63500" dir="3600000" algn="tl" rotWithShape="0">
                    <a:srgbClr val="000000">
                      <a:alpha val="70000"/>
                    </a:srgbClr>
                  </a:outerShdw>
                </a:effectLst>
              </a:rPr>
              <a:t>vs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3359011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a:t>How to End Gerrymandering in Illinois</a:t>
            </a:r>
          </a:p>
        </p:txBody>
      </p:sp>
      <p:sp>
        <p:nvSpPr>
          <p:cNvPr id="3" name="Content Placeholder 2"/>
          <p:cNvSpPr>
            <a:spLocks noGrp="1"/>
          </p:cNvSpPr>
          <p:nvPr>
            <p:ph idx="1"/>
          </p:nvPr>
        </p:nvSpPr>
        <p:spPr>
          <a:xfrm>
            <a:off x="381000" y="762000"/>
            <a:ext cx="8458200" cy="2944123"/>
          </a:xfrm>
        </p:spPr>
        <p:txBody>
          <a:bodyPr>
            <a:normAutofit lnSpcReduction="10000"/>
          </a:bodyPr>
          <a:lstStyle/>
          <a:p>
            <a:r>
              <a:rPr lang="en-US" dirty="0"/>
              <a:t>What are the negative effects of gerrymandering in Illinois?</a:t>
            </a:r>
          </a:p>
          <a:p>
            <a:r>
              <a:rPr lang="en-US" dirty="0"/>
              <a:t>What constitutional principles are present in this situation? Name at least one.</a:t>
            </a:r>
          </a:p>
          <a:p>
            <a:r>
              <a:rPr lang="en-US" dirty="0"/>
              <a:t>Partisan – prejudiced in favor of a particular case</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9597" y="3601598"/>
            <a:ext cx="3967203" cy="318368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581400"/>
            <a:ext cx="4038600" cy="3161647"/>
          </a:xfrm>
          <a:prstGeom prst="rect">
            <a:avLst/>
          </a:prstGeom>
        </p:spPr>
      </p:pic>
    </p:spTree>
    <p:extLst>
      <p:ext uri="{BB962C8B-B14F-4D97-AF65-F5344CB8AC3E}">
        <p14:creationId xmlns:p14="http://schemas.microsoft.com/office/powerpoint/2010/main" val="40839794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8600"/>
            <a:ext cx="8317633" cy="6450719"/>
          </a:xfrm>
          <a:prstGeom prst="rect">
            <a:avLst/>
          </a:prstGeom>
        </p:spPr>
      </p:pic>
    </p:spTree>
    <p:extLst>
      <p:ext uri="{BB962C8B-B14F-4D97-AF65-F5344CB8AC3E}">
        <p14:creationId xmlns:p14="http://schemas.microsoft.com/office/powerpoint/2010/main" val="9243545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1414</TotalTime>
  <Words>1154</Words>
  <Application>Microsoft Office PowerPoint</Application>
  <PresentationFormat>On-screen Show (4:3)</PresentationFormat>
  <Paragraphs>159</Paragraphs>
  <Slides>44</Slides>
  <Notes>3</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Bellwork 9/26 – Caption ?’s p.127, 129</vt:lpstr>
      <vt:lpstr>Congress The Legislative Branch</vt:lpstr>
      <vt:lpstr>Who are these people???</vt:lpstr>
      <vt:lpstr>The 116th Congress</vt:lpstr>
      <vt:lpstr>Senate &amp; House of Representatives</vt:lpstr>
      <vt:lpstr>Some Specifics…</vt:lpstr>
      <vt:lpstr>Does Congress Look Like Us?</vt:lpstr>
      <vt:lpstr>Are they doing a “good job?”</vt:lpstr>
      <vt:lpstr>Do We Trust Them?</vt:lpstr>
      <vt:lpstr>Polarization in Congress</vt:lpstr>
      <vt:lpstr>Bellwork 9/27 Read p.129 “Reelection to Congress” * List advantages incumbents have that result in their frequent reelection.</vt:lpstr>
      <vt:lpstr>The House of Representatives</vt:lpstr>
      <vt:lpstr>Key Numbers</vt:lpstr>
      <vt:lpstr>14th District Representative Lauren Underwood – (D)</vt:lpstr>
      <vt:lpstr>PowerPoint Presentation</vt:lpstr>
      <vt:lpstr>How Many Does Each State Get??</vt:lpstr>
      <vt:lpstr>Other House Specifics</vt:lpstr>
      <vt:lpstr>The Senate</vt:lpstr>
      <vt:lpstr>Key Numbers</vt:lpstr>
      <vt:lpstr>President of the Senate Vice President – Mike Pence</vt:lpstr>
      <vt:lpstr>Other Leaders</vt:lpstr>
      <vt:lpstr>Illinois (Senior) Senator Richard Durbin - D</vt:lpstr>
      <vt:lpstr>Illinois’ (Junior) Senator Tammy Duckworth- D</vt:lpstr>
      <vt:lpstr>Special Characteristics of the Senate</vt:lpstr>
      <vt:lpstr>The Filibuster…why?</vt:lpstr>
      <vt:lpstr>Congressional Leadership</vt:lpstr>
      <vt:lpstr>House &amp; Senate  Compare &amp; Contrast</vt:lpstr>
      <vt:lpstr>PowerPoint Presentation</vt:lpstr>
      <vt:lpstr>How the Senate Works… Mr. Smith Goes to Washington</vt:lpstr>
      <vt:lpstr>Have things changed?</vt:lpstr>
      <vt:lpstr>Discuss…Differences?</vt:lpstr>
      <vt:lpstr>PowerPoint Presentation</vt:lpstr>
      <vt:lpstr>Gerrymandering</vt:lpstr>
      <vt:lpstr>The Rules</vt:lpstr>
      <vt:lpstr>PowerPoint Presentation</vt:lpstr>
      <vt:lpstr>The 13th Congressional District (Amoeba)  of Georgia</vt:lpstr>
      <vt:lpstr>12th Congressional (I-85) District – North Carolina</vt:lpstr>
      <vt:lpstr>Illinois’ (old) 17th District (rabbit riding a bicycle)</vt:lpstr>
      <vt:lpstr>4th Congressional (Earmuff) District - Illinois</vt:lpstr>
      <vt:lpstr>2002-2012</vt:lpstr>
      <vt:lpstr>2012-2022</vt:lpstr>
      <vt:lpstr>Which meant…..</vt:lpstr>
      <vt:lpstr>How to End Gerrymandering in Illinois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Congress The Legislative Branch</dc:title>
  <dc:creator>Steve</dc:creator>
  <cp:lastModifiedBy>Steven Krause</cp:lastModifiedBy>
  <cp:revision>55</cp:revision>
  <dcterms:created xsi:type="dcterms:W3CDTF">2012-02-13T01:39:47Z</dcterms:created>
  <dcterms:modified xsi:type="dcterms:W3CDTF">2019-09-27T13:17:51Z</dcterms:modified>
</cp:coreProperties>
</file>