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301" r:id="rId2"/>
    <p:sldId id="316" r:id="rId3"/>
    <p:sldId id="310" r:id="rId4"/>
    <p:sldId id="271" r:id="rId5"/>
    <p:sldId id="315" r:id="rId6"/>
    <p:sldId id="313" r:id="rId7"/>
    <p:sldId id="272" r:id="rId8"/>
    <p:sldId id="305" r:id="rId9"/>
    <p:sldId id="308" r:id="rId10"/>
    <p:sldId id="304" r:id="rId11"/>
    <p:sldId id="314" r:id="rId12"/>
    <p:sldId id="311" r:id="rId13"/>
    <p:sldId id="312" r:id="rId14"/>
    <p:sldId id="318" r:id="rId15"/>
    <p:sldId id="296" r:id="rId16"/>
    <p:sldId id="303" r:id="rId17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78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47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172" tIns="46086" rIns="92172" bIns="4608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172" tIns="46086" rIns="92172" bIns="46086" rtlCol="0"/>
          <a:lstStyle>
            <a:lvl1pPr algn="r">
              <a:defRPr sz="1200"/>
            </a:lvl1pPr>
          </a:lstStyle>
          <a:p>
            <a:fld id="{6CE2ED68-CAD8-48A5-BC1D-0CC8DFDC3FC0}" type="datetimeFigureOut">
              <a:rPr lang="en-US" smtClean="0"/>
              <a:pPr/>
              <a:t>12/5/2019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172" tIns="46086" rIns="92172" bIns="4608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172" tIns="46086" rIns="92172" bIns="46086" rtlCol="0" anchor="b"/>
          <a:lstStyle>
            <a:lvl1pPr algn="r">
              <a:defRPr sz="1200"/>
            </a:lvl1pPr>
          </a:lstStyle>
          <a:p>
            <a:fld id="{CD28108E-E08A-4FD1-9155-4499ECBF91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0939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11699" cy="462202"/>
          </a:xfrm>
          <a:prstGeom prst="rect">
            <a:avLst/>
          </a:prstGeom>
        </p:spPr>
        <p:txBody>
          <a:bodyPr vert="horz" lIns="92172" tIns="46086" rIns="92172" bIns="4608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1"/>
            <a:ext cx="3011699" cy="462202"/>
          </a:xfrm>
          <a:prstGeom prst="rect">
            <a:avLst/>
          </a:prstGeom>
        </p:spPr>
        <p:txBody>
          <a:bodyPr vert="horz" lIns="92172" tIns="46086" rIns="92172" bIns="46086" rtlCol="0"/>
          <a:lstStyle>
            <a:lvl1pPr algn="r">
              <a:defRPr sz="1200"/>
            </a:lvl1pPr>
          </a:lstStyle>
          <a:p>
            <a:fld id="{5F6DE71D-7EE8-4586-B165-6982E9F40C0C}" type="datetimeFigureOut">
              <a:rPr lang="en-US" smtClean="0"/>
              <a:pPr/>
              <a:t>12/5/2019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72" tIns="46086" rIns="92172" bIns="460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733"/>
            <a:ext cx="5560060" cy="4155038"/>
          </a:xfrm>
          <a:prstGeom prst="rect">
            <a:avLst/>
          </a:prstGeom>
        </p:spPr>
        <p:txBody>
          <a:bodyPr vert="horz" lIns="92172" tIns="46086" rIns="92172" bIns="4608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279"/>
            <a:ext cx="3011699" cy="462202"/>
          </a:xfrm>
          <a:prstGeom prst="rect">
            <a:avLst/>
          </a:prstGeom>
        </p:spPr>
        <p:txBody>
          <a:bodyPr vert="horz" lIns="92172" tIns="46086" rIns="92172" bIns="4608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279"/>
            <a:ext cx="3011699" cy="462202"/>
          </a:xfrm>
          <a:prstGeom prst="rect">
            <a:avLst/>
          </a:prstGeom>
        </p:spPr>
        <p:txBody>
          <a:bodyPr vert="horz" lIns="92172" tIns="46086" rIns="92172" bIns="46086" rtlCol="0" anchor="b"/>
          <a:lstStyle>
            <a:lvl1pPr algn="r">
              <a:defRPr sz="1200"/>
            </a:lvl1pPr>
          </a:lstStyle>
          <a:p>
            <a:fld id="{356FA704-467B-4B7E-9CF9-2DBD80EB23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120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 we are going to continu</a:t>
            </a:r>
            <a:r>
              <a:rPr lang="en-US" baseline="0" dirty="0"/>
              <a:t>e to look at how money influences politics….begin by reading, highlighting/annotating and answering questions individually….</a:t>
            </a:r>
          </a:p>
          <a:p>
            <a:r>
              <a:rPr lang="en-US" baseline="0" dirty="0"/>
              <a:t>* Review answers with students…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FA704-467B-4B7E-9CF9-2DBD80EB23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4659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Elections are becoming more and more expensive….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FA704-467B-4B7E-9CF9-2DBD80EB23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7414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</a:t>
            </a:r>
            <a:r>
              <a:rPr lang="en-US" baseline="0" dirty="0"/>
              <a:t> is impossible to understand everything about campaign finance but…if you understand these four things you can be an effective citizen…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FA704-467B-4B7E-9CF9-2DBD80EB23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2662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Videos are hyperlinked,</a:t>
            </a:r>
            <a:r>
              <a:rPr lang="en-US" baseline="0" dirty="0"/>
              <a:t> if not, saved to: staff shared – social studies – government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FA704-467B-4B7E-9CF9-2DBD80EB23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6196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 Disclosure</a:t>
            </a:r>
            <a:r>
              <a:rPr lang="en-US" baseline="0" dirty="0"/>
              <a:t> means that campaigns have to say where there money came from and is going to…they monitor regulated money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FA704-467B-4B7E-9CF9-2DBD80EB23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0805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D18838-80C3-4E8F-9AD3-8AF9E7A536E5}" type="slidenum">
              <a:rPr lang="en-US"/>
              <a:pPr/>
              <a:t>8</a:t>
            </a:fld>
            <a:endParaRPr lang="en-US"/>
          </a:p>
        </p:txBody>
      </p:sp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Arial" pitchFamily="34" charset="0"/>
              </a:rPr>
              <a:t>PACS</a:t>
            </a:r>
            <a:r>
              <a:rPr lang="en-US" baseline="0" dirty="0">
                <a:latin typeface="Arial" pitchFamily="34" charset="0"/>
              </a:rPr>
              <a:t> are regulated by the FEC, they deal with money but that money is regulated and we know where it’s from and going to</a:t>
            </a:r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4463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E77BF6-6834-42A9-9836-1DBA62A70DCF}" type="slidenum">
              <a:rPr lang="en-US"/>
              <a:pPr/>
              <a:t>9</a:t>
            </a:fld>
            <a:endParaRPr lang="en-US"/>
          </a:p>
        </p:txBody>
      </p:sp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Arial" pitchFamily="34" charset="0"/>
              </a:rPr>
              <a:t>Citizens United changes </a:t>
            </a:r>
            <a:r>
              <a:rPr lang="en-US" dirty="0" err="1">
                <a:latin typeface="Arial" pitchFamily="34" charset="0"/>
              </a:rPr>
              <a:t>everthing</a:t>
            </a:r>
            <a:r>
              <a:rPr lang="en-US" dirty="0">
                <a:latin typeface="Arial" pitchFamily="34" charset="0"/>
              </a:rPr>
              <a:t>…PACs</a:t>
            </a:r>
            <a:r>
              <a:rPr lang="en-US" baseline="0" dirty="0">
                <a:latin typeface="Arial" pitchFamily="34" charset="0"/>
              </a:rPr>
              <a:t> and the FEC still exist but uncoordinated spending leads to the rise of….Super PACs</a:t>
            </a:r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0926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much more money being spent</a:t>
            </a:r>
            <a:r>
              <a:rPr lang="en-US" baseline="0" dirty="0"/>
              <a:t> and we know less of where it is coming from or where it is going…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FA704-467B-4B7E-9CF9-2DBD80EB23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7008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 people are against citizens United…and want limits on spending….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FA704-467B-4B7E-9CF9-2DBD80EB232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7813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can tell who</a:t>
            </a:r>
            <a:r>
              <a:rPr lang="en-US" baseline="0" dirty="0"/>
              <a:t> paid for an add by paying attention to commercials or researching but of course most people don’t….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FA704-467B-4B7E-9CF9-2DBD80EB232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7784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FA704-467B-4B7E-9CF9-2DBD80EB232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0349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Next four slides just wrap</a:t>
            </a:r>
            <a:r>
              <a:rPr lang="en-US" baseline="0" dirty="0"/>
              <a:t> up with the tendencies and/or identifying the main point of the graphics….just how much money is now involved in politics…..and it diminishes American’s trust </a:t>
            </a:r>
            <a:r>
              <a:rPr lang="en-US" baseline="0"/>
              <a:t>in government…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FA704-467B-4B7E-9CF9-2DBD80EB232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418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12/5/2019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12/5/2019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12/5/2019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12/5/2019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12/5/2019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12/5/2019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12/5/2019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12/5/2019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algn="l" eaLnBrk="1" latinLnBrk="0" hangingPunct="1"/>
            <a:fld id="{74CBEAF9-9E58-4CC8-A6FF-6DD8A58DEEA4}" type="datetimeFigureOut">
              <a:rPr lang="en-US" smtClean="0"/>
              <a:pPr algn="l" eaLnBrk="1" latinLnBrk="0" hangingPunct="1"/>
              <a:t>12/5/2019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google.com/url?sa=i&amp;rct=j&amp;q=&amp;esrc=s&amp;frm=1&amp;source=images&amp;cd=&amp;cad=rja&amp;docid=SdxxHGnUPntubM&amp;tbnid=dFhiYxDwmYGeSM:&amp;ved=0CAUQjRw&amp;url=http://theprogressivecynic.com/2013/02/17/the-right-wing-gifting-hypocrisy/&amp;ei=gGNmUpS-O8PlyAHD1oDQCA&amp;psig=AFQjCNFhfanhFYh9oj8KEZGbjotAzsXftw&amp;ust=1382528159686157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hyperlink" Target="http://www.google.com/url?sa=i&amp;rct=j&amp;q=&amp;esrc=s&amp;frm=1&amp;source=images&amp;cd=&amp;cad=rja&amp;docid=V_4J0PMUrkUCfM&amp;tbnid=6rfATNx1VFaj2M:&amp;ved=0CAUQjRw&amp;url=http://filipspagnoli.wordpress.com/2008/10/14/human-rights-cartoon-107-the-effect-of-money-on-elections/&amp;ei=amNmUo3EEsfIyAHr9YCYCg&amp;psig=AFQjCNFhfanhFYh9oj8KEZGbjotAzsXftw&amp;ust=1382528159686157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Why%20Bernie%20Sanders%20worries%20America%20is%20becoming%20an%20oligarchy.mp4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jpeg"/><Relationship Id="rId5" Type="http://schemas.openxmlformats.org/officeDocument/2006/relationships/hyperlink" Target="file:///\\ed-n-1\profiles\SKRAUSE\AP%20Government\APSemester\Unit%20IV%20-%20Political%20Parties,%20Campaigns%20&amp;%20Elections\Campaign%20Finance\Colbert's%20Colbert%20Super%20PAC%20Explained.mp4" TargetMode="Externa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frm=1&amp;source=images&amp;cd=&amp;cad=rja&amp;docid=c8R3gumfNyXb_M&amp;tbnid=ge4zOgXZrQobBM:&amp;ved=0CAUQjRw&amp;url=http://67.39.100.124/wordpress/?tag=federal-election-commission&amp;paged=2&amp;ei=V9NeUuzTH4Om2gXggIGgCQ&amp;bvm=bv.54176721,d.b2I&amp;psig=AFQjCNFGS6whd9KqQq0ESob3eUujmFKw8A&amp;ust=1382032594724684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llinoissunshine.org/contested-races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8" name="Picture 4" descr="http://progressivecynic.files.wordpress.com/2013/02/00-05-12-political-cartoon-slashing-spending-0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943475" cy="3705111"/>
          </a:xfrm>
          <a:prstGeom prst="rect">
            <a:avLst/>
          </a:prstGeom>
          <a:noFill/>
        </p:spPr>
      </p:pic>
      <p:pic>
        <p:nvPicPr>
          <p:cNvPr id="47106" name="Picture 2" descr="http://filipspagnoli.files.wordpress.com/2008/10/swimming-in-money-campaign-financing-elections-and-money1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9125" y="3162299"/>
            <a:ext cx="4714875" cy="3695701"/>
          </a:xfrm>
          <a:prstGeom prst="rect">
            <a:avLst/>
          </a:prstGeo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E0CC1BD-4E82-4E5C-9B00-D55CC63F042A}"/>
              </a:ext>
            </a:extLst>
          </p:cNvPr>
          <p:cNvSpPr txBox="1"/>
          <p:nvPr/>
        </p:nvSpPr>
        <p:spPr>
          <a:xfrm>
            <a:off x="5257800" y="242322"/>
            <a:ext cx="3276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/>
              <a:t>CAMPAIGN FINANCE</a:t>
            </a:r>
            <a:r>
              <a:rPr lang="en-US" sz="2800" dirty="0"/>
              <a:t>:</a:t>
            </a:r>
          </a:p>
          <a:p>
            <a:r>
              <a:rPr lang="en-US" sz="2800" dirty="0"/>
              <a:t>What are the rules, regulations, and policies regarding money in politics?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err="1"/>
              <a:t>Bellwork</a:t>
            </a:r>
            <a:r>
              <a:rPr lang="en-US" dirty="0"/>
              <a:t> 11/28</a:t>
            </a:r>
            <a:br>
              <a:rPr lang="en-US" dirty="0"/>
            </a:br>
            <a:r>
              <a:rPr lang="en-US" dirty="0"/>
              <a:t>Interpreting political </a:t>
            </a:r>
            <a:r>
              <a:rPr lang="en-US" dirty="0" err="1"/>
              <a:t>cArtoons</a:t>
            </a:r>
            <a:r>
              <a:rPr lang="en-US" dirty="0"/>
              <a:t> p. 525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524000"/>
            <a:ext cx="5638800" cy="5046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258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Rise of super </a:t>
            </a:r>
            <a:r>
              <a:rPr lang="en-US" dirty="0" err="1"/>
              <a:t>pacs</a:t>
            </a:r>
            <a:r>
              <a:rPr lang="en-US" dirty="0"/>
              <a:t>… (Reading)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675" y="1295400"/>
            <a:ext cx="6987049" cy="541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187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Campaign Finance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399160"/>
            <a:ext cx="8572500" cy="44882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Campaign Finance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Essentials to understand:</a:t>
            </a:r>
          </a:p>
          <a:p>
            <a:pPr lvl="1"/>
            <a:r>
              <a:rPr lang="en-US" dirty="0"/>
              <a:t>What is the FEC and what does it do?</a:t>
            </a:r>
          </a:p>
          <a:p>
            <a:pPr lvl="1"/>
            <a:r>
              <a:rPr lang="en-US" dirty="0"/>
              <a:t>What are PACs?</a:t>
            </a:r>
          </a:p>
          <a:p>
            <a:pPr lvl="1"/>
            <a:r>
              <a:rPr lang="en-US" dirty="0"/>
              <a:t>Why is Citizens United vs. FEC important?</a:t>
            </a:r>
          </a:p>
          <a:p>
            <a:pPr lvl="1"/>
            <a:r>
              <a:rPr lang="en-US" dirty="0"/>
              <a:t>What are Super PACs?</a:t>
            </a:r>
          </a:p>
        </p:txBody>
      </p:sp>
    </p:spTree>
    <p:extLst>
      <p:ext uri="{BB962C8B-B14F-4D97-AF65-F5344CB8AC3E}">
        <p14:creationId xmlns:p14="http://schemas.microsoft.com/office/powerpoint/2010/main" val="3855533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Campaign finance…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It’s so ridiculous it’s funny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en-US" dirty="0"/>
              <a:t>It’s a huge problem</a:t>
            </a:r>
          </a:p>
        </p:txBody>
      </p:sp>
      <p:pic>
        <p:nvPicPr>
          <p:cNvPr id="7" name="Content Placeholder 6">
            <a:hlinkClick r:id="rId3" action="ppaction://hlinkfil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214563"/>
            <a:ext cx="4289425" cy="2144712"/>
          </a:xfrm>
        </p:spPr>
      </p:pic>
      <p:pic>
        <p:nvPicPr>
          <p:cNvPr id="2050" name="Picture 2" descr="https://paulboylan.files.wordpress.com/2012/11/stephen-colberts-super-pac.jpg?w=450&amp;h=391">
            <a:hlinkClick r:id="rId5" action="ppaction://hlinkfile"/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88" y="1417945"/>
            <a:ext cx="4291012" cy="3737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4999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76350"/>
            <a:ext cx="9144000" cy="5181600"/>
          </a:xfrm>
        </p:spPr>
        <p:txBody>
          <a:bodyPr/>
          <a:lstStyle/>
          <a:p>
            <a:r>
              <a:rPr lang="en-US" dirty="0"/>
              <a:t>Federal Election Commission</a:t>
            </a:r>
          </a:p>
          <a:p>
            <a:r>
              <a:rPr lang="en-US" dirty="0"/>
              <a:t>Keeps elections “fair”</a:t>
            </a:r>
          </a:p>
          <a:p>
            <a:r>
              <a:rPr lang="en-US" dirty="0"/>
              <a:t>monitors money flow in (campaign donations) and out (spending)</a:t>
            </a:r>
          </a:p>
          <a:p>
            <a:pPr lvl="1"/>
            <a:r>
              <a:rPr lang="en-US" dirty="0"/>
              <a:t>Disclosure</a:t>
            </a:r>
          </a:p>
          <a:p>
            <a:r>
              <a:rPr lang="en-US" dirty="0"/>
              <a:t>Contribution limits</a:t>
            </a:r>
          </a:p>
        </p:txBody>
      </p:sp>
      <p:pic>
        <p:nvPicPr>
          <p:cNvPr id="23554" name="Picture 2" descr="http://67.39.100.124/wordpress/wp-content/uploads/2012/11/Federal-Election-Commission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3276600"/>
            <a:ext cx="2857500" cy="2857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3882" y="3276677"/>
            <a:ext cx="8441675" cy="1835150"/>
          </a:xfrm>
        </p:spPr>
        <p:txBody>
          <a:bodyPr>
            <a:normAutofit fontScale="77500" lnSpcReduction="20000"/>
          </a:bodyPr>
          <a:lstStyle/>
          <a:p>
            <a:pPr marL="514350" lvl="1" indent="0" algn="l" eaLnBrk="1" hangingPunct="1">
              <a:buFont typeface="Wingdings" charset="0"/>
              <a:buNone/>
              <a:defRPr/>
            </a:pPr>
            <a:r>
              <a:rPr lang="en-US" sz="3200" b="1" dirty="0">
                <a:solidFill>
                  <a:schemeClr val="tx1"/>
                </a:solidFill>
                <a:latin typeface="Georgia" charset="0"/>
                <a:ea typeface="ＭＳ Ｐゴシック" charset="0"/>
              </a:rPr>
              <a:t>Officially registered fund-raising organization that</a:t>
            </a:r>
          </a:p>
          <a:p>
            <a:pPr marL="971550" lvl="1" indent="-457200" algn="l" eaLnBrk="1" hangingPunct="1">
              <a:buFont typeface="Arial" panose="020B0604020202020204" pitchFamily="34" charset="0"/>
              <a:buChar char="•"/>
              <a:defRPr/>
            </a:pPr>
            <a:r>
              <a:rPr lang="en-US" sz="3200" b="1" dirty="0">
                <a:solidFill>
                  <a:schemeClr val="tx1"/>
                </a:solidFill>
                <a:latin typeface="Georgia" charset="0"/>
                <a:ea typeface="ＭＳ Ｐゴシック" charset="0"/>
              </a:rPr>
              <a:t>Limited  (direct) spending</a:t>
            </a:r>
          </a:p>
          <a:p>
            <a:pPr marL="971550" lvl="1" indent="-457200" algn="l" eaLnBrk="1" hangingPunct="1">
              <a:buFont typeface="Arial" panose="020B0604020202020204" pitchFamily="34" charset="0"/>
              <a:buChar char="•"/>
              <a:defRPr/>
            </a:pPr>
            <a:r>
              <a:rPr lang="en-US" sz="3200" b="1" dirty="0">
                <a:solidFill>
                  <a:schemeClr val="tx1"/>
                </a:solidFill>
                <a:latin typeface="Georgia" charset="0"/>
                <a:ea typeface="ＭＳ Ｐゴシック" charset="0"/>
              </a:rPr>
              <a:t>Represent &amp; affiliated with candidates, interest groups &amp; parties</a:t>
            </a:r>
          </a:p>
          <a:p>
            <a:pPr marL="514350" lvl="1" indent="0" eaLnBrk="1" hangingPunct="1">
              <a:buFont typeface="Wingdings" charset="0"/>
              <a:buNone/>
              <a:defRPr/>
            </a:pPr>
            <a:endParaRPr lang="en-US" sz="3200" b="1" dirty="0">
              <a:solidFill>
                <a:srgbClr val="CCFF66"/>
              </a:solidFill>
              <a:latin typeface="Georgia" charset="0"/>
              <a:ea typeface="ＭＳ Ｐゴシック" charset="0"/>
            </a:endParaRPr>
          </a:p>
        </p:txBody>
      </p:sp>
      <p:pic>
        <p:nvPicPr>
          <p:cNvPr id="102404" name="Picture 6" descr="PAC-logo---colo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228600"/>
            <a:ext cx="1536700" cy="1524000"/>
          </a:xfrm>
          <a:prstGeom prst="rect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</p:spPr>
      </p:pic>
      <p:pic>
        <p:nvPicPr>
          <p:cNvPr id="102405" name="Picture 8" descr="pac_logo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10400" y="228600"/>
            <a:ext cx="1428750" cy="1428750"/>
          </a:xfrm>
          <a:prstGeom prst="rect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</p:spPr>
      </p:pic>
      <p:pic>
        <p:nvPicPr>
          <p:cNvPr id="102406" name="Picture 10" descr="images.jpe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90800" y="4797425"/>
            <a:ext cx="4114800" cy="1831975"/>
          </a:xfrm>
          <a:prstGeom prst="rect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</p:spPr>
      </p:pic>
      <p:pic>
        <p:nvPicPr>
          <p:cNvPr id="102407" name="Picture 12" descr="hollywoodchamberpac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77000" y="5059363"/>
            <a:ext cx="2368550" cy="1538287"/>
          </a:xfrm>
          <a:prstGeom prst="rect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</p:spPr>
      </p:pic>
      <p:pic>
        <p:nvPicPr>
          <p:cNvPr id="102408" name="Picture 9" descr="TACO_PAC_logo.59185943_std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4800" y="5105400"/>
            <a:ext cx="2514600" cy="1370013"/>
          </a:xfrm>
          <a:prstGeom prst="rect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</p:spPr>
      </p:pic>
      <p:pic>
        <p:nvPicPr>
          <p:cNvPr id="102409" name="Picture 14" descr="fffstackedcolor_PAC_300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895600" y="228600"/>
            <a:ext cx="3297238" cy="1143000"/>
          </a:xfrm>
          <a:prstGeom prst="rect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</p:spPr>
      </p:pic>
      <p:sp>
        <p:nvSpPr>
          <p:cNvPr id="389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828800"/>
            <a:ext cx="9144000" cy="11430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sz="4000" b="1" dirty="0">
                <a:solidFill>
                  <a:schemeClr val="tx1"/>
                </a:solidFill>
                <a:latin typeface="Georgia" charset="0"/>
                <a:ea typeface="ＭＳ Ｐゴシック" charset="0"/>
              </a:rPr>
              <a:t>Political Action Committee (PAC):</a:t>
            </a:r>
          </a:p>
        </p:txBody>
      </p:sp>
    </p:spTree>
    <p:extLst>
      <p:ext uri="{BB962C8B-B14F-4D97-AF65-F5344CB8AC3E}">
        <p14:creationId xmlns:p14="http://schemas.microsoft.com/office/powerpoint/2010/main" val="6201780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3" name="Picture 2" descr="Citizens United_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00538" y="1828800"/>
            <a:ext cx="4843462" cy="339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i="1" dirty="0">
                <a:latin typeface="Georgia" pitchFamily="18" charset="0"/>
              </a:rPr>
              <a:t>Citizens United v. FEC </a:t>
            </a:r>
            <a:r>
              <a:rPr lang="en-US" b="1" dirty="0">
                <a:latin typeface="Georgia" pitchFamily="18" charset="0"/>
              </a:rPr>
              <a:t>(2010)</a:t>
            </a:r>
            <a:endParaRPr lang="en-US" b="1" i="1" dirty="0">
              <a:latin typeface="Georgia" pitchFamily="18" charset="0"/>
            </a:endParaRP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750" y="1676400"/>
            <a:ext cx="4083050" cy="4495800"/>
          </a:xfrm>
        </p:spPr>
        <p:txBody>
          <a:bodyPr>
            <a:normAutofit fontScale="85000" lnSpcReduction="10000"/>
          </a:bodyPr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b="1" dirty="0">
                <a:latin typeface="Georgia" pitchFamily="18" charset="0"/>
              </a:rPr>
              <a:t>SCOTUS DECISION:</a:t>
            </a:r>
          </a:p>
          <a:p>
            <a:pPr marL="0" indent="0" eaLnBrk="1" hangingPunct="1"/>
            <a:r>
              <a:rPr lang="en-US" dirty="0">
                <a:latin typeface="Georgia" pitchFamily="18" charset="0"/>
              </a:rPr>
              <a:t>Political = free speech</a:t>
            </a:r>
          </a:p>
          <a:p>
            <a:pPr marL="0" indent="0" eaLnBrk="1" hangingPunct="1"/>
            <a:r>
              <a:rPr lang="en-US" dirty="0">
                <a:latin typeface="Georgia" pitchFamily="18" charset="0"/>
              </a:rPr>
              <a:t>Corporations &amp; unions                                                         can spend money                                                     to support or denounce candidates</a:t>
            </a:r>
          </a:p>
          <a:p>
            <a:pPr marL="0" indent="0" eaLnBrk="1" hangingPunct="1"/>
            <a:r>
              <a:rPr lang="en-US" dirty="0">
                <a:latin typeface="Georgia" pitchFamily="18" charset="0"/>
              </a:rPr>
              <a:t>No limit on </a:t>
            </a:r>
            <a:r>
              <a:rPr lang="en-US" dirty="0">
                <a:solidFill>
                  <a:srgbClr val="FF0000"/>
                </a:solidFill>
                <a:latin typeface="Georgia" pitchFamily="18" charset="0"/>
              </a:rPr>
              <a:t>uncoordinated</a:t>
            </a:r>
            <a:r>
              <a:rPr lang="en-US" dirty="0">
                <a:latin typeface="Georgia" pitchFamily="18" charset="0"/>
              </a:rPr>
              <a:t> spending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6439" y="5486400"/>
            <a:ext cx="8839200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1" hangingPunct="1">
              <a:spcBef>
                <a:spcPct val="20000"/>
              </a:spcBef>
              <a:buClr>
                <a:srgbClr val="007278"/>
              </a:buClr>
              <a:buFont typeface="Wingdings" pitchFamily="2" charset="2"/>
              <a:buChar char="§"/>
            </a:pPr>
            <a:r>
              <a:rPr lang="en-US" sz="2800" kern="0" dirty="0">
                <a:solidFill>
                  <a:srgbClr val="007278"/>
                </a:solidFill>
                <a:effectLst/>
              </a:rPr>
              <a:t>Upheld bans on </a:t>
            </a:r>
            <a:r>
              <a:rPr lang="en-US" sz="2800" kern="0" dirty="0">
                <a:solidFill>
                  <a:srgbClr val="FF0000"/>
                </a:solidFill>
                <a:effectLst/>
              </a:rPr>
              <a:t>direct</a:t>
            </a:r>
            <a:r>
              <a:rPr lang="en-US" sz="2800" kern="0" dirty="0">
                <a:solidFill>
                  <a:srgbClr val="007278"/>
                </a:solidFill>
                <a:effectLst/>
              </a:rPr>
              <a:t> contributions to candidates</a:t>
            </a:r>
          </a:p>
        </p:txBody>
      </p:sp>
    </p:spTree>
    <p:extLst>
      <p:ext uri="{BB962C8B-B14F-4D97-AF65-F5344CB8AC3E}">
        <p14:creationId xmlns:p14="http://schemas.microsoft.com/office/powerpoint/2010/main" val="2661886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2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2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2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2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8263"/>
            <a:ext cx="7543800" cy="1143000"/>
          </a:xfrm>
        </p:spPr>
        <p:txBody>
          <a:bodyPr/>
          <a:lstStyle/>
          <a:p>
            <a:pPr>
              <a:defRPr/>
            </a:pPr>
            <a:r>
              <a:rPr lang="en-US" b="1" dirty="0">
                <a:solidFill>
                  <a:schemeClr val="tx1"/>
                </a:solidFill>
                <a:latin typeface="Georgia" charset="0"/>
                <a:ea typeface="ＭＳ Ｐゴシック" charset="0"/>
              </a:rPr>
              <a:t>Super PACs</a:t>
            </a:r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3505200"/>
            <a:ext cx="8915400" cy="3124200"/>
          </a:xfrm>
        </p:spPr>
        <p:txBody>
          <a:bodyPr>
            <a:normAutofit/>
          </a:bodyPr>
          <a:lstStyle/>
          <a:p>
            <a:pPr>
              <a:buFont typeface="Wingdings" charset="0"/>
              <a:buChar char=""/>
              <a:defRPr/>
            </a:pPr>
            <a:r>
              <a:rPr lang="en-US" sz="2800" b="1" dirty="0">
                <a:solidFill>
                  <a:schemeClr val="tx1"/>
                </a:solidFill>
                <a:latin typeface="Georgia" charset="0"/>
                <a:ea typeface="ＭＳ Ｐゴシック" charset="0"/>
              </a:rPr>
              <a:t>raise and spend </a:t>
            </a:r>
            <a:r>
              <a:rPr lang="en-US" sz="2800" b="1" u="sng" dirty="0">
                <a:solidFill>
                  <a:srgbClr val="FF0000"/>
                </a:solidFill>
                <a:latin typeface="Georgia" charset="0"/>
                <a:ea typeface="ＭＳ Ｐゴシック" charset="0"/>
              </a:rPr>
              <a:t>unlimited</a:t>
            </a:r>
            <a:r>
              <a:rPr lang="en-US" sz="2800" b="1" dirty="0">
                <a:solidFill>
                  <a:schemeClr val="tx1"/>
                </a:solidFill>
                <a:latin typeface="Georgia" charset="0"/>
                <a:ea typeface="ＭＳ Ｐゴシック" charset="0"/>
              </a:rPr>
              <a:t> $ for or against candidates</a:t>
            </a:r>
          </a:p>
          <a:p>
            <a:pPr>
              <a:buFont typeface="Wingdings" charset="0"/>
              <a:buChar char=""/>
              <a:defRPr/>
            </a:pPr>
            <a:r>
              <a:rPr lang="en-US" sz="2800" b="1" dirty="0">
                <a:solidFill>
                  <a:schemeClr val="tx1"/>
                </a:solidFill>
                <a:latin typeface="Georgia" charset="0"/>
                <a:ea typeface="ＭＳ Ｐゴシック" charset="0"/>
              </a:rPr>
              <a:t>prohibited from donating $ or </a:t>
            </a:r>
            <a:r>
              <a:rPr lang="en-US" sz="2800" b="1" u="sng" dirty="0">
                <a:solidFill>
                  <a:schemeClr val="tx1"/>
                </a:solidFill>
                <a:latin typeface="Georgia" charset="0"/>
                <a:ea typeface="ＭＳ Ｐゴシック" charset="0"/>
              </a:rPr>
              <a:t>coordinating </a:t>
            </a:r>
            <a:r>
              <a:rPr lang="en-US" sz="2800" b="1" u="sng" dirty="0">
                <a:solidFill>
                  <a:srgbClr val="FF0000"/>
                </a:solidFill>
                <a:latin typeface="Georgia" charset="0"/>
                <a:ea typeface="ＭＳ Ｐゴシック" charset="0"/>
              </a:rPr>
              <a:t>directly</a:t>
            </a:r>
            <a:r>
              <a:rPr lang="en-US" sz="2800" b="1" u="sng" dirty="0">
                <a:solidFill>
                  <a:schemeClr val="tx1"/>
                </a:solidFill>
                <a:latin typeface="Georgia" charset="0"/>
                <a:ea typeface="ＭＳ Ｐゴシック" charset="0"/>
              </a:rPr>
              <a:t> with campaigns</a:t>
            </a:r>
          </a:p>
          <a:p>
            <a:pPr>
              <a:buFont typeface="Wingdings" charset="0"/>
              <a:buChar char=""/>
              <a:defRPr/>
            </a:pPr>
            <a:r>
              <a:rPr lang="en-US" sz="2800" b="1" dirty="0">
                <a:solidFill>
                  <a:schemeClr val="tx1"/>
                </a:solidFill>
                <a:latin typeface="Georgia" charset="0"/>
                <a:ea typeface="ＭＳ Ｐゴシック" charset="0"/>
              </a:rPr>
              <a:t>Less transparency</a:t>
            </a:r>
          </a:p>
        </p:txBody>
      </p:sp>
      <p:pic>
        <p:nvPicPr>
          <p:cNvPr id="124931" name="Picture 2" descr="superpacs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1219200"/>
            <a:ext cx="3657600" cy="221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40129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5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5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5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65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76200"/>
            <a:ext cx="67056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480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unshine11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61" b="11881"/>
          <a:stretch/>
        </p:blipFill>
        <p:spPr bwMode="auto">
          <a:xfrm>
            <a:off x="4876800" y="1178451"/>
            <a:ext cx="3736848" cy="2491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I know?!!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506" y="3669683"/>
            <a:ext cx="5639094" cy="289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1806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149352"/>
            <a:ext cx="8686800" cy="841248"/>
          </a:xfrm>
        </p:spPr>
        <p:txBody>
          <a:bodyPr>
            <a:normAutofit fontScale="90000"/>
          </a:bodyPr>
          <a:lstStyle/>
          <a:p>
            <a:r>
              <a:rPr lang="en-US" dirty="0"/>
              <a:t>“Small donors make good press, big donors get you elected.”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71" y="1103000"/>
            <a:ext cx="5769132" cy="280707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519" y="3886200"/>
            <a:ext cx="45720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1514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E8EB1C7F-E630-4600-B9E9-C89018D432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457200"/>
            <a:ext cx="3806514" cy="5943600"/>
          </a:xfrm>
          <a:prstGeom prst="rect">
            <a:avLst/>
          </a:prstGeom>
        </p:spPr>
      </p:pic>
      <p:pic>
        <p:nvPicPr>
          <p:cNvPr id="5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10B32188-D01D-46DD-A46D-D82D2A051E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535266"/>
            <a:ext cx="4564776" cy="378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9082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Breakdown of campaign spending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524000"/>
            <a:ext cx="6858000" cy="514507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PEW </a:t>
            </a:r>
            <a:r>
              <a:rPr lang="en-US" dirty="0" err="1"/>
              <a:t>ReSEARCH</a:t>
            </a:r>
            <a:r>
              <a:rPr lang="en-US" dirty="0"/>
              <a:t> CENTER POLL…</a:t>
            </a:r>
          </a:p>
        </p:txBody>
      </p:sp>
      <p:pic>
        <p:nvPicPr>
          <p:cNvPr id="1026" name="Picture 2" descr="Image result for campaign funding poll">
            <a:extLst>
              <a:ext uri="{FF2B5EF4-FFF2-40B4-BE49-F238E27FC236}">
                <a16:creationId xmlns:a16="http://schemas.microsoft.com/office/drawing/2014/main" id="{62B312C7-0C63-4A69-981A-EB3F961255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284308"/>
            <a:ext cx="5715000" cy="5402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3339</TotalTime>
  <Words>471</Words>
  <Application>Microsoft Office PowerPoint</Application>
  <PresentationFormat>On-screen Show (4:3)</PresentationFormat>
  <Paragraphs>62</Paragraphs>
  <Slides>16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Calibri</vt:lpstr>
      <vt:lpstr>Franklin Gothic Book</vt:lpstr>
      <vt:lpstr>Franklin Gothic Medium</vt:lpstr>
      <vt:lpstr>Georgia</vt:lpstr>
      <vt:lpstr>Wingdings</vt:lpstr>
      <vt:lpstr>Wingdings 2</vt:lpstr>
      <vt:lpstr>Trek</vt:lpstr>
      <vt:lpstr>PowerPoint Presentation</vt:lpstr>
      <vt:lpstr>Bellwork 11/28 Interpreting political cArtoons p. 525</vt:lpstr>
      <vt:lpstr>The Rise of super pacs… (Reading)</vt:lpstr>
      <vt:lpstr>Campaign Finance</vt:lpstr>
      <vt:lpstr>Campaign Finance</vt:lpstr>
      <vt:lpstr>Campaign finance…</vt:lpstr>
      <vt:lpstr>FEC</vt:lpstr>
      <vt:lpstr>Political Action Committee (PAC):</vt:lpstr>
      <vt:lpstr>Citizens United v. FEC (2010)</vt:lpstr>
      <vt:lpstr>Super PACs</vt:lpstr>
      <vt:lpstr>PowerPoint Presentation</vt:lpstr>
      <vt:lpstr>How do I know?!!</vt:lpstr>
      <vt:lpstr>“Small donors make good press, big donors get you elected.”</vt:lpstr>
      <vt:lpstr>PowerPoint Presentation</vt:lpstr>
      <vt:lpstr>Breakdown of campaign spending</vt:lpstr>
      <vt:lpstr>PEW ReSEARCH CENTER POLL…</vt:lpstr>
    </vt:vector>
  </TitlesOfParts>
  <Company>Plainfield School District 202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IV - Political Parties, Interest Groups and The Media</dc:title>
  <dc:creator>PCSD</dc:creator>
  <cp:lastModifiedBy>Aaron Sterchi</cp:lastModifiedBy>
  <cp:revision>187</cp:revision>
  <cp:lastPrinted>2016-10-13T15:09:30Z</cp:lastPrinted>
  <dcterms:created xsi:type="dcterms:W3CDTF">2008-11-12T20:19:22Z</dcterms:created>
  <dcterms:modified xsi:type="dcterms:W3CDTF">2019-12-05T16:28:41Z</dcterms:modified>
</cp:coreProperties>
</file>