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4"/>
  </p:notesMasterIdLst>
  <p:handoutMasterIdLst>
    <p:handoutMasterId r:id="rId25"/>
  </p:handoutMasterIdLst>
  <p:sldIdLst>
    <p:sldId id="280" r:id="rId2"/>
    <p:sldId id="282" r:id="rId3"/>
    <p:sldId id="281" r:id="rId4"/>
    <p:sldId id="272" r:id="rId5"/>
    <p:sldId id="283" r:id="rId6"/>
    <p:sldId id="264" r:id="rId7"/>
    <p:sldId id="271" r:id="rId8"/>
    <p:sldId id="256" r:id="rId9"/>
    <p:sldId id="257" r:id="rId10"/>
    <p:sldId id="258" r:id="rId11"/>
    <p:sldId id="259" r:id="rId12"/>
    <p:sldId id="260" r:id="rId13"/>
    <p:sldId id="261" r:id="rId14"/>
    <p:sldId id="262" r:id="rId15"/>
    <p:sldId id="263" r:id="rId16"/>
    <p:sldId id="278" r:id="rId17"/>
    <p:sldId id="274" r:id="rId18"/>
    <p:sldId id="279" r:id="rId19"/>
    <p:sldId id="265" r:id="rId20"/>
    <p:sldId id="266" r:id="rId21"/>
    <p:sldId id="267" r:id="rId22"/>
    <p:sldId id="268" r:id="rId23"/>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47" autoAdjust="0"/>
  </p:normalViewPr>
  <p:slideViewPr>
    <p:cSldViewPr>
      <p:cViewPr varScale="1">
        <p:scale>
          <a:sx n="80" d="100"/>
          <a:sy n="80" d="100"/>
        </p:scale>
        <p:origin x="251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E9956391-C07E-42FB-83CD-5941A167B005}" type="datetimeFigureOut">
              <a:rPr lang="en-US" smtClean="0"/>
              <a:t>10/7/2019</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71A740AB-3BE7-44EC-9B67-C54D8B0CD0CB}" type="slidenum">
              <a:rPr lang="en-US" smtClean="0"/>
              <a:t>‹#›</a:t>
            </a:fld>
            <a:endParaRPr lang="en-US"/>
          </a:p>
        </p:txBody>
      </p:sp>
    </p:spTree>
    <p:extLst>
      <p:ext uri="{BB962C8B-B14F-4D97-AF65-F5344CB8AC3E}">
        <p14:creationId xmlns:p14="http://schemas.microsoft.com/office/powerpoint/2010/main" val="3847407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9E281A73-1982-4034-B26B-44EB753E019D}" type="datetimeFigureOut">
              <a:rPr lang="en-US" smtClean="0"/>
              <a:pPr/>
              <a:t>10/7/2019</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1E910CCA-7E8A-4867-A112-FDBBD40AAAE2}" type="slidenum">
              <a:rPr lang="en-US" smtClean="0"/>
              <a:pPr/>
              <a:t>‹#›</a:t>
            </a:fld>
            <a:endParaRPr lang="en-US"/>
          </a:p>
        </p:txBody>
      </p:sp>
    </p:spTree>
    <p:extLst>
      <p:ext uri="{BB962C8B-B14F-4D97-AF65-F5344CB8AC3E}">
        <p14:creationId xmlns:p14="http://schemas.microsoft.com/office/powerpoint/2010/main" val="225784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these</a:t>
            </a:r>
            <a:r>
              <a:rPr lang="en-US" baseline="0" dirty="0"/>
              <a:t> when they are done, the point is to see that there are a lot of things that we look for in a President.</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a:t>
            </a:fld>
            <a:endParaRPr lang="en-US"/>
          </a:p>
        </p:txBody>
      </p:sp>
    </p:spTree>
    <p:extLst>
      <p:ext uri="{BB962C8B-B14F-4D97-AF65-F5344CB8AC3E}">
        <p14:creationId xmlns:p14="http://schemas.microsoft.com/office/powerpoint/2010/main" val="1298815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this chart in their</a:t>
            </a:r>
            <a:r>
              <a:rPr lang="en-US" baseline="0" dirty="0"/>
              <a:t> notebook.  They will use card sets (in the second cabinet next to the desk) to rank each set 1 thru 4 as to who would be the best qualified to be president and who would be the least…then they take the best from each set to determine their overall number 1.</a:t>
            </a:r>
          </a:p>
          <a:p>
            <a:endParaRPr lang="en-US" baseline="0" dirty="0"/>
          </a:p>
          <a:p>
            <a:r>
              <a:rPr lang="en-US" baseline="0" dirty="0"/>
              <a:t>For instance I think A1 is the best in that set, B3 the best in that, C4 and D1; then I take those four and determine which one of those is best…then answer questions.</a:t>
            </a:r>
          </a:p>
          <a:p>
            <a:endParaRPr lang="en-US" baseline="0" dirty="0"/>
          </a:p>
          <a:p>
            <a:r>
              <a:rPr lang="en-US" baseline="0" dirty="0"/>
              <a:t>Students should form groups of four to share card sets.</a:t>
            </a:r>
          </a:p>
          <a:p>
            <a:endParaRPr lang="en-US" baseline="0" dirty="0"/>
          </a:p>
          <a:p>
            <a:r>
              <a:rPr lang="en-US" baseline="0" dirty="0"/>
              <a:t>Discuss who they though was best and why.</a:t>
            </a:r>
          </a:p>
          <a:p>
            <a:endParaRPr lang="en-US" baseline="0" dirty="0"/>
          </a:p>
          <a:p>
            <a:r>
              <a:rPr lang="en-US" baseline="0" dirty="0"/>
              <a:t>Groups are together JUST TO SHARE card sets not to make decisions together, this is individual decision, group sharing of resources.</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2</a:t>
            </a:fld>
            <a:endParaRPr lang="en-US"/>
          </a:p>
        </p:txBody>
      </p:sp>
    </p:spTree>
    <p:extLst>
      <p:ext uri="{BB962C8B-B14F-4D97-AF65-F5344CB8AC3E}">
        <p14:creationId xmlns:p14="http://schemas.microsoft.com/office/powerpoint/2010/main" val="3053601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finished, discuss whether these qualifications</a:t>
            </a:r>
            <a:r>
              <a:rPr lang="en-US" baseline="0" dirty="0"/>
              <a:t> were or would be important to them and why?  Would they be important to those that vote?</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4</a:t>
            </a:fld>
            <a:endParaRPr lang="en-US"/>
          </a:p>
        </p:txBody>
      </p:sp>
    </p:spTree>
    <p:extLst>
      <p:ext uri="{BB962C8B-B14F-4D97-AF65-F5344CB8AC3E}">
        <p14:creationId xmlns:p14="http://schemas.microsoft.com/office/powerpoint/2010/main" val="1565342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a:t>
            </a:r>
            <a:r>
              <a:rPr lang="en-US" baseline="0" dirty="0"/>
              <a:t> show them who they chose, they usually love this, maybe show of hands as to who was the most popular.</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5</a:t>
            </a:fld>
            <a:endParaRPr lang="en-US"/>
          </a:p>
        </p:txBody>
      </p:sp>
    </p:spTree>
    <p:extLst>
      <p:ext uri="{BB962C8B-B14F-4D97-AF65-F5344CB8AC3E}">
        <p14:creationId xmlns:p14="http://schemas.microsoft.com/office/powerpoint/2010/main" val="1409312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 many informal qualifications because there are only three formal qualifications for the Presidency</a:t>
            </a:r>
            <a:r>
              <a:rPr lang="en-US" baseline="0" dirty="0"/>
              <a:t> because he is expected to fulfill many roles….</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6</a:t>
            </a:fld>
            <a:endParaRPr lang="en-US"/>
          </a:p>
        </p:txBody>
      </p:sp>
    </p:spTree>
    <p:extLst>
      <p:ext uri="{BB962C8B-B14F-4D97-AF65-F5344CB8AC3E}">
        <p14:creationId xmlns:p14="http://schemas.microsoft.com/office/powerpoint/2010/main" val="3095746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President is the ceremonial leader of the U.S. </a:t>
            </a:r>
          </a:p>
          <a:p>
            <a:pPr marL="171450" indent="-171450">
              <a:buFont typeface="Arial" panose="020B0604020202020204" pitchFamily="34" charset="0"/>
              <a:buChar char="•"/>
            </a:pPr>
            <a:r>
              <a:rPr lang="en-US" dirty="0"/>
              <a:t>Ex: meeting with foreign leaders, throwing out first pitch, meeting with students from Marjory-</a:t>
            </a:r>
            <a:r>
              <a:rPr lang="en-US" dirty="0" err="1"/>
              <a:t>Stoneman</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9</a:t>
            </a:fld>
            <a:endParaRPr lang="en-US"/>
          </a:p>
        </p:txBody>
      </p:sp>
    </p:spTree>
    <p:extLst>
      <p:ext uri="{BB962C8B-B14F-4D97-AF65-F5344CB8AC3E}">
        <p14:creationId xmlns:p14="http://schemas.microsoft.com/office/powerpoint/2010/main" val="515691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a:t>
            </a:r>
            <a:r>
              <a:rPr lang="en-US" baseline="0" dirty="0"/>
              <a:t> is the CEO of the U.S. running the federal bureaucracy (government)</a:t>
            </a:r>
          </a:p>
          <a:p>
            <a:r>
              <a:rPr lang="en-US" baseline="0" dirty="0"/>
              <a:t>Ex: cabinet is like the board of a corporation</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10</a:t>
            </a:fld>
            <a:endParaRPr lang="en-US"/>
          </a:p>
        </p:txBody>
      </p:sp>
    </p:spTree>
    <p:extLst>
      <p:ext uri="{BB962C8B-B14F-4D97-AF65-F5344CB8AC3E}">
        <p14:creationId xmlns:p14="http://schemas.microsoft.com/office/powerpoint/2010/main" val="3639718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he can’t make laws, he can affect what laws get passed, like Obama</a:t>
            </a:r>
            <a:r>
              <a:rPr lang="en-US" baseline="0" dirty="0"/>
              <a:t> &amp; Obamacare, LBJ and early childhood education, Trump &amp; tax cuts</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11</a:t>
            </a:fld>
            <a:endParaRPr lang="en-US"/>
          </a:p>
        </p:txBody>
      </p:sp>
    </p:spTree>
    <p:extLst>
      <p:ext uri="{BB962C8B-B14F-4D97-AF65-F5344CB8AC3E}">
        <p14:creationId xmlns:p14="http://schemas.microsoft.com/office/powerpoint/2010/main" val="4235703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a:t>
            </a:r>
            <a:r>
              <a:rPr lang="en-US" baseline="0" dirty="0"/>
              <a:t> is expected to assist with the economy….</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12</a:t>
            </a:fld>
            <a:endParaRPr lang="en-US"/>
          </a:p>
        </p:txBody>
      </p:sp>
    </p:spTree>
    <p:extLst>
      <p:ext uri="{BB962C8B-B14F-4D97-AF65-F5344CB8AC3E}">
        <p14:creationId xmlns:p14="http://schemas.microsoft.com/office/powerpoint/2010/main" val="3522734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Presidents are the </a:t>
            </a:r>
            <a:r>
              <a:rPr lang="en-US" dirty="0" err="1"/>
              <a:t>defacto</a:t>
            </a:r>
            <a:r>
              <a:rPr lang="en-US" dirty="0"/>
              <a:t> leader of their political</a:t>
            </a:r>
            <a:r>
              <a:rPr lang="en-US" baseline="0" dirty="0"/>
              <a:t> party…even if the party isn’t happy about it </a:t>
            </a:r>
            <a:r>
              <a:rPr lang="en-US" baseline="0"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13</a:t>
            </a:fld>
            <a:endParaRPr lang="en-US"/>
          </a:p>
        </p:txBody>
      </p:sp>
    </p:spTree>
    <p:extLst>
      <p:ext uri="{BB962C8B-B14F-4D97-AF65-F5344CB8AC3E}">
        <p14:creationId xmlns:p14="http://schemas.microsoft.com/office/powerpoint/2010/main" val="2548956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Presidents</a:t>
            </a:r>
            <a:r>
              <a:rPr lang="en-US" baseline="0" dirty="0"/>
              <a:t> meet with and make agreements with foreign nations.</a:t>
            </a:r>
          </a:p>
          <a:p>
            <a:r>
              <a:rPr lang="en-US" baseline="0" dirty="0"/>
              <a:t>Ex: Wilson – Treaty of Versailles, Trump &amp; Kim Jung Un, JFK &amp; Cuban </a:t>
            </a:r>
            <a:r>
              <a:rPr lang="en-US" baseline="0" dirty="0" err="1"/>
              <a:t>Missle</a:t>
            </a:r>
            <a:r>
              <a:rPr lang="en-US" baseline="0" dirty="0"/>
              <a:t> Crisis</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14</a:t>
            </a:fld>
            <a:endParaRPr lang="en-US"/>
          </a:p>
        </p:txBody>
      </p:sp>
    </p:spTree>
    <p:extLst>
      <p:ext uri="{BB962C8B-B14F-4D97-AF65-F5344CB8AC3E}">
        <p14:creationId xmlns:p14="http://schemas.microsoft.com/office/powerpoint/2010/main" val="1892802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Presidents</a:t>
            </a:r>
            <a:r>
              <a:rPr lang="en-US" baseline="0" dirty="0"/>
              <a:t> are the Commander in Chief, the head of the armed forces.</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15</a:t>
            </a:fld>
            <a:endParaRPr lang="en-US"/>
          </a:p>
        </p:txBody>
      </p:sp>
    </p:spTree>
    <p:extLst>
      <p:ext uri="{BB962C8B-B14F-4D97-AF65-F5344CB8AC3E}">
        <p14:creationId xmlns:p14="http://schemas.microsoft.com/office/powerpoint/2010/main" val="969766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 Vice President</a:t>
            </a:r>
            <a:r>
              <a:rPr lang="en-US" baseline="0" dirty="0"/>
              <a:t> we pay no attention to.....</a:t>
            </a:r>
          </a:p>
          <a:p>
            <a:endParaRPr lang="en-US" baseline="0" dirty="0"/>
          </a:p>
          <a:p>
            <a:r>
              <a:rPr lang="en-US" baseline="0" dirty="0"/>
              <a:t>* You may need to work these last slides in another class period depending on how long they discussed and worked on other stuff……</a:t>
            </a:r>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16</a:t>
            </a:fld>
            <a:endParaRPr lang="en-US"/>
          </a:p>
        </p:txBody>
      </p:sp>
    </p:spTree>
    <p:extLst>
      <p:ext uri="{BB962C8B-B14F-4D97-AF65-F5344CB8AC3E}">
        <p14:creationId xmlns:p14="http://schemas.microsoft.com/office/powerpoint/2010/main" val="1923914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910CCA-7E8A-4867-A112-FDBBD40AAAE2}" type="slidenum">
              <a:rPr lang="en-US" smtClean="0"/>
              <a:pPr/>
              <a:t>21</a:t>
            </a:fld>
            <a:endParaRPr lang="en-US"/>
          </a:p>
        </p:txBody>
      </p:sp>
    </p:spTree>
    <p:extLst>
      <p:ext uri="{BB962C8B-B14F-4D97-AF65-F5344CB8AC3E}">
        <p14:creationId xmlns:p14="http://schemas.microsoft.com/office/powerpoint/2010/main" val="3864889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BB2C23-2F80-479B-AA14-7E482992A6E7}" type="datetimeFigureOut">
              <a:rPr lang="en-US" smtClean="0"/>
              <a:pPr/>
              <a:t>10/7/2019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825653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BB2C23-2F80-479B-AA14-7E482992A6E7}" type="datetimeFigureOut">
              <a:rPr lang="en-US" smtClean="0"/>
              <a:pPr/>
              <a:t>10/7/2019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130424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BB2C23-2F80-479B-AA14-7E482992A6E7}" type="datetimeFigureOut">
              <a:rPr lang="en-US" smtClean="0"/>
              <a:pPr/>
              <a:t>10/7/2019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3643632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BB2C23-2F80-479B-AA14-7E482992A6E7}" type="datetimeFigureOut">
              <a:rPr lang="en-US" smtClean="0"/>
              <a:pPr/>
              <a:t>10/7/2019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3914422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BB2C23-2F80-479B-AA14-7E482992A6E7}" type="datetimeFigureOut">
              <a:rPr lang="en-US" smtClean="0"/>
              <a:pPr/>
              <a:t>10/7/2019</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181162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BB2C23-2F80-479B-AA14-7E482992A6E7}" type="datetimeFigureOut">
              <a:rPr lang="en-US" smtClean="0"/>
              <a:pPr/>
              <a:t>10/7/2019</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13297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BB2C23-2F80-479B-AA14-7E482992A6E7}" type="datetimeFigureOut">
              <a:rPr lang="en-US" smtClean="0"/>
              <a:pPr/>
              <a:t>10/7/2019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3982384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BB2C23-2F80-479B-AA14-7E482992A6E7}" type="datetimeFigureOut">
              <a:rPr lang="en-US" smtClean="0"/>
              <a:pPr/>
              <a:t>10/7/2019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854848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BB2C23-2F80-479B-AA14-7E482992A6E7}" type="datetimeFigureOut">
              <a:rPr lang="en-US" smtClean="0"/>
              <a:pPr/>
              <a:t>10/7/2019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3752643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BB2C23-2F80-479B-AA14-7E482992A6E7}" type="datetimeFigureOut">
              <a:rPr lang="en-US" smtClean="0"/>
              <a:pPr/>
              <a:t>10/7/2019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2772642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BB2C23-2F80-479B-AA14-7E482992A6E7}" type="datetimeFigureOut">
              <a:rPr lang="en-US" smtClean="0"/>
              <a:pPr/>
              <a:t>10/7/2019</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947C022-0C92-4019-AFA6-B0D010592573}"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41178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1BB2C23-2F80-479B-AA14-7E482992A6E7}" type="datetimeFigureOut">
              <a:rPr lang="en-US" smtClean="0"/>
              <a:pPr/>
              <a:t>10/7/2019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1779134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1BB2C23-2F80-479B-AA14-7E482992A6E7}" type="datetimeFigureOut">
              <a:rPr lang="en-US" smtClean="0"/>
              <a:pPr/>
              <a:t>10/7/2019</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947C022-0C92-4019-AFA6-B0D010592573}"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19311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1BB2C23-2F80-479B-AA14-7E482992A6E7}" type="datetimeFigureOut">
              <a:rPr lang="en-US" smtClean="0"/>
              <a:pPr/>
              <a:t>10/7/2019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3620058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BB2C23-2F80-479B-AA14-7E482992A6E7}" type="datetimeFigureOut">
              <a:rPr lang="en-US" smtClean="0"/>
              <a:pPr/>
              <a:t>10/7/2019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3226673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BB2C23-2F80-479B-AA14-7E482992A6E7}" type="datetimeFigureOut">
              <a:rPr lang="en-US" smtClean="0"/>
              <a:pPr/>
              <a:t>10/7/2019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947C022-0C92-4019-AFA6-B0D010592573}" type="slidenum">
              <a:rPr lang="en-US" smtClean="0"/>
              <a:pPr/>
              <a:t>‹#›</a:t>
            </a:fld>
            <a:endParaRPr lang="en-US"/>
          </a:p>
        </p:txBody>
      </p:sp>
    </p:spTree>
    <p:extLst>
      <p:ext uri="{BB962C8B-B14F-4D97-AF65-F5344CB8AC3E}">
        <p14:creationId xmlns:p14="http://schemas.microsoft.com/office/powerpoint/2010/main" val="3301885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1BB2C23-2F80-479B-AA14-7E482992A6E7}" type="datetimeFigureOut">
              <a:rPr lang="en-US" smtClean="0"/>
              <a:pPr/>
              <a:t>10/7/2019</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947C022-0C92-4019-AFA6-B0D010592573}" type="slidenum">
              <a:rPr lang="en-US" smtClean="0"/>
              <a:pPr/>
              <a:t>‹#›</a:t>
            </a:fld>
            <a:endParaRPr lang="en-US"/>
          </a:p>
        </p:txBody>
      </p:sp>
    </p:spTree>
    <p:extLst>
      <p:ext uri="{BB962C8B-B14F-4D97-AF65-F5344CB8AC3E}">
        <p14:creationId xmlns:p14="http://schemas.microsoft.com/office/powerpoint/2010/main" val="77714542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hyperlink" Target="http://abcnews.go.com/Politics/video/obama-nhl-blackhawks-waiting-builds-character-13118027?playlist=2808979&amp;section=2808950&amp;tab=9482931"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hyperlink" Target="http://www.cbsnews.com/video/watch/?id=7380340n"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hyperlink" Target="http://www.google.com/url?sa=i&amp;rct=j&amp;q=&amp;esrc=s&amp;source=images&amp;cd=&amp;cad=rja&amp;uact=8&amp;ved=0ahUKEwiqlfmg3NjSAhXn64MKHZoNC-wQjRwIBw&amp;url=http://time.com/4669031/justin-trudeau-donald-trump-white-house-meeting/&amp;bvm=bv.149397726,d.amc&amp;psig=AFQjCNGJBvNU-kYXlZ1BtkELEQ5reXs36w&amp;ust=1489674525965102" TargetMode="External"/><Relationship Id="rId7" Type="http://schemas.openxmlformats.org/officeDocument/2006/relationships/image" Target="../media/image38.gif"/><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42.jp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9.gif"/></Relationships>
</file>

<file path=ppt/slides/_rels/slide2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Bellwork</a:t>
            </a:r>
            <a:r>
              <a:rPr lang="en-US" dirty="0"/>
              <a:t> 10/7: </a:t>
            </a:r>
          </a:p>
        </p:txBody>
      </p:sp>
      <p:sp>
        <p:nvSpPr>
          <p:cNvPr id="3" name="Content Placeholder 2"/>
          <p:cNvSpPr>
            <a:spLocks noGrp="1"/>
          </p:cNvSpPr>
          <p:nvPr>
            <p:ph idx="1"/>
          </p:nvPr>
        </p:nvSpPr>
        <p:spPr>
          <a:xfrm>
            <a:off x="838201" y="1295400"/>
            <a:ext cx="7696200" cy="5410200"/>
          </a:xfrm>
        </p:spPr>
        <p:txBody>
          <a:bodyPr>
            <a:normAutofit/>
          </a:bodyPr>
          <a:lstStyle/>
          <a:p>
            <a:pPr algn="ctr">
              <a:buNone/>
            </a:pPr>
            <a:r>
              <a:rPr lang="en-US" sz="5400" dirty="0"/>
              <a:t>List three qualities/attributes which you believe a President should possess and explain why.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02279287"/>
              </p:ext>
            </p:extLst>
          </p:nvPr>
        </p:nvGraphicFramePr>
        <p:xfrm>
          <a:off x="1600200" y="685800"/>
          <a:ext cx="7132320" cy="4462272"/>
        </p:xfrm>
        <a:graphic>
          <a:graphicData uri="http://schemas.openxmlformats.org/drawingml/2006/table">
            <a:tbl>
              <a:tblPr/>
              <a:tblGrid>
                <a:gridCol w="141732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tblGrid>
              <a:tr h="891527">
                <a:tc>
                  <a:txBody>
                    <a:bodyPr/>
                    <a:lstStyle/>
                    <a:p>
                      <a:pPr marR="0" indent="0" algn="l" rtl="0">
                        <a:spcBef>
                          <a:spcPts val="0"/>
                        </a:spcBef>
                        <a:spcAft>
                          <a:spcPts val="0"/>
                        </a:spcAft>
                      </a:pPr>
                      <a:r>
                        <a:rPr lang="en-US" sz="1800" kern="1400" dirty="0">
                          <a:ln>
                            <a:noFill/>
                          </a:ln>
                          <a:solidFill>
                            <a:schemeClr val="tx1"/>
                          </a:solidFill>
                          <a:effectLst/>
                          <a:latin typeface="Times New Roman" panose="02020603050405020304" pitchFamily="18" charset="0"/>
                        </a:rPr>
                        <a:t>SET</a:t>
                      </a:r>
                      <a:endParaRPr lang="en-US" sz="1000" kern="1400" dirty="0">
                        <a:ln>
                          <a:noFill/>
                        </a:ln>
                        <a:solidFill>
                          <a:schemeClr val="tx1"/>
                        </a:solidFill>
                        <a:effectLst/>
                        <a:latin typeface="Times New Roman" panose="02020603050405020304" pitchFamily="18" charset="0"/>
                      </a:endParaRPr>
                    </a:p>
                    <a:p>
                      <a:pPr marR="0" indent="0" algn="ctr" rtl="0">
                        <a:spcBef>
                          <a:spcPts val="0"/>
                        </a:spcBef>
                        <a:spcAft>
                          <a:spcPts val="0"/>
                        </a:spcAft>
                      </a:pPr>
                      <a:r>
                        <a:rPr lang="en-US" sz="1800" kern="1400" dirty="0">
                          <a:ln>
                            <a:noFill/>
                          </a:ln>
                          <a:solidFill>
                            <a:schemeClr val="tx1"/>
                          </a:solidFill>
                          <a:effectLst/>
                          <a:latin typeface="Times New Roman" panose="02020603050405020304" pitchFamily="18" charset="0"/>
                        </a:rPr>
                        <a:t> </a:t>
                      </a:r>
                      <a:endParaRPr lang="en-US" sz="1000" kern="1400" dirty="0">
                        <a:ln>
                          <a:noFill/>
                        </a:ln>
                        <a:solidFill>
                          <a:schemeClr val="tx1"/>
                        </a:solidFill>
                        <a:effectLst/>
                        <a:latin typeface="Times New Roman" panose="02020603050405020304" pitchFamily="18" charset="0"/>
                      </a:endParaRPr>
                    </a:p>
                    <a:p>
                      <a:pPr marR="0" indent="0" algn="ctr" rtl="0">
                        <a:spcBef>
                          <a:spcPts val="0"/>
                        </a:spcBef>
                        <a:spcAft>
                          <a:spcPts val="0"/>
                        </a:spcAft>
                      </a:pPr>
                      <a:r>
                        <a:rPr lang="en-US" sz="1800" kern="1400" dirty="0">
                          <a:ln>
                            <a:noFill/>
                          </a:ln>
                          <a:solidFill>
                            <a:schemeClr val="tx1"/>
                          </a:solidFill>
                          <a:effectLst/>
                          <a:latin typeface="Times New Roman" panose="02020603050405020304" pitchFamily="18" charset="0"/>
                        </a:rPr>
                        <a:t>       CARD #</a:t>
                      </a:r>
                      <a:endParaRPr lang="en-US" sz="1000" kern="1400" dirty="0">
                        <a:ln>
                          <a:noFill/>
                        </a:ln>
                        <a:solidFill>
                          <a:schemeClr val="tx1"/>
                        </a:solidFill>
                        <a:effectLst/>
                        <a:latin typeface="Times New Roman" panose="02020603050405020304" pitchFamily="18" charset="0"/>
                      </a:endParaRPr>
                    </a:p>
                  </a:txBody>
                  <a:tcPr marL="36576" marR="36576" marT="36576" marB="365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800" kern="1400" dirty="0">
                          <a:ln>
                            <a:noFill/>
                          </a:ln>
                          <a:solidFill>
                            <a:schemeClr val="tx1"/>
                          </a:solidFill>
                          <a:effectLst/>
                          <a:latin typeface="Times New Roman" panose="02020603050405020304" pitchFamily="18" charset="0"/>
                        </a:rPr>
                        <a:t>A</a:t>
                      </a: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800" kern="1400">
                          <a:ln>
                            <a:noFill/>
                          </a:ln>
                          <a:solidFill>
                            <a:schemeClr val="tx1"/>
                          </a:solidFill>
                          <a:effectLst/>
                          <a:latin typeface="Times New Roman" panose="02020603050405020304" pitchFamily="18" charset="0"/>
                        </a:rPr>
                        <a:t>B</a:t>
                      </a:r>
                      <a:endParaRPr lang="en-US" sz="1000" kern="140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800" kern="1400">
                          <a:ln>
                            <a:noFill/>
                          </a:ln>
                          <a:solidFill>
                            <a:schemeClr val="tx1"/>
                          </a:solidFill>
                          <a:effectLst/>
                          <a:latin typeface="Times New Roman" panose="02020603050405020304" pitchFamily="18" charset="0"/>
                        </a:rPr>
                        <a:t>C</a:t>
                      </a:r>
                      <a:endParaRPr lang="en-US" sz="1000" kern="140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800" kern="1400">
                          <a:ln>
                            <a:noFill/>
                          </a:ln>
                          <a:solidFill>
                            <a:schemeClr val="tx1"/>
                          </a:solidFill>
                          <a:effectLst/>
                          <a:latin typeface="Times New Roman" panose="02020603050405020304" pitchFamily="18" charset="0"/>
                        </a:rPr>
                        <a:t>D</a:t>
                      </a:r>
                      <a:endParaRPr lang="en-US" sz="1000" kern="140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91540">
                <a:tc>
                  <a:txBody>
                    <a:bodyPr/>
                    <a:lstStyle/>
                    <a:p>
                      <a:pPr marR="0" indent="0" algn="ctr" rtl="0">
                        <a:spcBef>
                          <a:spcPts val="0"/>
                        </a:spcBef>
                        <a:spcAft>
                          <a:spcPts val="0"/>
                        </a:spcAft>
                      </a:pPr>
                      <a:r>
                        <a:rPr lang="en-US" sz="1800" kern="1400">
                          <a:ln>
                            <a:noFill/>
                          </a:ln>
                          <a:solidFill>
                            <a:schemeClr val="tx1"/>
                          </a:solidFill>
                          <a:effectLst/>
                          <a:latin typeface="Times New Roman" panose="02020603050405020304" pitchFamily="18" charset="0"/>
                        </a:rPr>
                        <a:t>1</a:t>
                      </a:r>
                      <a:endParaRPr lang="en-US" sz="1000" kern="140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91540">
                <a:tc>
                  <a:txBody>
                    <a:bodyPr/>
                    <a:lstStyle/>
                    <a:p>
                      <a:pPr marR="0" indent="0" algn="ctr" rtl="0">
                        <a:spcBef>
                          <a:spcPts val="0"/>
                        </a:spcBef>
                        <a:spcAft>
                          <a:spcPts val="0"/>
                        </a:spcAft>
                      </a:pPr>
                      <a:r>
                        <a:rPr lang="en-US" sz="1800" kern="1400">
                          <a:ln>
                            <a:noFill/>
                          </a:ln>
                          <a:solidFill>
                            <a:schemeClr val="tx1"/>
                          </a:solidFill>
                          <a:effectLst/>
                          <a:latin typeface="Times New Roman" panose="02020603050405020304" pitchFamily="18" charset="0"/>
                        </a:rPr>
                        <a:t>2</a:t>
                      </a:r>
                      <a:endParaRPr lang="en-US" sz="1000" kern="140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91540">
                <a:tc>
                  <a:txBody>
                    <a:bodyPr/>
                    <a:lstStyle/>
                    <a:p>
                      <a:pPr marR="0" indent="0" algn="ctr" rtl="0">
                        <a:spcBef>
                          <a:spcPts val="0"/>
                        </a:spcBef>
                        <a:spcAft>
                          <a:spcPts val="0"/>
                        </a:spcAft>
                      </a:pPr>
                      <a:r>
                        <a:rPr lang="en-US" sz="1800" kern="1400">
                          <a:ln>
                            <a:noFill/>
                          </a:ln>
                          <a:solidFill>
                            <a:schemeClr val="tx1"/>
                          </a:solidFill>
                          <a:effectLst/>
                          <a:latin typeface="Times New Roman" panose="02020603050405020304" pitchFamily="18" charset="0"/>
                        </a:rPr>
                        <a:t>3</a:t>
                      </a:r>
                      <a:endParaRPr lang="en-US" sz="1000" kern="140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91540">
                <a:tc>
                  <a:txBody>
                    <a:bodyPr/>
                    <a:lstStyle/>
                    <a:p>
                      <a:pPr marR="0" indent="0" algn="ctr" rtl="0">
                        <a:spcBef>
                          <a:spcPts val="0"/>
                        </a:spcBef>
                        <a:spcAft>
                          <a:spcPts val="0"/>
                        </a:spcAft>
                      </a:pPr>
                      <a:r>
                        <a:rPr lang="en-US" sz="1800" kern="1400">
                          <a:ln>
                            <a:noFill/>
                          </a:ln>
                          <a:solidFill>
                            <a:schemeClr val="tx1"/>
                          </a:solidFill>
                          <a:effectLst/>
                          <a:latin typeface="Times New Roman" panose="02020603050405020304" pitchFamily="18" charset="0"/>
                        </a:rPr>
                        <a:t>4</a:t>
                      </a:r>
                      <a:endParaRPr lang="en-US" sz="1000" kern="140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endParaRPr lang="en-US" sz="1000" kern="1400" dirty="0">
                        <a:ln>
                          <a:noFill/>
                        </a:ln>
                        <a:solidFill>
                          <a:schemeClr val="tx1"/>
                        </a:solidFill>
                        <a:effectLst/>
                        <a:latin typeface="Times New Roman" panose="02020603050405020304" pitchFamily="18" charset="0"/>
                      </a:endParaRPr>
                    </a:p>
                  </a:txBody>
                  <a:tcPr marL="36576" marR="36576"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Control 2"/>
          <p:cNvSpPr>
            <a:spLocks noChangeArrowheads="1" noChangeShapeType="1"/>
          </p:cNvSpPr>
          <p:nvPr/>
        </p:nvSpPr>
        <p:spPr bwMode="auto">
          <a:xfrm>
            <a:off x="3010535" y="3010599"/>
            <a:ext cx="7132638" cy="44577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6" name="TextBox 5"/>
          <p:cNvSpPr txBox="1"/>
          <p:nvPr/>
        </p:nvSpPr>
        <p:spPr>
          <a:xfrm>
            <a:off x="1371600" y="5334000"/>
            <a:ext cx="72390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What characteristics mattered the most to you?  Why?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Which card was the MOST qualified?  Why?</a:t>
            </a:r>
          </a:p>
        </p:txBody>
      </p:sp>
    </p:spTree>
    <p:extLst>
      <p:ext uri="{BB962C8B-B14F-4D97-AF65-F5344CB8AC3E}">
        <p14:creationId xmlns:p14="http://schemas.microsoft.com/office/powerpoint/2010/main" val="1617695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81000"/>
            <a:ext cx="7772400" cy="6224113"/>
          </a:xfrm>
          <a:prstGeom prst="rect">
            <a:avLst/>
          </a:prstGeom>
        </p:spPr>
      </p:pic>
    </p:spTree>
    <p:extLst>
      <p:ext uri="{BB962C8B-B14F-4D97-AF65-F5344CB8AC3E}">
        <p14:creationId xmlns:p14="http://schemas.microsoft.com/office/powerpoint/2010/main" val="2905061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Qualifications:</a:t>
            </a:r>
          </a:p>
        </p:txBody>
      </p:sp>
      <p:sp>
        <p:nvSpPr>
          <p:cNvPr id="3" name="Content Placeholder 2"/>
          <p:cNvSpPr>
            <a:spLocks noGrp="1"/>
          </p:cNvSpPr>
          <p:nvPr>
            <p:ph idx="1"/>
          </p:nvPr>
        </p:nvSpPr>
        <p:spPr>
          <a:xfrm>
            <a:off x="1752600" y="1524000"/>
            <a:ext cx="6591985" cy="3777622"/>
          </a:xfrm>
        </p:spPr>
        <p:txBody>
          <a:bodyPr>
            <a:noAutofit/>
          </a:bodyPr>
          <a:lstStyle/>
          <a:p>
            <a:r>
              <a:rPr lang="en-US" sz="3200" dirty="0"/>
              <a:t>Age?</a:t>
            </a:r>
          </a:p>
          <a:p>
            <a:r>
              <a:rPr lang="en-US" sz="3200" dirty="0"/>
              <a:t>Married?</a:t>
            </a:r>
          </a:p>
          <a:p>
            <a:r>
              <a:rPr lang="en-US" sz="3200" dirty="0"/>
              <a:t>Good Looks?</a:t>
            </a:r>
          </a:p>
          <a:p>
            <a:r>
              <a:rPr lang="en-US" sz="3200" dirty="0"/>
              <a:t>Education?</a:t>
            </a:r>
          </a:p>
          <a:p>
            <a:r>
              <a:rPr lang="en-US" sz="3200" dirty="0"/>
              <a:t>Experience?</a:t>
            </a:r>
          </a:p>
          <a:p>
            <a:r>
              <a:rPr lang="en-US" sz="3200" dirty="0"/>
              <a:t>Public Speaking?</a:t>
            </a:r>
          </a:p>
          <a:p>
            <a:r>
              <a:rPr lang="en-US" sz="3200" dirty="0"/>
              <a:t>Military Experience?</a:t>
            </a:r>
          </a:p>
          <a:p>
            <a:r>
              <a:rPr lang="en-US" sz="3200" dirty="0"/>
              <a:t>Government Experience?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38678957"/>
              </p:ext>
            </p:extLst>
          </p:nvPr>
        </p:nvGraphicFramePr>
        <p:xfrm>
          <a:off x="1219200" y="1143000"/>
          <a:ext cx="7543799" cy="4876798"/>
        </p:xfrm>
        <a:graphic>
          <a:graphicData uri="http://schemas.openxmlformats.org/drawingml/2006/table">
            <a:tbl>
              <a:tblPr/>
              <a:tblGrid>
                <a:gridCol w="1499088">
                  <a:extLst>
                    <a:ext uri="{9D8B030D-6E8A-4147-A177-3AD203B41FA5}">
                      <a16:colId xmlns:a16="http://schemas.microsoft.com/office/drawing/2014/main" val="20000"/>
                    </a:ext>
                  </a:extLst>
                </a:gridCol>
                <a:gridCol w="1499088">
                  <a:extLst>
                    <a:ext uri="{9D8B030D-6E8A-4147-A177-3AD203B41FA5}">
                      <a16:colId xmlns:a16="http://schemas.microsoft.com/office/drawing/2014/main" val="20001"/>
                    </a:ext>
                  </a:extLst>
                </a:gridCol>
                <a:gridCol w="1499088">
                  <a:extLst>
                    <a:ext uri="{9D8B030D-6E8A-4147-A177-3AD203B41FA5}">
                      <a16:colId xmlns:a16="http://schemas.microsoft.com/office/drawing/2014/main" val="20002"/>
                    </a:ext>
                  </a:extLst>
                </a:gridCol>
                <a:gridCol w="1547447">
                  <a:extLst>
                    <a:ext uri="{9D8B030D-6E8A-4147-A177-3AD203B41FA5}">
                      <a16:colId xmlns:a16="http://schemas.microsoft.com/office/drawing/2014/main" val="20003"/>
                    </a:ext>
                  </a:extLst>
                </a:gridCol>
                <a:gridCol w="1499088">
                  <a:extLst>
                    <a:ext uri="{9D8B030D-6E8A-4147-A177-3AD203B41FA5}">
                      <a16:colId xmlns:a16="http://schemas.microsoft.com/office/drawing/2014/main" val="20004"/>
                    </a:ext>
                  </a:extLst>
                </a:gridCol>
              </a:tblGrid>
              <a:tr h="994146">
                <a:tc>
                  <a:txBody>
                    <a:bodyPr/>
                    <a:lstStyle/>
                    <a:p>
                      <a:pPr marR="0" indent="0" algn="l" rtl="0">
                        <a:spcBef>
                          <a:spcPts val="0"/>
                        </a:spcBef>
                        <a:spcAft>
                          <a:spcPts val="0"/>
                        </a:spcAft>
                      </a:pPr>
                      <a:r>
                        <a:rPr lang="en-US" sz="1600" kern="1400" dirty="0">
                          <a:ln>
                            <a:noFill/>
                          </a:ln>
                          <a:solidFill>
                            <a:srgbClr val="000000"/>
                          </a:solidFill>
                          <a:effectLst/>
                          <a:latin typeface="Times New Roman" panose="02020603050405020304" pitchFamily="18" charset="0"/>
                        </a:rPr>
                        <a:t>SET</a:t>
                      </a:r>
                      <a:endParaRPr lang="en-US" sz="900" kern="1400" dirty="0">
                        <a:ln>
                          <a:noFill/>
                        </a:ln>
                        <a:solidFill>
                          <a:srgbClr val="000000"/>
                        </a:solidFill>
                        <a:effectLst/>
                        <a:latin typeface="Times New Roman" panose="02020603050405020304" pitchFamily="18" charset="0"/>
                      </a:endParaRPr>
                    </a:p>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 </a:t>
                      </a:r>
                      <a:endParaRPr lang="en-US" sz="900" kern="1400" dirty="0">
                        <a:ln>
                          <a:noFill/>
                        </a:ln>
                        <a:solidFill>
                          <a:srgbClr val="000000"/>
                        </a:solidFill>
                        <a:effectLst/>
                        <a:latin typeface="Times New Roman" panose="02020603050405020304" pitchFamily="18" charset="0"/>
                      </a:endParaRPr>
                    </a:p>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       CARD #</a:t>
                      </a:r>
                      <a:endParaRPr lang="en-US" sz="900" kern="1400" dirty="0">
                        <a:ln>
                          <a:noFill/>
                        </a:ln>
                        <a:solidFill>
                          <a:srgbClr val="000000"/>
                        </a:solidFill>
                        <a:effectLst/>
                        <a:latin typeface="Times New Roman" panose="02020603050405020304" pitchFamily="18" charset="0"/>
                      </a:endParaRPr>
                    </a:p>
                  </a:txBody>
                  <a:tcPr marL="31854" marR="31854" marT="31854" marB="3185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A</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B</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C</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D</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70663">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1</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TRUMP</a:t>
                      </a: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H.W. BUSH</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ADAMS</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REAGAN</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70663">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2</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SANDERS</a:t>
                      </a:r>
                      <a:endParaRPr lang="en-US" sz="900" kern="1400" dirty="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WASHINGTON</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KENNEDY</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JEFFERSON</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70663">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3</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H. CLINTON</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LINCOLN</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NIXON</a:t>
                      </a:r>
                      <a:endParaRPr lang="en-US" sz="900" kern="1400" dirty="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J. JACKSON</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70663">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4</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CRUZ</a:t>
                      </a:r>
                      <a:endParaRPr lang="en-US" sz="900" kern="1400" dirty="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a:ln>
                            <a:noFill/>
                          </a:ln>
                          <a:solidFill>
                            <a:srgbClr val="000000"/>
                          </a:solidFill>
                          <a:effectLst/>
                          <a:latin typeface="Times New Roman" panose="02020603050405020304" pitchFamily="18" charset="0"/>
                        </a:rPr>
                        <a:t>M.L. KING</a:t>
                      </a:r>
                      <a:endParaRPr lang="en-US" sz="900" kern="140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W. CLINTON</a:t>
                      </a:r>
                      <a:endParaRPr lang="en-US" sz="900" kern="1400" dirty="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spcBef>
                          <a:spcPts val="0"/>
                        </a:spcBef>
                        <a:spcAft>
                          <a:spcPts val="0"/>
                        </a:spcAft>
                      </a:pPr>
                      <a:r>
                        <a:rPr lang="en-US" sz="1600" kern="1400" dirty="0">
                          <a:ln>
                            <a:noFill/>
                          </a:ln>
                          <a:solidFill>
                            <a:srgbClr val="000000"/>
                          </a:solidFill>
                          <a:effectLst/>
                          <a:latin typeface="Times New Roman" panose="02020603050405020304" pitchFamily="18" charset="0"/>
                        </a:rPr>
                        <a:t>O’ CONNOR</a:t>
                      </a:r>
                      <a:endParaRPr lang="en-US" sz="900" kern="1400" dirty="0">
                        <a:ln>
                          <a:noFill/>
                        </a:ln>
                        <a:solidFill>
                          <a:srgbClr val="000000"/>
                        </a:solidFill>
                        <a:effectLst/>
                        <a:latin typeface="Times New Roman" panose="02020603050405020304" pitchFamily="18" charset="0"/>
                      </a:endParaRPr>
                    </a:p>
                  </a:txBody>
                  <a:tcPr marL="31854" marR="31854" marT="31854" marB="31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Control 1"/>
          <p:cNvSpPr>
            <a:spLocks noChangeArrowheads="1" noChangeShapeType="1"/>
          </p:cNvSpPr>
          <p:nvPr/>
        </p:nvSpPr>
        <p:spPr bwMode="auto">
          <a:xfrm>
            <a:off x="3162923" y="2628365"/>
            <a:ext cx="8662445" cy="557274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130991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512763"/>
            <a:ext cx="7772400" cy="914400"/>
          </a:xfrm>
        </p:spPr>
        <p:txBody>
          <a:bodyPr/>
          <a:lstStyle/>
          <a:p>
            <a:r>
              <a:rPr lang="en-US" sz="4800" dirty="0"/>
              <a:t>Formal Qualifications:</a:t>
            </a:r>
          </a:p>
        </p:txBody>
      </p:sp>
      <p:sp>
        <p:nvSpPr>
          <p:cNvPr id="5" name="TextBox 4"/>
          <p:cNvSpPr txBox="1"/>
          <p:nvPr/>
        </p:nvSpPr>
        <p:spPr>
          <a:xfrm>
            <a:off x="838200" y="1447800"/>
            <a:ext cx="5562600" cy="5016758"/>
          </a:xfrm>
          <a:prstGeom prst="rect">
            <a:avLst/>
          </a:prstGeom>
          <a:noFill/>
        </p:spPr>
        <p:txBody>
          <a:bodyPr wrap="square" rtlCol="0">
            <a:spAutoFit/>
          </a:bodyPr>
          <a:lstStyle/>
          <a:p>
            <a:pPr>
              <a:buFont typeface="Arial" charset="0"/>
              <a:buChar char="•"/>
            </a:pPr>
            <a:r>
              <a:rPr lang="en-US" sz="4400" dirty="0"/>
              <a:t>35 Years Old</a:t>
            </a:r>
          </a:p>
          <a:p>
            <a:pPr>
              <a:buFont typeface="Arial" charset="0"/>
              <a:buChar char="•"/>
            </a:pPr>
            <a:r>
              <a:rPr lang="en-US" sz="4400" dirty="0"/>
              <a:t>Resident of the United States for 14 years</a:t>
            </a:r>
          </a:p>
          <a:p>
            <a:pPr>
              <a:buFont typeface="Arial" charset="0"/>
              <a:buChar char="•"/>
            </a:pPr>
            <a:r>
              <a:rPr lang="en-US" sz="4400" dirty="0"/>
              <a:t>Natural Born Citizen</a:t>
            </a:r>
          </a:p>
          <a:p>
            <a:r>
              <a:rPr lang="en-US" sz="2800" dirty="0"/>
              <a:t>(the Vice President must meet the same qualifications)</a:t>
            </a:r>
          </a:p>
        </p:txBody>
      </p:sp>
      <p:pic>
        <p:nvPicPr>
          <p:cNvPr id="1026" name="Picture 2" descr="jfk.jpg jfk image by lishmael1"/>
          <p:cNvPicPr>
            <a:picLocks noChangeAspect="1" noChangeArrowheads="1"/>
          </p:cNvPicPr>
          <p:nvPr/>
        </p:nvPicPr>
        <p:blipFill>
          <a:blip r:embed="rId3" cstate="print"/>
          <a:srcRect/>
          <a:stretch>
            <a:fillRect/>
          </a:stretch>
        </p:blipFill>
        <p:spPr bwMode="auto">
          <a:xfrm>
            <a:off x="6629400" y="1447800"/>
            <a:ext cx="1869815" cy="2362200"/>
          </a:xfrm>
          <a:prstGeom prst="rect">
            <a:avLst/>
          </a:prstGeom>
          <a:noFill/>
        </p:spPr>
      </p:pic>
      <p:pic>
        <p:nvPicPr>
          <p:cNvPr id="1028" name="Picture 4" descr="http://www.examiner.com/images/blog/EXID14650/images/schwarzenegger.jpg"/>
          <p:cNvPicPr>
            <a:picLocks noChangeAspect="1" noChangeArrowheads="1"/>
          </p:cNvPicPr>
          <p:nvPr/>
        </p:nvPicPr>
        <p:blipFill>
          <a:blip r:embed="rId4" cstate="print"/>
          <a:srcRect/>
          <a:stretch>
            <a:fillRect/>
          </a:stretch>
        </p:blipFill>
        <p:spPr bwMode="auto">
          <a:xfrm>
            <a:off x="6172200" y="3962400"/>
            <a:ext cx="2049438" cy="2590800"/>
          </a:xfrm>
          <a:prstGeom prst="rect">
            <a:avLst/>
          </a:prstGeom>
          <a:noFill/>
        </p:spPr>
      </p:pic>
      <p:sp>
        <p:nvSpPr>
          <p:cNvPr id="8" name="Multiply 7"/>
          <p:cNvSpPr/>
          <p:nvPr/>
        </p:nvSpPr>
        <p:spPr>
          <a:xfrm>
            <a:off x="5486400" y="3962400"/>
            <a:ext cx="3429000" cy="2438400"/>
          </a:xfrm>
          <a:prstGeom prst="mathMultiply">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093" y="263559"/>
            <a:ext cx="6589200" cy="1280890"/>
          </a:xfrm>
        </p:spPr>
        <p:txBody>
          <a:bodyPr/>
          <a:lstStyle/>
          <a:p>
            <a:pPr algn="ctr"/>
            <a:r>
              <a:rPr lang="en-US" sz="4800" b="1" dirty="0"/>
              <a:t>Names to Know</a:t>
            </a:r>
          </a:p>
        </p:txBody>
      </p:sp>
      <p:sp>
        <p:nvSpPr>
          <p:cNvPr id="3" name="Text Placeholder 2"/>
          <p:cNvSpPr>
            <a:spLocks noGrp="1"/>
          </p:cNvSpPr>
          <p:nvPr>
            <p:ph type="body" idx="1"/>
          </p:nvPr>
        </p:nvSpPr>
        <p:spPr>
          <a:xfrm>
            <a:off x="914400" y="1544449"/>
            <a:ext cx="2874596" cy="1735931"/>
          </a:xfrm>
        </p:spPr>
        <p:txBody>
          <a:bodyPr>
            <a:noAutofit/>
          </a:bodyPr>
          <a:lstStyle/>
          <a:p>
            <a:pPr algn="ctr"/>
            <a:r>
              <a:rPr lang="en-US" sz="4000" dirty="0"/>
              <a:t>Donald John Trump	</a:t>
            </a:r>
          </a:p>
        </p:txBody>
      </p:sp>
      <p:sp>
        <p:nvSpPr>
          <p:cNvPr id="4" name="Text Placeholder 3"/>
          <p:cNvSpPr>
            <a:spLocks noGrp="1"/>
          </p:cNvSpPr>
          <p:nvPr>
            <p:ph type="body" sz="quarter" idx="3"/>
          </p:nvPr>
        </p:nvSpPr>
        <p:spPr>
          <a:xfrm>
            <a:off x="5538950" y="2752596"/>
            <a:ext cx="2873239" cy="576262"/>
          </a:xfrm>
        </p:spPr>
        <p:txBody>
          <a:bodyPr>
            <a:noAutofit/>
          </a:bodyPr>
          <a:lstStyle/>
          <a:p>
            <a:pPr algn="ctr"/>
            <a:r>
              <a:rPr lang="en-US" sz="4400" dirty="0"/>
              <a:t>Michael Richard Pence</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3378067"/>
            <a:ext cx="4572000" cy="342900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5704" y="3581400"/>
            <a:ext cx="3999729" cy="283314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8124" y="3976693"/>
            <a:ext cx="6600451" cy="2262781"/>
          </a:xfrm>
        </p:spPr>
        <p:txBody>
          <a:bodyPr>
            <a:normAutofit fontScale="90000"/>
          </a:bodyPr>
          <a:lstStyle/>
          <a:p>
            <a:pPr algn="ctr"/>
            <a:r>
              <a:rPr lang="en-US" sz="7200" dirty="0"/>
              <a:t>Roles of the president </a:t>
            </a:r>
          </a:p>
        </p:txBody>
      </p:sp>
      <p:pic>
        <p:nvPicPr>
          <p:cNvPr id="8194" name="Picture 2" descr="http://blog.syracuse.com/metrovoices/2009/01/presidential-seal.jpg"/>
          <p:cNvPicPr>
            <a:picLocks noChangeAspect="1" noChangeArrowheads="1"/>
          </p:cNvPicPr>
          <p:nvPr/>
        </p:nvPicPr>
        <p:blipFill>
          <a:blip r:embed="rId2" cstate="print"/>
          <a:srcRect/>
          <a:stretch>
            <a:fillRect/>
          </a:stretch>
        </p:blipFill>
        <p:spPr bwMode="auto">
          <a:xfrm>
            <a:off x="2667000" y="381000"/>
            <a:ext cx="3822700" cy="3570905"/>
          </a:xfrm>
          <a:prstGeom prst="rect">
            <a:avLst/>
          </a:prstGeom>
          <a:solidFill>
            <a:schemeClr val="bg1"/>
          </a:solid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93224"/>
            <a:ext cx="6589200" cy="1280890"/>
          </a:xfrm>
        </p:spPr>
        <p:txBody>
          <a:bodyPr/>
          <a:lstStyle/>
          <a:p>
            <a:pPr algn="ctr"/>
            <a:r>
              <a:rPr lang="en-US" b="1" dirty="0">
                <a:latin typeface="+mn-lt"/>
              </a:rPr>
              <a:t>Head of State</a:t>
            </a:r>
          </a:p>
        </p:txBody>
      </p:sp>
      <p:pic>
        <p:nvPicPr>
          <p:cNvPr id="124930" name="Picture 2" descr="http://www.whitehouse.gov/news/releases/2007/05/images/20070507-13_d-1009-515h.jpg"/>
          <p:cNvPicPr>
            <a:picLocks noChangeAspect="1" noChangeArrowheads="1"/>
          </p:cNvPicPr>
          <p:nvPr/>
        </p:nvPicPr>
        <p:blipFill>
          <a:blip r:embed="rId3" cstate="print"/>
          <a:srcRect/>
          <a:stretch>
            <a:fillRect/>
          </a:stretch>
        </p:blipFill>
        <p:spPr bwMode="auto">
          <a:xfrm>
            <a:off x="345000" y="351408"/>
            <a:ext cx="3200399" cy="3107183"/>
          </a:xfrm>
          <a:prstGeom prst="rect">
            <a:avLst/>
          </a:prstGeom>
          <a:noFill/>
        </p:spPr>
      </p:pic>
      <p:pic>
        <p:nvPicPr>
          <p:cNvPr id="124934" name="Picture 6" descr="President Wilson and Edith Galt made their first public appearance as an engaged couple at the second game of the World Series in Philadelphia. The following spring, Mrs. Wilson was at the President's side as he threw out the first pitch on opening day."/>
          <p:cNvPicPr>
            <a:picLocks noChangeAspect="1" noChangeArrowheads="1"/>
          </p:cNvPicPr>
          <p:nvPr/>
        </p:nvPicPr>
        <p:blipFill>
          <a:blip r:embed="rId4" cstate="print"/>
          <a:srcRect/>
          <a:stretch>
            <a:fillRect/>
          </a:stretch>
        </p:blipFill>
        <p:spPr bwMode="auto">
          <a:xfrm rot="1043412">
            <a:off x="4691296" y="1187145"/>
            <a:ext cx="3427269" cy="2911890"/>
          </a:xfrm>
          <a:prstGeom prst="rect">
            <a:avLst/>
          </a:prstGeom>
          <a:noFill/>
        </p:spPr>
      </p:pic>
      <p:pic>
        <p:nvPicPr>
          <p:cNvPr id="7170" name="Picture 2" descr="http://rds.yahoo.com/_ylt=A9G_bHLY4OZKrAAA_NOjzbkF/SIG=12sfg0k2c/EXP=1256731224/**http%3A/blogs.suburbanchicagonews.com/sportsbeacon/Obama%2520baseball.jpg">
            <a:hlinkClick r:id="rId5"/>
          </p:cNvPr>
          <p:cNvPicPr>
            <a:picLocks noChangeAspect="1" noChangeArrowheads="1"/>
          </p:cNvPicPr>
          <p:nvPr/>
        </p:nvPicPr>
        <p:blipFill>
          <a:blip r:embed="rId6" cstate="print"/>
          <a:srcRect/>
          <a:stretch>
            <a:fillRect/>
          </a:stretch>
        </p:blipFill>
        <p:spPr bwMode="auto">
          <a:xfrm>
            <a:off x="1676400" y="3050651"/>
            <a:ext cx="2609850" cy="3943350"/>
          </a:xfrm>
          <a:prstGeom prst="rect">
            <a:avLst/>
          </a:prstGeom>
          <a:noFill/>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8113" y="3810000"/>
            <a:ext cx="3721729" cy="27912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0132" y="313537"/>
            <a:ext cx="6589200" cy="1280890"/>
          </a:xfrm>
        </p:spPr>
        <p:txBody>
          <a:bodyPr/>
          <a:lstStyle/>
          <a:p>
            <a:pPr algn="ctr"/>
            <a:r>
              <a:rPr lang="en-US" b="1" dirty="0">
                <a:latin typeface="+mn-lt"/>
              </a:rPr>
              <a:t>Chief Executive</a:t>
            </a:r>
          </a:p>
        </p:txBody>
      </p:sp>
      <p:pic>
        <p:nvPicPr>
          <p:cNvPr id="6146" name="Picture 2" descr="http://www.dol.gov/dol/images/DOL-Orgchart-Sept05.gif"/>
          <p:cNvPicPr>
            <a:picLocks noChangeAspect="1" noChangeArrowheads="1"/>
          </p:cNvPicPr>
          <p:nvPr/>
        </p:nvPicPr>
        <p:blipFill>
          <a:blip r:embed="rId3" cstate="print"/>
          <a:srcRect/>
          <a:stretch>
            <a:fillRect/>
          </a:stretch>
        </p:blipFill>
        <p:spPr bwMode="auto">
          <a:xfrm>
            <a:off x="228600" y="1219200"/>
            <a:ext cx="5851737" cy="3505200"/>
          </a:xfrm>
          <a:prstGeom prst="rect">
            <a:avLst/>
          </a:prstGeom>
          <a:noFill/>
        </p:spPr>
      </p:pic>
      <p:pic>
        <p:nvPicPr>
          <p:cNvPr id="13316" name="Picture 4" descr="http://scrapetv.com/News/News%20Pages/usa/Images/department-of-homeland-security-logo.jpg"/>
          <p:cNvPicPr>
            <a:picLocks noChangeAspect="1" noChangeArrowheads="1"/>
          </p:cNvPicPr>
          <p:nvPr/>
        </p:nvPicPr>
        <p:blipFill>
          <a:blip r:embed="rId4" cstate="print"/>
          <a:srcRect/>
          <a:stretch>
            <a:fillRect/>
          </a:stretch>
        </p:blipFill>
        <p:spPr bwMode="auto">
          <a:xfrm>
            <a:off x="6390701" y="152400"/>
            <a:ext cx="2133600" cy="2133600"/>
          </a:xfrm>
          <a:prstGeom prst="rect">
            <a:avLst/>
          </a:prstGeom>
          <a:noFill/>
        </p:spPr>
      </p:pic>
      <p:pic>
        <p:nvPicPr>
          <p:cNvPr id="13318" name="Picture 6" descr="http://www.thestencil.com/archives/images/superdome.jpg"/>
          <p:cNvPicPr>
            <a:picLocks noChangeAspect="1" noChangeArrowheads="1"/>
          </p:cNvPicPr>
          <p:nvPr/>
        </p:nvPicPr>
        <p:blipFill>
          <a:blip r:embed="rId5" cstate="print"/>
          <a:srcRect/>
          <a:stretch>
            <a:fillRect/>
          </a:stretch>
        </p:blipFill>
        <p:spPr bwMode="auto">
          <a:xfrm>
            <a:off x="533400" y="4114800"/>
            <a:ext cx="3810000" cy="2543175"/>
          </a:xfrm>
          <a:prstGeom prst="rect">
            <a:avLst/>
          </a:prstGeom>
          <a:noFill/>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7800" y="2971800"/>
            <a:ext cx="3609975" cy="377041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6589200" cy="1280890"/>
          </a:xfrm>
        </p:spPr>
        <p:txBody>
          <a:bodyPr/>
          <a:lstStyle/>
          <a:p>
            <a:r>
              <a:rPr lang="en-US" b="1" dirty="0">
                <a:latin typeface="+mn-lt"/>
              </a:rPr>
              <a:t>Chief Legislator</a:t>
            </a:r>
          </a:p>
        </p:txBody>
      </p:sp>
      <p:pic>
        <p:nvPicPr>
          <p:cNvPr id="126980" name="Picture 4" descr="http://media.hoover.org/images/ednext20041_26b.jpg"/>
          <p:cNvPicPr>
            <a:picLocks noChangeAspect="1" noChangeArrowheads="1"/>
          </p:cNvPicPr>
          <p:nvPr/>
        </p:nvPicPr>
        <p:blipFill>
          <a:blip r:embed="rId3" cstate="print"/>
          <a:srcRect r="2222"/>
          <a:stretch>
            <a:fillRect/>
          </a:stretch>
        </p:blipFill>
        <p:spPr bwMode="auto">
          <a:xfrm rot="20676034">
            <a:off x="5272138" y="422132"/>
            <a:ext cx="3449826" cy="2870043"/>
          </a:xfrm>
          <a:prstGeom prst="rect">
            <a:avLst/>
          </a:prstGeom>
          <a:noFill/>
        </p:spPr>
      </p:pic>
      <p:pic>
        <p:nvPicPr>
          <p:cNvPr id="126984" name="Picture 8" descr="http://seattlepi.nwsource.com/dayart/20071102/450mayors_clinton.jpg"/>
          <p:cNvPicPr>
            <a:picLocks noChangeAspect="1" noChangeArrowheads="1"/>
          </p:cNvPicPr>
          <p:nvPr/>
        </p:nvPicPr>
        <p:blipFill>
          <a:blip r:embed="rId4" cstate="print"/>
          <a:srcRect/>
          <a:stretch>
            <a:fillRect/>
          </a:stretch>
        </p:blipFill>
        <p:spPr bwMode="auto">
          <a:xfrm>
            <a:off x="302964" y="4419600"/>
            <a:ext cx="3048000" cy="2208107"/>
          </a:xfrm>
          <a:prstGeom prst="rect">
            <a:avLst/>
          </a:prstGeom>
          <a:noFill/>
        </p:spPr>
      </p:pic>
      <p:pic>
        <p:nvPicPr>
          <p:cNvPr id="5122" name="Picture 2" descr="http://media.washingtonpost.com/wp-dyn/content/photo/2009/02/24/PH2009022403603.jpg"/>
          <p:cNvPicPr>
            <a:picLocks noChangeAspect="1" noChangeArrowheads="1"/>
          </p:cNvPicPr>
          <p:nvPr/>
        </p:nvPicPr>
        <p:blipFill>
          <a:blip r:embed="rId5" cstate="print"/>
          <a:srcRect/>
          <a:stretch>
            <a:fillRect/>
          </a:stretch>
        </p:blipFill>
        <p:spPr bwMode="auto">
          <a:xfrm>
            <a:off x="5227429" y="3987893"/>
            <a:ext cx="3733800" cy="2681099"/>
          </a:xfrm>
          <a:prstGeom prst="rect">
            <a:avLst/>
          </a:prstGeom>
          <a:noFill/>
        </p:spPr>
      </p:pic>
      <p:pic>
        <p:nvPicPr>
          <p:cNvPr id="12290" name="Picture 2" descr="http://newsbythesecond.com/wp-content/uploads/2010/07/health-care-bill.jpg"/>
          <p:cNvPicPr>
            <a:picLocks noChangeAspect="1" noChangeArrowheads="1"/>
          </p:cNvPicPr>
          <p:nvPr/>
        </p:nvPicPr>
        <p:blipFill>
          <a:blip r:embed="rId6" cstate="print"/>
          <a:srcRect/>
          <a:stretch>
            <a:fillRect/>
          </a:stretch>
        </p:blipFill>
        <p:spPr bwMode="auto">
          <a:xfrm>
            <a:off x="457200" y="981968"/>
            <a:ext cx="2362200" cy="2937985"/>
          </a:xfrm>
          <a:prstGeom prst="rect">
            <a:avLst/>
          </a:prstGeom>
          <a:noFill/>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79457" y="2832781"/>
            <a:ext cx="3076615" cy="17318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35765"/>
            <a:ext cx="6589200" cy="1280890"/>
          </a:xfrm>
        </p:spPr>
        <p:txBody>
          <a:bodyPr/>
          <a:lstStyle/>
          <a:p>
            <a:pPr algn="ctr"/>
            <a:r>
              <a:rPr lang="en-US" b="1" dirty="0">
                <a:latin typeface="+mn-lt"/>
              </a:rPr>
              <a:t>Economic Planner</a:t>
            </a:r>
          </a:p>
        </p:txBody>
      </p:sp>
      <p:pic>
        <p:nvPicPr>
          <p:cNvPr id="6" name="Picture 2" descr="http://santaclaritacitybriefs.files.wordpress.com/2009/12/sign.jpg"/>
          <p:cNvPicPr>
            <a:picLocks noChangeAspect="1" noChangeArrowheads="1"/>
          </p:cNvPicPr>
          <p:nvPr/>
        </p:nvPicPr>
        <p:blipFill>
          <a:blip r:embed="rId3" cstate="print"/>
          <a:srcRect/>
          <a:stretch>
            <a:fillRect/>
          </a:stretch>
        </p:blipFill>
        <p:spPr bwMode="auto">
          <a:xfrm>
            <a:off x="5410200" y="1005860"/>
            <a:ext cx="3276600" cy="2956246"/>
          </a:xfrm>
          <a:prstGeom prst="rect">
            <a:avLst/>
          </a:prstGeom>
          <a:noFill/>
          <a:scene3d>
            <a:camera prst="orthographicFront">
              <a:rot lat="0" lon="21599991" rev="20699999"/>
            </a:camera>
            <a:lightRig rig="threePt" dir="t"/>
          </a:scene3d>
        </p:spPr>
      </p:pic>
      <p:pic>
        <p:nvPicPr>
          <p:cNvPr id="10242" name="Picture 2" descr="http://www.frugal-cafe.com/public_html/frugal-blog/frugal-cafe-blogzone/wp-content/uploads/2009/08/obama-economy-tonsils-420x317.jpg">
            <a:hlinkClick r:id="rId4"/>
          </p:cNvPr>
          <p:cNvPicPr>
            <a:picLocks noChangeAspect="1" noChangeArrowheads="1"/>
          </p:cNvPicPr>
          <p:nvPr/>
        </p:nvPicPr>
        <p:blipFill>
          <a:blip r:embed="rId5" cstate="print"/>
          <a:srcRect/>
          <a:stretch>
            <a:fillRect/>
          </a:stretch>
        </p:blipFill>
        <p:spPr bwMode="auto">
          <a:xfrm>
            <a:off x="381000" y="916975"/>
            <a:ext cx="4000500" cy="3019425"/>
          </a:xfrm>
          <a:prstGeom prst="rect">
            <a:avLst/>
          </a:prstGeom>
          <a:noFill/>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3600" y="3992402"/>
            <a:ext cx="4993484" cy="265535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772400" cy="914400"/>
          </a:xfrm>
        </p:spPr>
        <p:txBody>
          <a:bodyPr/>
          <a:lstStyle/>
          <a:p>
            <a:pPr algn="ctr"/>
            <a:r>
              <a:rPr lang="en-US" b="1" dirty="0">
                <a:latin typeface="+mn-lt"/>
              </a:rPr>
              <a:t>Party Leader</a:t>
            </a:r>
          </a:p>
        </p:txBody>
      </p:sp>
      <p:pic>
        <p:nvPicPr>
          <p:cNvPr id="129026" name="Picture 2" descr="http://i215.photobucket.com/albums/cc302/TheChrisBerry/ElephantDonkeyBoxing.jpg"/>
          <p:cNvPicPr>
            <a:picLocks noChangeAspect="1" noChangeArrowheads="1"/>
          </p:cNvPicPr>
          <p:nvPr/>
        </p:nvPicPr>
        <p:blipFill>
          <a:blip r:embed="rId3" cstate="print"/>
          <a:srcRect/>
          <a:stretch>
            <a:fillRect/>
          </a:stretch>
        </p:blipFill>
        <p:spPr bwMode="auto">
          <a:xfrm>
            <a:off x="2743200" y="1295400"/>
            <a:ext cx="3365024" cy="3581400"/>
          </a:xfrm>
          <a:prstGeom prst="rect">
            <a:avLst/>
          </a:prstGeom>
          <a:noFill/>
        </p:spPr>
      </p:pic>
      <p:pic>
        <p:nvPicPr>
          <p:cNvPr id="129028" name="Picture 4" descr="http://rcrawford79.files.wordpress.com/2007/09/ronald-reagan-picture.jpg"/>
          <p:cNvPicPr>
            <a:picLocks noChangeAspect="1" noChangeArrowheads="1"/>
          </p:cNvPicPr>
          <p:nvPr/>
        </p:nvPicPr>
        <p:blipFill>
          <a:blip r:embed="rId4" cstate="print"/>
          <a:srcRect/>
          <a:stretch>
            <a:fillRect/>
          </a:stretch>
        </p:blipFill>
        <p:spPr bwMode="auto">
          <a:xfrm>
            <a:off x="0" y="457200"/>
            <a:ext cx="1600200" cy="1553009"/>
          </a:xfrm>
          <a:prstGeom prst="rect">
            <a:avLst/>
          </a:prstGeom>
          <a:noFill/>
        </p:spPr>
      </p:pic>
      <p:pic>
        <p:nvPicPr>
          <p:cNvPr id="129030" name="Picture 6" descr="http://www.bbspot.com/Images/News_Features/2005/01/bush.jpg"/>
          <p:cNvPicPr>
            <a:picLocks noChangeAspect="1" noChangeArrowheads="1"/>
          </p:cNvPicPr>
          <p:nvPr/>
        </p:nvPicPr>
        <p:blipFill>
          <a:blip r:embed="rId5" cstate="print"/>
          <a:srcRect/>
          <a:stretch>
            <a:fillRect/>
          </a:stretch>
        </p:blipFill>
        <p:spPr bwMode="auto">
          <a:xfrm>
            <a:off x="1295400" y="4114800"/>
            <a:ext cx="1405829" cy="1752600"/>
          </a:xfrm>
          <a:prstGeom prst="rect">
            <a:avLst/>
          </a:prstGeom>
          <a:noFill/>
        </p:spPr>
      </p:pic>
      <p:pic>
        <p:nvPicPr>
          <p:cNvPr id="129032" name="Picture 8" descr="http://www.visitingdc.com/images/richard-nixon-picture.jpg"/>
          <p:cNvPicPr>
            <a:picLocks noChangeAspect="1" noChangeArrowheads="1"/>
          </p:cNvPicPr>
          <p:nvPr/>
        </p:nvPicPr>
        <p:blipFill>
          <a:blip r:embed="rId6" cstate="print"/>
          <a:srcRect/>
          <a:stretch>
            <a:fillRect/>
          </a:stretch>
        </p:blipFill>
        <p:spPr bwMode="auto">
          <a:xfrm>
            <a:off x="0" y="3048000"/>
            <a:ext cx="1447800" cy="1605844"/>
          </a:xfrm>
          <a:prstGeom prst="rect">
            <a:avLst/>
          </a:prstGeom>
          <a:noFill/>
        </p:spPr>
      </p:pic>
      <p:pic>
        <p:nvPicPr>
          <p:cNvPr id="129034" name="Picture 10" descr="http://www.berwickacademy.org/lincoln/lincoln_seated.jpg"/>
          <p:cNvPicPr>
            <a:picLocks noChangeAspect="1" noChangeArrowheads="1"/>
          </p:cNvPicPr>
          <p:nvPr/>
        </p:nvPicPr>
        <p:blipFill>
          <a:blip r:embed="rId7" cstate="print"/>
          <a:srcRect/>
          <a:stretch>
            <a:fillRect/>
          </a:stretch>
        </p:blipFill>
        <p:spPr bwMode="auto">
          <a:xfrm>
            <a:off x="0" y="5257800"/>
            <a:ext cx="1447800" cy="1600200"/>
          </a:xfrm>
          <a:prstGeom prst="rect">
            <a:avLst/>
          </a:prstGeom>
          <a:noFill/>
        </p:spPr>
      </p:pic>
      <p:pic>
        <p:nvPicPr>
          <p:cNvPr id="129038" name="Picture 14" descr="http://centuryofprogress.biz/yahoo_site_admin/assets/images/theodore-roosevelt-picture.341150956_std.jpg"/>
          <p:cNvPicPr>
            <a:picLocks noChangeAspect="1" noChangeArrowheads="1"/>
          </p:cNvPicPr>
          <p:nvPr/>
        </p:nvPicPr>
        <p:blipFill>
          <a:blip r:embed="rId8" cstate="print"/>
          <a:srcRect/>
          <a:stretch>
            <a:fillRect/>
          </a:stretch>
        </p:blipFill>
        <p:spPr bwMode="auto">
          <a:xfrm>
            <a:off x="1219200" y="1905000"/>
            <a:ext cx="1431757" cy="1600199"/>
          </a:xfrm>
          <a:prstGeom prst="rect">
            <a:avLst/>
          </a:prstGeom>
          <a:noFill/>
        </p:spPr>
      </p:pic>
      <p:pic>
        <p:nvPicPr>
          <p:cNvPr id="129040" name="Picture 16" descr="http://startupblog.files.wordpress.com/2007/11/jfk.jpg"/>
          <p:cNvPicPr>
            <a:picLocks noChangeAspect="1" noChangeArrowheads="1"/>
          </p:cNvPicPr>
          <p:nvPr/>
        </p:nvPicPr>
        <p:blipFill>
          <a:blip r:embed="rId9" cstate="print"/>
          <a:srcRect/>
          <a:stretch>
            <a:fillRect/>
          </a:stretch>
        </p:blipFill>
        <p:spPr bwMode="auto">
          <a:xfrm>
            <a:off x="7817034" y="990600"/>
            <a:ext cx="1326966" cy="1676400"/>
          </a:xfrm>
          <a:prstGeom prst="rect">
            <a:avLst/>
          </a:prstGeom>
          <a:noFill/>
        </p:spPr>
      </p:pic>
      <p:pic>
        <p:nvPicPr>
          <p:cNvPr id="129042" name="Picture 18" descr="http://www.phx411.com/wordpress/images/2007/june/bill-clinton-picture.jpg"/>
          <p:cNvPicPr>
            <a:picLocks noChangeAspect="1" noChangeArrowheads="1"/>
          </p:cNvPicPr>
          <p:nvPr/>
        </p:nvPicPr>
        <p:blipFill>
          <a:blip r:embed="rId10" cstate="print"/>
          <a:srcRect/>
          <a:stretch>
            <a:fillRect/>
          </a:stretch>
        </p:blipFill>
        <p:spPr bwMode="auto">
          <a:xfrm>
            <a:off x="7477855" y="3124200"/>
            <a:ext cx="1666145" cy="1828800"/>
          </a:xfrm>
          <a:prstGeom prst="rect">
            <a:avLst/>
          </a:prstGeom>
          <a:noFill/>
        </p:spPr>
      </p:pic>
      <p:pic>
        <p:nvPicPr>
          <p:cNvPr id="129044" name="Picture 20" descr="http://www.stevenspublishing.com/prodimg/ohs/ohs107/o17ANV_Franklin-roosevelt_9.jpg"/>
          <p:cNvPicPr>
            <a:picLocks noChangeAspect="1" noChangeArrowheads="1"/>
          </p:cNvPicPr>
          <p:nvPr/>
        </p:nvPicPr>
        <p:blipFill>
          <a:blip r:embed="rId11" cstate="print"/>
          <a:srcRect/>
          <a:stretch>
            <a:fillRect/>
          </a:stretch>
        </p:blipFill>
        <p:spPr bwMode="auto">
          <a:xfrm>
            <a:off x="6248400" y="4724400"/>
            <a:ext cx="1371600" cy="1777594"/>
          </a:xfrm>
          <a:prstGeom prst="rect">
            <a:avLst/>
          </a:prstGeom>
          <a:noFill/>
        </p:spPr>
      </p:pic>
      <p:pic>
        <p:nvPicPr>
          <p:cNvPr id="129046" name="Picture 22" descr="http://www.senate.gov/artandhistory/history/resources/graphic/large/AndrewJackson.jpg"/>
          <p:cNvPicPr>
            <a:picLocks noChangeAspect="1" noChangeArrowheads="1"/>
          </p:cNvPicPr>
          <p:nvPr/>
        </p:nvPicPr>
        <p:blipFill>
          <a:blip r:embed="rId12" cstate="print"/>
          <a:srcRect/>
          <a:stretch>
            <a:fillRect/>
          </a:stretch>
        </p:blipFill>
        <p:spPr bwMode="auto">
          <a:xfrm>
            <a:off x="6324600" y="2286000"/>
            <a:ext cx="1371599" cy="1752600"/>
          </a:xfrm>
          <a:prstGeom prst="rect">
            <a:avLst/>
          </a:prstGeom>
          <a:noFill/>
        </p:spPr>
      </p:pic>
      <p:pic>
        <p:nvPicPr>
          <p:cNvPr id="129048" name="Picture 24" descr="http://www.visitingdc.com/images/harry-truman-picture.jpg"/>
          <p:cNvPicPr>
            <a:picLocks noChangeAspect="1" noChangeArrowheads="1"/>
          </p:cNvPicPr>
          <p:nvPr/>
        </p:nvPicPr>
        <p:blipFill>
          <a:blip r:embed="rId13" cstate="print"/>
          <a:srcRect/>
          <a:stretch>
            <a:fillRect/>
          </a:stretch>
        </p:blipFill>
        <p:spPr bwMode="auto">
          <a:xfrm>
            <a:off x="7467600" y="5136850"/>
            <a:ext cx="1676400" cy="1721150"/>
          </a:xfrm>
          <a:prstGeom prst="rect">
            <a:avLst/>
          </a:prstGeom>
          <a:noFill/>
        </p:spPr>
      </p:pic>
      <p:pic>
        <p:nvPicPr>
          <p:cNvPr id="4098" name="Picture 2" descr="http://rds.yahoo.com/_ylt=A9G_bI8i4eZKxOUALUijzbkF/SIG=12op6en5b/EXP=1256731298/**http%3A/www.pbs.org/newshour/images/politics/jan-june09/0624obama.jpg"/>
          <p:cNvPicPr>
            <a:picLocks noChangeAspect="1" noChangeArrowheads="1"/>
          </p:cNvPicPr>
          <p:nvPr/>
        </p:nvPicPr>
        <p:blipFill>
          <a:blip r:embed="rId14" cstate="print"/>
          <a:srcRect/>
          <a:stretch>
            <a:fillRect/>
          </a:stretch>
        </p:blipFill>
        <p:spPr bwMode="auto">
          <a:xfrm>
            <a:off x="6400800" y="228600"/>
            <a:ext cx="1428750" cy="173355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Image result for trump meets with trudeau">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0739" y="914400"/>
            <a:ext cx="3882904" cy="259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458500" y="152400"/>
            <a:ext cx="6589200" cy="1280890"/>
          </a:xfrm>
        </p:spPr>
        <p:txBody>
          <a:bodyPr/>
          <a:lstStyle/>
          <a:p>
            <a:pPr algn="ctr"/>
            <a:r>
              <a:rPr lang="en-US" b="1" dirty="0">
                <a:latin typeface="+mn-lt"/>
              </a:rPr>
              <a:t>Chief Diplomat</a:t>
            </a:r>
          </a:p>
        </p:txBody>
      </p:sp>
      <p:pic>
        <p:nvPicPr>
          <p:cNvPr id="130050" name="Picture 2" descr="http://www.ngfl-cymru.org.uk/vtc/ngfl/history/120/versailles/images/index_01.jpg"/>
          <p:cNvPicPr>
            <a:picLocks noChangeAspect="1" noChangeArrowheads="1"/>
          </p:cNvPicPr>
          <p:nvPr/>
        </p:nvPicPr>
        <p:blipFill>
          <a:blip r:embed="rId5" cstate="print"/>
          <a:srcRect/>
          <a:stretch>
            <a:fillRect/>
          </a:stretch>
        </p:blipFill>
        <p:spPr bwMode="auto">
          <a:xfrm>
            <a:off x="228600" y="3810000"/>
            <a:ext cx="2670313" cy="2286000"/>
          </a:xfrm>
          <a:prstGeom prst="rect">
            <a:avLst/>
          </a:prstGeom>
          <a:noFill/>
        </p:spPr>
      </p:pic>
      <p:pic>
        <p:nvPicPr>
          <p:cNvPr id="130052" name="Picture 4" descr="http://johnfenzel.typepad.com/john_fenzels_blog/images/woodrow_wilson_photo_1.jpg"/>
          <p:cNvPicPr>
            <a:picLocks noChangeAspect="1" noChangeArrowheads="1"/>
          </p:cNvPicPr>
          <p:nvPr/>
        </p:nvPicPr>
        <p:blipFill>
          <a:blip r:embed="rId6" cstate="print"/>
          <a:srcRect/>
          <a:stretch>
            <a:fillRect/>
          </a:stretch>
        </p:blipFill>
        <p:spPr bwMode="auto">
          <a:xfrm>
            <a:off x="0" y="0"/>
            <a:ext cx="2832100" cy="3429988"/>
          </a:xfrm>
          <a:prstGeom prst="rect">
            <a:avLst/>
          </a:prstGeom>
          <a:noFill/>
        </p:spPr>
      </p:pic>
      <p:pic>
        <p:nvPicPr>
          <p:cNvPr id="130054" name="Picture 6" descr="Cuba"/>
          <p:cNvPicPr>
            <a:picLocks noChangeAspect="1" noChangeArrowheads="1"/>
          </p:cNvPicPr>
          <p:nvPr/>
        </p:nvPicPr>
        <p:blipFill>
          <a:blip r:embed="rId7" cstate="print"/>
          <a:srcRect/>
          <a:stretch>
            <a:fillRect/>
          </a:stretch>
        </p:blipFill>
        <p:spPr bwMode="auto">
          <a:xfrm>
            <a:off x="3810000" y="3810000"/>
            <a:ext cx="3886200" cy="3048000"/>
          </a:xfrm>
          <a:prstGeom prst="rect">
            <a:avLst/>
          </a:prstGeom>
          <a:noFill/>
        </p:spPr>
      </p:pic>
      <p:pic>
        <p:nvPicPr>
          <p:cNvPr id="130056" name="Picture 8" descr="http://www.poster.net/kennedy-john-f/kennedy-john-f-photo-xl-john-f-kennedy-6220410.jpg"/>
          <p:cNvPicPr>
            <a:picLocks noChangeAspect="1" noChangeArrowheads="1"/>
          </p:cNvPicPr>
          <p:nvPr/>
        </p:nvPicPr>
        <p:blipFill>
          <a:blip r:embed="rId8" cstate="print"/>
          <a:srcRect/>
          <a:stretch>
            <a:fillRect/>
          </a:stretch>
        </p:blipFill>
        <p:spPr bwMode="auto">
          <a:xfrm rot="20482075">
            <a:off x="6830796" y="2946408"/>
            <a:ext cx="1600200" cy="200025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mn-lt"/>
              </a:rPr>
              <a:t>Commander in Chief </a:t>
            </a:r>
          </a:p>
        </p:txBody>
      </p:sp>
      <p:pic>
        <p:nvPicPr>
          <p:cNvPr id="131074" name="Picture 2" descr="http://www.flamesofwar.com/Portals/0/all_images/Historical/Normandy/Eisenhower-02.jpg"/>
          <p:cNvPicPr>
            <a:picLocks noChangeAspect="1" noChangeArrowheads="1"/>
          </p:cNvPicPr>
          <p:nvPr/>
        </p:nvPicPr>
        <p:blipFill>
          <a:blip r:embed="rId3" cstate="print"/>
          <a:srcRect/>
          <a:stretch>
            <a:fillRect/>
          </a:stretch>
        </p:blipFill>
        <p:spPr bwMode="auto">
          <a:xfrm>
            <a:off x="381000" y="1770043"/>
            <a:ext cx="3429000" cy="4648200"/>
          </a:xfrm>
          <a:prstGeom prst="rect">
            <a:avLst/>
          </a:prstGeom>
          <a:noFill/>
        </p:spPr>
      </p:pic>
      <p:pic>
        <p:nvPicPr>
          <p:cNvPr id="1026" name="Picture 2" descr="http://rds.yahoo.com/_ylt=A9G_bHPs3.ZKMVsAqGyjzbkF/SIG=12n8phavg/EXP=1256730988/**http%3A/d.yimg.com/a/p/afp/20091027/capt.photo_1256633532160-1-0.jpg"/>
          <p:cNvPicPr>
            <a:picLocks noChangeAspect="1" noChangeArrowheads="1"/>
          </p:cNvPicPr>
          <p:nvPr/>
        </p:nvPicPr>
        <p:blipFill>
          <a:blip r:embed="rId4" cstate="print"/>
          <a:srcRect/>
          <a:stretch>
            <a:fillRect/>
          </a:stretch>
        </p:blipFill>
        <p:spPr bwMode="auto">
          <a:xfrm>
            <a:off x="4724400" y="4094143"/>
            <a:ext cx="3905250" cy="2628900"/>
          </a:xfrm>
          <a:prstGeom prst="rect">
            <a:avLst/>
          </a:prstGeom>
          <a:noFill/>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1447800"/>
            <a:ext cx="4850099" cy="24250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19200"/>
            <a:ext cx="7772400" cy="4572000"/>
          </a:xfrm>
        </p:spPr>
        <p:txBody>
          <a:bodyPr>
            <a:normAutofit/>
          </a:bodyPr>
          <a:lstStyle/>
          <a:p>
            <a:pPr algn="ctr">
              <a:buNone/>
            </a:pPr>
            <a:r>
              <a:rPr lang="en-US" sz="4800" i="1" dirty="0"/>
              <a:t>“ The Vice Presidency isn’t worth a warm bucket of ****.”</a:t>
            </a:r>
          </a:p>
          <a:p>
            <a:pPr algn="ctr">
              <a:buNone/>
            </a:pPr>
            <a:r>
              <a:rPr lang="en-US" sz="4800" dirty="0"/>
              <a:t>- Vice President John Nance Garner</a:t>
            </a:r>
          </a:p>
        </p:txBody>
      </p:sp>
      <p:pic>
        <p:nvPicPr>
          <p:cNvPr id="1026" name="Picture 2" descr="http://www.andreadams.com/assets/watermark%20files/pail.jpg"/>
          <p:cNvPicPr>
            <a:picLocks noChangeAspect="1" noChangeArrowheads="1"/>
          </p:cNvPicPr>
          <p:nvPr/>
        </p:nvPicPr>
        <p:blipFill>
          <a:blip r:embed="rId3" cstate="print"/>
          <a:srcRect/>
          <a:stretch>
            <a:fillRect/>
          </a:stretch>
        </p:blipFill>
        <p:spPr bwMode="auto">
          <a:xfrm>
            <a:off x="6096000" y="4572000"/>
            <a:ext cx="1930291" cy="1981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Vice President</a:t>
            </a:r>
          </a:p>
        </p:txBody>
      </p:sp>
      <p:sp>
        <p:nvSpPr>
          <p:cNvPr id="3" name="Content Placeholder 2"/>
          <p:cNvSpPr>
            <a:spLocks noGrp="1"/>
          </p:cNvSpPr>
          <p:nvPr>
            <p:ph sz="half" idx="1"/>
          </p:nvPr>
        </p:nvSpPr>
        <p:spPr>
          <a:xfrm>
            <a:off x="152400" y="1770501"/>
            <a:ext cx="8610600" cy="4525963"/>
          </a:xfrm>
        </p:spPr>
        <p:txBody>
          <a:bodyPr>
            <a:normAutofit fontScale="77500" lnSpcReduction="20000"/>
          </a:bodyPr>
          <a:lstStyle/>
          <a:p>
            <a:r>
              <a:rPr lang="en-US" sz="4400" dirty="0"/>
              <a:t>Official Duties</a:t>
            </a:r>
          </a:p>
          <a:p>
            <a:pPr lvl="1"/>
            <a:r>
              <a:rPr lang="en-US" sz="4000" dirty="0"/>
              <a:t>Presidential disability</a:t>
            </a:r>
          </a:p>
          <a:p>
            <a:pPr lvl="1"/>
            <a:r>
              <a:rPr lang="en-US" sz="4000" dirty="0"/>
              <a:t>President of Senate</a:t>
            </a:r>
          </a:p>
          <a:p>
            <a:pPr lvl="2"/>
            <a:r>
              <a:rPr lang="en-US" sz="3600" dirty="0"/>
              <a:t>Breaks ties</a:t>
            </a:r>
          </a:p>
          <a:p>
            <a:pPr lvl="1"/>
            <a:r>
              <a:rPr lang="en-US" sz="4000" dirty="0"/>
              <a:t>Take Over</a:t>
            </a:r>
          </a:p>
          <a:p>
            <a:pPr lvl="1"/>
            <a:r>
              <a:rPr lang="en-US" sz="4000" dirty="0"/>
              <a:t>(delegated</a:t>
            </a:r>
          </a:p>
          <a:p>
            <a:pPr marL="457200" lvl="1" indent="0">
              <a:buNone/>
            </a:pPr>
            <a:r>
              <a:rPr lang="en-US" sz="4000" dirty="0"/>
              <a:t>tasks)</a:t>
            </a:r>
          </a:p>
          <a:p>
            <a:pPr lvl="1"/>
            <a:r>
              <a:rPr lang="en-US" sz="4000" dirty="0"/>
              <a:t>(balance the </a:t>
            </a:r>
          </a:p>
          <a:p>
            <a:pPr lvl="1">
              <a:buNone/>
            </a:pPr>
            <a:r>
              <a:rPr lang="en-US" sz="4000" dirty="0"/>
              <a:t>ticket)</a:t>
            </a:r>
          </a:p>
        </p:txBody>
      </p:sp>
      <p:pic>
        <p:nvPicPr>
          <p:cNvPr id="2052" name="Picture 4" descr="http://www.letraslibres.com/blog/blogs/media/blogs/redaccion/vice_presidential_seal.jpg"/>
          <p:cNvPicPr>
            <a:picLocks noChangeAspect="1" noChangeArrowheads="1"/>
          </p:cNvPicPr>
          <p:nvPr/>
        </p:nvPicPr>
        <p:blipFill>
          <a:blip r:embed="rId2" cstate="print"/>
          <a:srcRect/>
          <a:stretch>
            <a:fillRect/>
          </a:stretch>
        </p:blipFill>
        <p:spPr bwMode="auto">
          <a:xfrm>
            <a:off x="6324600" y="1600200"/>
            <a:ext cx="2133600" cy="2133600"/>
          </a:xfrm>
          <a:prstGeom prst="rect">
            <a:avLst/>
          </a:prstGeom>
          <a:noFill/>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3731" y="3904101"/>
            <a:ext cx="3733949" cy="284783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28800"/>
            <a:ext cx="7772400" cy="1975104"/>
          </a:xfrm>
        </p:spPr>
        <p:txBody>
          <a:bodyPr>
            <a:normAutofit fontScale="90000"/>
          </a:bodyPr>
          <a:lstStyle/>
          <a:p>
            <a:pPr algn="ctr"/>
            <a:r>
              <a:rPr lang="en-US" sz="7200" dirty="0"/>
              <a:t>Some “Presidential” Amendments…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76400" y="304800"/>
            <a:ext cx="6589200" cy="1280890"/>
          </a:xfrm>
        </p:spPr>
        <p:txBody>
          <a:bodyPr>
            <a:normAutofit fontScale="90000"/>
          </a:bodyPr>
          <a:lstStyle/>
          <a:p>
            <a:r>
              <a:rPr lang="en-US" sz="4800" dirty="0"/>
              <a:t>12</a:t>
            </a:r>
            <a:r>
              <a:rPr lang="en-US" sz="4800" baseline="30000" dirty="0"/>
              <a:t>th</a:t>
            </a:r>
            <a:r>
              <a:rPr lang="en-US" sz="4800" dirty="0"/>
              <a:t> Amendment (1804)</a:t>
            </a:r>
            <a:br>
              <a:rPr lang="en-US" sz="4800" dirty="0"/>
            </a:br>
            <a:endParaRPr lang="en-US" sz="4800" dirty="0"/>
          </a:p>
        </p:txBody>
      </p:sp>
      <p:sp>
        <p:nvSpPr>
          <p:cNvPr id="4" name="Content Placeholder 3"/>
          <p:cNvSpPr>
            <a:spLocks noGrp="1"/>
          </p:cNvSpPr>
          <p:nvPr>
            <p:ph sz="half" idx="1"/>
          </p:nvPr>
        </p:nvSpPr>
        <p:spPr>
          <a:xfrm>
            <a:off x="533400" y="5181600"/>
            <a:ext cx="8374856" cy="1810899"/>
          </a:xfrm>
        </p:spPr>
        <p:txBody>
          <a:bodyPr>
            <a:noAutofit/>
          </a:bodyPr>
          <a:lstStyle/>
          <a:p>
            <a:r>
              <a:rPr lang="en-US" sz="4800" dirty="0"/>
              <a:t>Separated voting for the President &amp; Vice President</a:t>
            </a:r>
          </a:p>
        </p:txBody>
      </p:sp>
      <p:pic>
        <p:nvPicPr>
          <p:cNvPr id="6146" name="Picture 2" descr="http://www.markstivers.com/wordpress/comics/2007-03-08%20electoral-college.gif"/>
          <p:cNvPicPr>
            <a:picLocks noChangeAspect="1" noChangeArrowheads="1"/>
          </p:cNvPicPr>
          <p:nvPr/>
        </p:nvPicPr>
        <p:blipFill>
          <a:blip r:embed="rId2" cstate="print"/>
          <a:srcRect b="23547"/>
          <a:stretch>
            <a:fillRect/>
          </a:stretch>
        </p:blipFill>
        <p:spPr bwMode="auto">
          <a:xfrm>
            <a:off x="1524000" y="1371600"/>
            <a:ext cx="6139344" cy="37338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70582"/>
            <a:ext cx="6589200" cy="1280890"/>
          </a:xfrm>
        </p:spPr>
        <p:txBody>
          <a:bodyPr>
            <a:normAutofit fontScale="90000"/>
          </a:bodyPr>
          <a:lstStyle/>
          <a:p>
            <a:r>
              <a:rPr lang="en-US" sz="5400" dirty="0"/>
              <a:t>20</a:t>
            </a:r>
            <a:r>
              <a:rPr lang="en-US" sz="5400" baseline="30000" dirty="0"/>
              <a:t>th</a:t>
            </a:r>
            <a:r>
              <a:rPr lang="en-US" sz="5400" dirty="0"/>
              <a:t> Amendment (1933)</a:t>
            </a:r>
            <a:br>
              <a:rPr lang="en-US" dirty="0"/>
            </a:br>
            <a:endParaRPr lang="en-US" dirty="0"/>
          </a:p>
        </p:txBody>
      </p:sp>
      <p:sp>
        <p:nvSpPr>
          <p:cNvPr id="5" name="Content Placeholder 4"/>
          <p:cNvSpPr>
            <a:spLocks noGrp="1"/>
          </p:cNvSpPr>
          <p:nvPr>
            <p:ph sz="half" idx="1"/>
          </p:nvPr>
        </p:nvSpPr>
        <p:spPr>
          <a:xfrm>
            <a:off x="5029200" y="1066800"/>
            <a:ext cx="3985809" cy="4876800"/>
          </a:xfrm>
        </p:spPr>
        <p:txBody>
          <a:bodyPr>
            <a:normAutofit lnSpcReduction="10000"/>
          </a:bodyPr>
          <a:lstStyle/>
          <a:p>
            <a:r>
              <a:rPr lang="en-US" sz="3200" dirty="0"/>
              <a:t>Shortened the “lame duck period”</a:t>
            </a:r>
          </a:p>
          <a:p>
            <a:r>
              <a:rPr lang="en-US" sz="3200" dirty="0"/>
              <a:t>Changed the dates of taking office to:</a:t>
            </a:r>
          </a:p>
          <a:p>
            <a:pPr lvl="1"/>
            <a:r>
              <a:rPr lang="en-US" sz="3200" dirty="0"/>
              <a:t>January 20 – President</a:t>
            </a:r>
          </a:p>
          <a:p>
            <a:pPr lvl="1"/>
            <a:r>
              <a:rPr lang="en-US" sz="3200" dirty="0"/>
              <a:t>January 3 - Congress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276" y="2590800"/>
            <a:ext cx="4574297" cy="31146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6589200" cy="1280890"/>
          </a:xfrm>
        </p:spPr>
        <p:txBody>
          <a:bodyPr>
            <a:normAutofit fontScale="90000"/>
          </a:bodyPr>
          <a:lstStyle/>
          <a:p>
            <a:r>
              <a:rPr lang="en-US" sz="5400" dirty="0"/>
              <a:t>22</a:t>
            </a:r>
            <a:r>
              <a:rPr lang="en-US" sz="5400" baseline="30000" dirty="0"/>
              <a:t>nd</a:t>
            </a:r>
            <a:r>
              <a:rPr lang="en-US" sz="5400" dirty="0"/>
              <a:t> Amendment (1951)</a:t>
            </a:r>
          </a:p>
        </p:txBody>
      </p:sp>
      <p:sp>
        <p:nvSpPr>
          <p:cNvPr id="3" name="Content Placeholder 2"/>
          <p:cNvSpPr>
            <a:spLocks noGrp="1"/>
          </p:cNvSpPr>
          <p:nvPr>
            <p:ph sz="half" idx="1"/>
          </p:nvPr>
        </p:nvSpPr>
        <p:spPr>
          <a:xfrm>
            <a:off x="533400" y="1564713"/>
            <a:ext cx="8070056" cy="1658499"/>
          </a:xfrm>
        </p:spPr>
        <p:txBody>
          <a:bodyPr>
            <a:normAutofit/>
          </a:bodyPr>
          <a:lstStyle/>
          <a:p>
            <a:r>
              <a:rPr lang="en-US" sz="4800" dirty="0"/>
              <a:t>Limited to 10 years in office or two terms</a:t>
            </a:r>
          </a:p>
        </p:txBody>
      </p:sp>
      <p:pic>
        <p:nvPicPr>
          <p:cNvPr id="4098" name="Picture 2" descr="http://www.champaignschools.org/central/business/johnson/3rdfa2008/aahmed/fdr.jpg"/>
          <p:cNvPicPr>
            <a:picLocks noChangeAspect="1" noChangeArrowheads="1"/>
          </p:cNvPicPr>
          <p:nvPr/>
        </p:nvPicPr>
        <p:blipFill>
          <a:blip r:embed="rId3" cstate="print"/>
          <a:srcRect/>
          <a:stretch>
            <a:fillRect/>
          </a:stretch>
        </p:blipFill>
        <p:spPr bwMode="auto">
          <a:xfrm>
            <a:off x="4074600" y="3107344"/>
            <a:ext cx="4343400" cy="3828082"/>
          </a:xfrm>
          <a:prstGeom prst="rect">
            <a:avLst/>
          </a:prstGeom>
          <a:noFill/>
        </p:spPr>
      </p:pic>
      <p:pic>
        <p:nvPicPr>
          <p:cNvPr id="4100" name="Picture 4" descr="http://www.lucente.org/blog/media/1/20090625-voterfin.gif"/>
          <p:cNvPicPr>
            <a:picLocks noChangeAspect="1" noChangeArrowheads="1"/>
          </p:cNvPicPr>
          <p:nvPr/>
        </p:nvPicPr>
        <p:blipFill>
          <a:blip r:embed="rId4" cstate="print"/>
          <a:srcRect/>
          <a:stretch>
            <a:fillRect/>
          </a:stretch>
        </p:blipFill>
        <p:spPr bwMode="auto">
          <a:xfrm>
            <a:off x="533400" y="3352800"/>
            <a:ext cx="3200400" cy="333717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960" y="228600"/>
            <a:ext cx="6589200" cy="1280890"/>
          </a:xfrm>
        </p:spPr>
        <p:txBody>
          <a:bodyPr>
            <a:normAutofit fontScale="90000"/>
          </a:bodyPr>
          <a:lstStyle/>
          <a:p>
            <a:r>
              <a:rPr lang="en-US" sz="5400" dirty="0"/>
              <a:t>25</a:t>
            </a:r>
            <a:r>
              <a:rPr lang="en-US" sz="5400" baseline="30000" dirty="0"/>
              <a:t>th</a:t>
            </a:r>
            <a:r>
              <a:rPr lang="en-US" sz="5400" dirty="0"/>
              <a:t> Amendment (1967)</a:t>
            </a:r>
          </a:p>
        </p:txBody>
      </p:sp>
      <p:sp>
        <p:nvSpPr>
          <p:cNvPr id="4" name="Content Placeholder 3"/>
          <p:cNvSpPr>
            <a:spLocks noGrp="1"/>
          </p:cNvSpPr>
          <p:nvPr>
            <p:ph sz="half" idx="1"/>
          </p:nvPr>
        </p:nvSpPr>
        <p:spPr>
          <a:xfrm>
            <a:off x="4724400" y="1219200"/>
            <a:ext cx="4264331" cy="4910397"/>
          </a:xfrm>
        </p:spPr>
        <p:txBody>
          <a:bodyPr>
            <a:normAutofit fontScale="92500" lnSpcReduction="10000"/>
          </a:bodyPr>
          <a:lstStyle/>
          <a:p>
            <a:r>
              <a:rPr lang="en-US" sz="3200" dirty="0"/>
              <a:t>Presidential Disability</a:t>
            </a:r>
          </a:p>
          <a:p>
            <a:r>
              <a:rPr lang="en-US" sz="3200" dirty="0"/>
              <a:t>Presidential Succession</a:t>
            </a:r>
          </a:p>
          <a:p>
            <a:pPr lvl="1"/>
            <a:r>
              <a:rPr lang="en-US" sz="2800" dirty="0"/>
              <a:t>Vice President</a:t>
            </a:r>
          </a:p>
          <a:p>
            <a:pPr lvl="1"/>
            <a:r>
              <a:rPr lang="en-US" sz="2800" dirty="0"/>
              <a:t>Speaker</a:t>
            </a:r>
          </a:p>
          <a:p>
            <a:pPr lvl="1"/>
            <a:r>
              <a:rPr lang="en-US" sz="2800" dirty="0"/>
              <a:t>President Pro Tempore</a:t>
            </a:r>
          </a:p>
          <a:p>
            <a:pPr lvl="1"/>
            <a:r>
              <a:rPr lang="en-US" sz="2800" dirty="0"/>
              <a:t>Secretary of State</a:t>
            </a:r>
          </a:p>
          <a:p>
            <a:pPr lvl="1"/>
            <a:r>
              <a:rPr lang="en-US" sz="2800" dirty="0" err="1"/>
              <a:t>SecTreas</a:t>
            </a:r>
            <a:endParaRPr lang="en-US" sz="2800" dirty="0"/>
          </a:p>
        </p:txBody>
      </p:sp>
      <p:pic>
        <p:nvPicPr>
          <p:cNvPr id="3074" name="Picture 2" descr="http://portland.indymedia.org/media/images/2006/07/343279.jpg"/>
          <p:cNvPicPr>
            <a:picLocks noChangeAspect="1" noChangeArrowheads="1"/>
          </p:cNvPicPr>
          <p:nvPr/>
        </p:nvPicPr>
        <p:blipFill>
          <a:blip r:embed="rId2" cstate="print"/>
          <a:srcRect/>
          <a:stretch>
            <a:fillRect/>
          </a:stretch>
        </p:blipFill>
        <p:spPr bwMode="auto">
          <a:xfrm>
            <a:off x="381000" y="2286000"/>
            <a:ext cx="4343400" cy="3380613"/>
          </a:xfrm>
          <a:prstGeom prst="rect">
            <a:avLst/>
          </a:prstGeom>
          <a:noFill/>
        </p:spPr>
      </p:pic>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2432</TotalTime>
  <Words>739</Words>
  <Application>Microsoft Office PowerPoint</Application>
  <PresentationFormat>On-screen Show (4:3)</PresentationFormat>
  <Paragraphs>138</Paragraphs>
  <Slides>22</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Gothic</vt:lpstr>
      <vt:lpstr>Times New Roman</vt:lpstr>
      <vt:lpstr>Wingdings 3</vt:lpstr>
      <vt:lpstr>Wisp</vt:lpstr>
      <vt:lpstr>Bellwork 10/7: </vt:lpstr>
      <vt:lpstr>PowerPoint Presentation</vt:lpstr>
      <vt:lpstr>PowerPoint Presentation</vt:lpstr>
      <vt:lpstr>Informal Qualifications:</vt:lpstr>
      <vt:lpstr>PowerPoint Presentation</vt:lpstr>
      <vt:lpstr>Formal Qualifications:</vt:lpstr>
      <vt:lpstr>Names to Know</vt:lpstr>
      <vt:lpstr>Roles of the president </vt:lpstr>
      <vt:lpstr>Head of State</vt:lpstr>
      <vt:lpstr>Chief Executive</vt:lpstr>
      <vt:lpstr>Chief Legislator</vt:lpstr>
      <vt:lpstr>Economic Planner</vt:lpstr>
      <vt:lpstr>Party Leader</vt:lpstr>
      <vt:lpstr>Chief Diplomat</vt:lpstr>
      <vt:lpstr>Commander in Chief </vt:lpstr>
      <vt:lpstr>PowerPoint Presentation</vt:lpstr>
      <vt:lpstr>The Vice President</vt:lpstr>
      <vt:lpstr>Some “Presidential” Amendments…</vt:lpstr>
      <vt:lpstr>12th Amendment (1804) </vt:lpstr>
      <vt:lpstr>20th Amendment (1933) </vt:lpstr>
      <vt:lpstr>22nd Amendment (1951)</vt:lpstr>
      <vt:lpstr>25th Amendment (1967)</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 Account</dc:creator>
  <cp:lastModifiedBy>Steven Krause</cp:lastModifiedBy>
  <cp:revision>135</cp:revision>
  <cp:lastPrinted>2016-11-16T13:25:07Z</cp:lastPrinted>
  <dcterms:created xsi:type="dcterms:W3CDTF">2008-10-23T00:19:36Z</dcterms:created>
  <dcterms:modified xsi:type="dcterms:W3CDTF">2019-10-07T11:23:49Z</dcterms:modified>
</cp:coreProperties>
</file>