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63" r:id="rId2"/>
    <p:sldId id="257" r:id="rId3"/>
    <p:sldId id="259" r:id="rId4"/>
    <p:sldId id="256" r:id="rId5"/>
    <p:sldId id="260" r:id="rId6"/>
    <p:sldId id="264" r:id="rId7"/>
    <p:sldId id="261" r:id="rId8"/>
    <p:sldId id="262" r:id="rId9"/>
    <p:sldId id="258" r:id="rId10"/>
    <p:sldId id="331"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9533" autoAdjust="0"/>
  </p:normalViewPr>
  <p:slideViewPr>
    <p:cSldViewPr>
      <p:cViewPr varScale="1">
        <p:scale>
          <a:sx n="61" d="100"/>
          <a:sy n="61" d="100"/>
        </p:scale>
        <p:origin x="2074" y="43"/>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061790-FC0F-4B39-90E9-3953D308594D}" type="datetimeFigureOut">
              <a:rPr lang="en-US" smtClean="0"/>
              <a:pPr/>
              <a:t>10/16/2019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AF85F8-27DE-403D-BB67-A5563C34E646}" type="slidenum">
              <a:rPr lang="en-US" smtClean="0"/>
              <a:pPr/>
              <a:t>‹#›</a:t>
            </a:fld>
            <a:endParaRPr lang="en-US"/>
          </a:p>
        </p:txBody>
      </p:sp>
    </p:spTree>
    <p:extLst>
      <p:ext uri="{BB962C8B-B14F-4D97-AF65-F5344CB8AC3E}">
        <p14:creationId xmlns:p14="http://schemas.microsoft.com/office/powerpoint/2010/main" val="23454499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 </a:t>
            </a:r>
            <a:r>
              <a:rPr lang="en-US" dirty="0" err="1" smtClean="0"/>
              <a:t>bellwork</a:t>
            </a:r>
            <a:r>
              <a:rPr lang="en-US" dirty="0" smtClean="0"/>
              <a:t>, time might be tight</a:t>
            </a:r>
            <a:r>
              <a:rPr lang="en-US" dirty="0" smtClean="0"/>
              <a:t>.  Today</a:t>
            </a:r>
            <a:r>
              <a:rPr lang="en-US" baseline="0" dirty="0" smtClean="0"/>
              <a:t> we will start looking at the judicial branch by walking through an actual Supreme Court case from start to finish.  Their goal is to understand there are two court systems and that the three (basic) levels are district, appellate and supreme.</a:t>
            </a:r>
            <a:endParaRPr lang="en-US" dirty="0"/>
          </a:p>
        </p:txBody>
      </p:sp>
      <p:sp>
        <p:nvSpPr>
          <p:cNvPr id="4" name="Slide Number Placeholder 3"/>
          <p:cNvSpPr>
            <a:spLocks noGrp="1"/>
          </p:cNvSpPr>
          <p:nvPr>
            <p:ph type="sldNum" sz="quarter" idx="10"/>
          </p:nvPr>
        </p:nvSpPr>
        <p:spPr/>
        <p:txBody>
          <a:bodyPr/>
          <a:lstStyle/>
          <a:p>
            <a:fld id="{6BAF85F8-27DE-403D-BB67-A5563C34E646}" type="slidenum">
              <a:rPr lang="en-US" smtClean="0"/>
              <a:pPr/>
              <a:t>1</a:t>
            </a:fld>
            <a:endParaRPr lang="en-US"/>
          </a:p>
        </p:txBody>
      </p:sp>
    </p:spTree>
    <p:extLst>
      <p:ext uri="{BB962C8B-B14F-4D97-AF65-F5344CB8AC3E}">
        <p14:creationId xmlns:p14="http://schemas.microsoft.com/office/powerpoint/2010/main" val="21534284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 thing</a:t>
            </a:r>
            <a:r>
              <a:rPr lang="en-US" baseline="0" dirty="0" smtClean="0"/>
              <a:t> to remember, there are two court systems, federal and state</a:t>
            </a:r>
            <a:endParaRPr lang="en-US" dirty="0"/>
          </a:p>
        </p:txBody>
      </p:sp>
      <p:sp>
        <p:nvSpPr>
          <p:cNvPr id="4" name="Slide Number Placeholder 3"/>
          <p:cNvSpPr>
            <a:spLocks noGrp="1"/>
          </p:cNvSpPr>
          <p:nvPr>
            <p:ph type="sldNum" sz="quarter" idx="10"/>
          </p:nvPr>
        </p:nvSpPr>
        <p:spPr/>
        <p:txBody>
          <a:bodyPr/>
          <a:lstStyle/>
          <a:p>
            <a:fld id="{6BAF85F8-27DE-403D-BB67-A5563C34E646}" type="slidenum">
              <a:rPr lang="en-US" smtClean="0"/>
              <a:pPr/>
              <a:t>2</a:t>
            </a:fld>
            <a:endParaRPr lang="en-US"/>
          </a:p>
        </p:txBody>
      </p:sp>
    </p:spTree>
    <p:extLst>
      <p:ext uri="{BB962C8B-B14F-4D97-AF65-F5344CB8AC3E}">
        <p14:creationId xmlns:p14="http://schemas.microsoft.com/office/powerpoint/2010/main" val="20271129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also two types of law</a:t>
            </a:r>
          </a:p>
          <a:p>
            <a:r>
              <a:rPr lang="en-US" dirty="0" smtClean="0"/>
              <a:t>Criminal – you vs. the government;</a:t>
            </a:r>
            <a:r>
              <a:rPr lang="en-US" baseline="0" dirty="0" smtClean="0"/>
              <a:t> in this case, OJ was found not guilty (a trial)</a:t>
            </a:r>
          </a:p>
          <a:p>
            <a:r>
              <a:rPr lang="en-US" baseline="0" dirty="0" smtClean="0"/>
              <a:t>Civil – you vs. another person; in this case, OJ was found liable so they took all his money (a lawsuit)</a:t>
            </a:r>
            <a:endParaRPr lang="en-US" dirty="0"/>
          </a:p>
        </p:txBody>
      </p:sp>
      <p:sp>
        <p:nvSpPr>
          <p:cNvPr id="4" name="Slide Number Placeholder 3"/>
          <p:cNvSpPr>
            <a:spLocks noGrp="1"/>
          </p:cNvSpPr>
          <p:nvPr>
            <p:ph type="sldNum" sz="quarter" idx="10"/>
          </p:nvPr>
        </p:nvSpPr>
        <p:spPr/>
        <p:txBody>
          <a:bodyPr/>
          <a:lstStyle/>
          <a:p>
            <a:fld id="{6BAF85F8-27DE-403D-BB67-A5563C34E646}" type="slidenum">
              <a:rPr lang="en-US" smtClean="0"/>
              <a:pPr/>
              <a:t>3</a:t>
            </a:fld>
            <a:endParaRPr lang="en-US"/>
          </a:p>
        </p:txBody>
      </p:sp>
    </p:spTree>
    <p:extLst>
      <p:ext uri="{BB962C8B-B14F-4D97-AF65-F5344CB8AC3E}">
        <p14:creationId xmlns:p14="http://schemas.microsoft.com/office/powerpoint/2010/main" val="881227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 the</a:t>
            </a:r>
            <a:r>
              <a:rPr lang="en-US" baseline="0" dirty="0" smtClean="0"/>
              <a:t> video as a way to go through the courts….show the video &amp; stop at each level as the case goes through and students add notes and answer/discuss questions.</a:t>
            </a:r>
            <a:endParaRPr lang="en-US" dirty="0"/>
          </a:p>
        </p:txBody>
      </p:sp>
      <p:sp>
        <p:nvSpPr>
          <p:cNvPr id="4" name="Slide Number Placeholder 3"/>
          <p:cNvSpPr>
            <a:spLocks noGrp="1"/>
          </p:cNvSpPr>
          <p:nvPr>
            <p:ph type="sldNum" sz="quarter" idx="10"/>
          </p:nvPr>
        </p:nvSpPr>
        <p:spPr/>
        <p:txBody>
          <a:bodyPr/>
          <a:lstStyle/>
          <a:p>
            <a:fld id="{6BAF85F8-27DE-403D-BB67-A5563C34E646}" type="slidenum">
              <a:rPr lang="en-US" smtClean="0"/>
              <a:pPr/>
              <a:t>4</a:t>
            </a:fld>
            <a:endParaRPr lang="en-US"/>
          </a:p>
        </p:txBody>
      </p:sp>
    </p:spTree>
    <p:extLst>
      <p:ext uri="{BB962C8B-B14F-4D97-AF65-F5344CB8AC3E}">
        <p14:creationId xmlns:p14="http://schemas.microsoft.com/office/powerpoint/2010/main" val="19349135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 level is</a:t>
            </a:r>
            <a:r>
              <a:rPr lang="en-US" baseline="0" dirty="0" smtClean="0"/>
              <a:t> District Courts, as you watch pay attention for:</a:t>
            </a:r>
          </a:p>
          <a:p>
            <a:r>
              <a:rPr lang="en-US" baseline="0" dirty="0" smtClean="0"/>
              <a:t>Why did Lilly’s case go to the Federal Courts?  It’s a civil rights case involving federal law</a:t>
            </a:r>
          </a:p>
          <a:p>
            <a:r>
              <a:rPr lang="en-US" baseline="0" dirty="0" smtClean="0"/>
              <a:t>Was Goodyear liable or not?  Liable</a:t>
            </a:r>
          </a:p>
        </p:txBody>
      </p:sp>
      <p:sp>
        <p:nvSpPr>
          <p:cNvPr id="4" name="Slide Number Placeholder 3"/>
          <p:cNvSpPr>
            <a:spLocks noGrp="1"/>
          </p:cNvSpPr>
          <p:nvPr>
            <p:ph type="sldNum" sz="quarter" idx="10"/>
          </p:nvPr>
        </p:nvSpPr>
        <p:spPr/>
        <p:txBody>
          <a:bodyPr/>
          <a:lstStyle/>
          <a:p>
            <a:fld id="{6BAF85F8-27DE-403D-BB67-A5563C34E646}" type="slidenum">
              <a:rPr lang="en-US" smtClean="0"/>
              <a:pPr/>
              <a:t>5</a:t>
            </a:fld>
            <a:endParaRPr lang="en-US"/>
          </a:p>
        </p:txBody>
      </p:sp>
    </p:spTree>
    <p:extLst>
      <p:ext uri="{BB962C8B-B14F-4D97-AF65-F5344CB8AC3E}">
        <p14:creationId xmlns:p14="http://schemas.microsoft.com/office/powerpoint/2010/main" val="17719909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Now Lilly’s case goes to the </a:t>
            </a:r>
            <a:r>
              <a:rPr lang="en-US" dirty="0" err="1" smtClean="0"/>
              <a:t>Apellate</a:t>
            </a:r>
            <a:r>
              <a:rPr lang="en-US" baseline="0" dirty="0" smtClean="0"/>
              <a:t> Courts….as you watch pay attention for:</a:t>
            </a:r>
          </a:p>
          <a:p>
            <a:pPr marL="171450" indent="-171450">
              <a:buFont typeface="Arial" panose="020B0604020202020204" pitchFamily="34" charset="0"/>
              <a:buChar char="•"/>
            </a:pPr>
            <a:r>
              <a:rPr lang="en-US" baseline="0" dirty="0" smtClean="0"/>
              <a:t>What was Goodyear’s grounds (reason) for appeal?  Filed the case too late, more than 180 days</a:t>
            </a:r>
          </a:p>
          <a:p>
            <a:pPr marL="171450" indent="-171450">
              <a:buFont typeface="Arial" panose="020B0604020202020204" pitchFamily="34" charset="0"/>
              <a:buChar char="•"/>
            </a:pPr>
            <a:r>
              <a:rPr lang="en-US" baseline="0" dirty="0" smtClean="0"/>
              <a:t>Did they affirm (say decision was right), remand (send it back to be tried again) or overturn the District Court’s decision?  overturned</a:t>
            </a:r>
            <a:endParaRPr lang="en-US" dirty="0"/>
          </a:p>
        </p:txBody>
      </p:sp>
      <p:sp>
        <p:nvSpPr>
          <p:cNvPr id="4" name="Slide Number Placeholder 3"/>
          <p:cNvSpPr>
            <a:spLocks noGrp="1"/>
          </p:cNvSpPr>
          <p:nvPr>
            <p:ph type="sldNum" sz="quarter" idx="10"/>
          </p:nvPr>
        </p:nvSpPr>
        <p:spPr/>
        <p:txBody>
          <a:bodyPr/>
          <a:lstStyle/>
          <a:p>
            <a:fld id="{6BAF85F8-27DE-403D-BB67-A5563C34E646}" type="slidenum">
              <a:rPr lang="en-US" smtClean="0"/>
              <a:pPr/>
              <a:t>7</a:t>
            </a:fld>
            <a:endParaRPr lang="en-US"/>
          </a:p>
        </p:txBody>
      </p:sp>
    </p:spTree>
    <p:extLst>
      <p:ext uri="{BB962C8B-B14F-4D97-AF65-F5344CB8AC3E}">
        <p14:creationId xmlns:p14="http://schemas.microsoft.com/office/powerpoint/2010/main" val="35249306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Lilly’s case goes to the Supreme Court….it</a:t>
            </a:r>
            <a:r>
              <a:rPr lang="en-US" baseline="0" dirty="0" smtClean="0"/>
              <a:t> is the only court with both original and appellate jurisdiction (it can hear a case first or on appeal)</a:t>
            </a:r>
          </a:p>
          <a:p>
            <a:r>
              <a:rPr lang="en-US" baseline="0" dirty="0" smtClean="0"/>
              <a:t>Why did the Supreme Court take the case?  Because one appellate court said it was 180 days PERIOD (</a:t>
            </a:r>
            <a:r>
              <a:rPr lang="en-US" baseline="0" dirty="0" err="1" smtClean="0"/>
              <a:t>lilly’s</a:t>
            </a:r>
            <a:r>
              <a:rPr lang="en-US" baseline="0" dirty="0" smtClean="0"/>
              <a:t> court) and all the others said it was 180 days that resets</a:t>
            </a:r>
            <a:endParaRPr lang="en-US" dirty="0"/>
          </a:p>
        </p:txBody>
      </p:sp>
      <p:sp>
        <p:nvSpPr>
          <p:cNvPr id="4" name="Slide Number Placeholder 3"/>
          <p:cNvSpPr>
            <a:spLocks noGrp="1"/>
          </p:cNvSpPr>
          <p:nvPr>
            <p:ph type="sldNum" sz="quarter" idx="10"/>
          </p:nvPr>
        </p:nvSpPr>
        <p:spPr/>
        <p:txBody>
          <a:bodyPr/>
          <a:lstStyle/>
          <a:p>
            <a:fld id="{6BAF85F8-27DE-403D-BB67-A5563C34E646}" type="slidenum">
              <a:rPr lang="en-US" smtClean="0"/>
              <a:pPr/>
              <a:t>8</a:t>
            </a:fld>
            <a:endParaRPr lang="en-US"/>
          </a:p>
        </p:txBody>
      </p:sp>
    </p:spTree>
    <p:extLst>
      <p:ext uri="{BB962C8B-B14F-4D97-AF65-F5344CB8AC3E}">
        <p14:creationId xmlns:p14="http://schemas.microsoft.com/office/powerpoint/2010/main" val="26828448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 it play through the rest,</a:t>
            </a:r>
            <a:r>
              <a:rPr lang="en-US" baseline="0" dirty="0" smtClean="0"/>
              <a:t> then….last two types of law</a:t>
            </a:r>
          </a:p>
          <a:p>
            <a:r>
              <a:rPr lang="en-US" baseline="0" dirty="0" smtClean="0"/>
              <a:t>Constitutional – can only be changed by Amendment which is VERY hard</a:t>
            </a:r>
          </a:p>
          <a:p>
            <a:r>
              <a:rPr lang="en-US" baseline="0" dirty="0" smtClean="0"/>
              <a:t>Statutory – made by Congress so can be changed by Congress</a:t>
            </a:r>
          </a:p>
        </p:txBody>
      </p:sp>
      <p:sp>
        <p:nvSpPr>
          <p:cNvPr id="4" name="Slide Number Placeholder 3"/>
          <p:cNvSpPr>
            <a:spLocks noGrp="1"/>
          </p:cNvSpPr>
          <p:nvPr>
            <p:ph type="sldNum" sz="quarter" idx="10"/>
          </p:nvPr>
        </p:nvSpPr>
        <p:spPr/>
        <p:txBody>
          <a:bodyPr/>
          <a:lstStyle/>
          <a:p>
            <a:fld id="{6BAF85F8-27DE-403D-BB67-A5563C34E646}" type="slidenum">
              <a:rPr lang="en-US" smtClean="0"/>
              <a:pPr/>
              <a:t>9</a:t>
            </a:fld>
            <a:endParaRPr lang="en-US"/>
          </a:p>
        </p:txBody>
      </p:sp>
    </p:spTree>
    <p:extLst>
      <p:ext uri="{BB962C8B-B14F-4D97-AF65-F5344CB8AC3E}">
        <p14:creationId xmlns:p14="http://schemas.microsoft.com/office/powerpoint/2010/main" val="12949338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Summary/End up with: don’t forget the principles</a:t>
            </a:r>
            <a:r>
              <a:rPr lang="en-US" baseline="0" dirty="0" smtClean="0"/>
              <a:t> of the Constitution work together…while the courts have Judicial Review, checks and balances can be used to change/limit those decisions.</a:t>
            </a:r>
            <a:endParaRPr lang="en-US" dirty="0"/>
          </a:p>
        </p:txBody>
      </p:sp>
      <p:sp>
        <p:nvSpPr>
          <p:cNvPr id="4" name="Slide Number Placeholder 3"/>
          <p:cNvSpPr>
            <a:spLocks noGrp="1"/>
          </p:cNvSpPr>
          <p:nvPr>
            <p:ph type="sldNum" sz="quarter" idx="10"/>
          </p:nvPr>
        </p:nvSpPr>
        <p:spPr/>
        <p:txBody>
          <a:bodyPr/>
          <a:lstStyle/>
          <a:p>
            <a:fld id="{6BAF85F8-27DE-403D-BB67-A5563C34E646}" type="slidenum">
              <a:rPr lang="en-US" smtClean="0"/>
              <a:pPr/>
              <a:t>10</a:t>
            </a:fld>
            <a:endParaRPr lang="en-US"/>
          </a:p>
        </p:txBody>
      </p:sp>
    </p:spTree>
    <p:extLst>
      <p:ext uri="{BB962C8B-B14F-4D97-AF65-F5344CB8AC3E}">
        <p14:creationId xmlns:p14="http://schemas.microsoft.com/office/powerpoint/2010/main" val="34904493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4F725CD-4096-4881-82D3-292283B50D41}" type="datetimeFigureOut">
              <a:rPr lang="en-US" smtClean="0"/>
              <a:pPr/>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8E2771-30ED-4BEA-900C-C026D1D1DFC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F725CD-4096-4881-82D3-292283B50D41}" type="datetimeFigureOut">
              <a:rPr lang="en-US" smtClean="0"/>
              <a:pPr/>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8E2771-30ED-4BEA-900C-C026D1D1DFC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4F725CD-4096-4881-82D3-292283B50D41}" type="datetimeFigureOut">
              <a:rPr lang="en-US" smtClean="0"/>
              <a:pPr/>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8E2771-30ED-4BEA-900C-C026D1D1DFC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4F725CD-4096-4881-82D3-292283B50D41}" type="datetimeFigureOut">
              <a:rPr lang="en-US" smtClean="0"/>
              <a:pPr/>
              <a:t>10/16/2019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8E2771-30ED-4BEA-900C-C026D1D1DFC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4F725CD-4096-4881-82D3-292283B50D41}" type="datetimeFigureOut">
              <a:rPr lang="en-US" smtClean="0"/>
              <a:pPr/>
              <a:t>10/16/2019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E8E2771-30ED-4BEA-900C-C026D1D1DFC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4F725CD-4096-4881-82D3-292283B50D41}" type="datetimeFigureOut">
              <a:rPr lang="en-US" smtClean="0"/>
              <a:pPr/>
              <a:t>10/16/2019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E8E2771-30ED-4BEA-900C-C026D1D1DFC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F725CD-4096-4881-82D3-292283B50D41}" type="datetimeFigureOut">
              <a:rPr lang="en-US" smtClean="0"/>
              <a:pPr/>
              <a:t>10/16/2019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E8E2771-30ED-4BEA-900C-C026D1D1DFC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4F725CD-4096-4881-82D3-292283B50D41}" type="datetimeFigureOut">
              <a:rPr lang="en-US" smtClean="0"/>
              <a:pPr/>
              <a:t>10/16/2019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8E2771-30ED-4BEA-900C-C026D1D1DFC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4F725CD-4096-4881-82D3-292283B50D41}" type="datetimeFigureOut">
              <a:rPr lang="en-US" smtClean="0"/>
              <a:pPr/>
              <a:t>10/16/2019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8E2771-30ED-4BEA-900C-C026D1D1DFC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F725CD-4096-4881-82D3-292283B50D41}" type="datetimeFigureOut">
              <a:rPr lang="en-US" smtClean="0"/>
              <a:pPr/>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8E2771-30ED-4BEA-900C-C026D1D1DFC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F725CD-4096-4881-82D3-292283B50D41}" type="datetimeFigureOut">
              <a:rPr lang="en-US" smtClean="0"/>
              <a:pPr/>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8E2771-30ED-4BEA-900C-C026D1D1DFC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F725CD-4096-4881-82D3-292283B50D41}" type="datetimeFigureOut">
              <a:rPr lang="en-US" smtClean="0"/>
              <a:pPr/>
              <a:t>10/16/2019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8E2771-30ED-4BEA-900C-C026D1D1DFC3}"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4" name="Picture 4" descr="http://www.andertoons.com/img/cartoons/5906.jpg"/>
          <p:cNvPicPr>
            <a:picLocks noChangeAspect="1" noChangeArrowheads="1"/>
          </p:cNvPicPr>
          <p:nvPr/>
        </p:nvPicPr>
        <p:blipFill>
          <a:blip r:embed="rId3" cstate="print"/>
          <a:srcRect/>
          <a:stretch>
            <a:fillRect/>
          </a:stretch>
        </p:blipFill>
        <p:spPr bwMode="auto">
          <a:xfrm>
            <a:off x="152400" y="2222725"/>
            <a:ext cx="5029200" cy="4038152"/>
          </a:xfrm>
          <a:prstGeom prst="rect">
            <a:avLst/>
          </a:prstGeom>
          <a:noFill/>
        </p:spPr>
      </p:pic>
      <p:pic>
        <p:nvPicPr>
          <p:cNvPr id="20486" name="Picture 6" descr="http://www.offthemarkcartoons.com/cartoons/1996-07-10.gif"/>
          <p:cNvPicPr>
            <a:picLocks noChangeAspect="1" noChangeArrowheads="1"/>
          </p:cNvPicPr>
          <p:nvPr/>
        </p:nvPicPr>
        <p:blipFill>
          <a:blip r:embed="rId4" cstate="print"/>
          <a:srcRect/>
          <a:stretch>
            <a:fillRect/>
          </a:stretch>
        </p:blipFill>
        <p:spPr bwMode="auto">
          <a:xfrm>
            <a:off x="5334000" y="1905000"/>
            <a:ext cx="3505200" cy="4673602"/>
          </a:xfrm>
          <a:prstGeom prst="rect">
            <a:avLst/>
          </a:prstGeom>
          <a:noFill/>
        </p:spPr>
      </p:pic>
      <p:sp>
        <p:nvSpPr>
          <p:cNvPr id="2" name="Title 1"/>
          <p:cNvSpPr>
            <a:spLocks noGrp="1"/>
          </p:cNvSpPr>
          <p:nvPr>
            <p:ph type="title"/>
          </p:nvPr>
        </p:nvSpPr>
        <p:spPr/>
        <p:txBody>
          <a:bodyPr>
            <a:normAutofit/>
          </a:bodyPr>
          <a:lstStyle/>
          <a:p>
            <a:r>
              <a:rPr lang="en-US" dirty="0"/>
              <a:t>The Judicial Branch</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images.flatworldknowledge.com/lau/lau-fig02_009.jpg"/>
          <p:cNvPicPr>
            <a:picLocks noChangeAspect="1" noChangeArrowheads="1"/>
          </p:cNvPicPr>
          <p:nvPr/>
        </p:nvPicPr>
        <p:blipFill>
          <a:blip r:embed="rId3" cstate="print"/>
          <a:srcRect/>
          <a:stretch>
            <a:fillRect/>
          </a:stretch>
        </p:blipFill>
        <p:spPr bwMode="auto">
          <a:xfrm>
            <a:off x="762000" y="1143000"/>
            <a:ext cx="7844343" cy="4572000"/>
          </a:xfrm>
          <a:prstGeom prst="rect">
            <a:avLst/>
          </a:prstGeom>
          <a:noFill/>
        </p:spPr>
      </p:pic>
      <p:sp>
        <p:nvSpPr>
          <p:cNvPr id="3" name="Title 2"/>
          <p:cNvSpPr>
            <a:spLocks noGrp="1"/>
          </p:cNvSpPr>
          <p:nvPr>
            <p:ph type="title"/>
          </p:nvPr>
        </p:nvSpPr>
        <p:spPr/>
        <p:txBody>
          <a:bodyPr/>
          <a:lstStyle/>
          <a:p>
            <a:r>
              <a:rPr lang="en-US" dirty="0"/>
              <a:t>Court </a:t>
            </a:r>
            <a:r>
              <a:rPr lang="en-US" dirty="0" err="1"/>
              <a:t>System</a:t>
            </a:r>
            <a:r>
              <a:rPr lang="en-US" b="1" u="sng" dirty="0" err="1">
                <a:solidFill>
                  <a:srgbClr val="FF0000"/>
                </a:solidFill>
              </a:rPr>
              <a:t>S</a:t>
            </a:r>
            <a:endParaRPr lang="en-US" b="1" u="sng" dirty="0">
              <a:solidFill>
                <a:srgbClr val="FF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hypervocal.wpengine.netdna-cdn.com/wp-content/uploads/2011/06/oj-simpson.jpg"/>
          <p:cNvPicPr>
            <a:picLocks noChangeAspect="1" noChangeArrowheads="1"/>
          </p:cNvPicPr>
          <p:nvPr/>
        </p:nvPicPr>
        <p:blipFill>
          <a:blip r:embed="rId3" cstate="print"/>
          <a:srcRect/>
          <a:stretch>
            <a:fillRect/>
          </a:stretch>
        </p:blipFill>
        <p:spPr bwMode="auto">
          <a:xfrm>
            <a:off x="2514600" y="1676400"/>
            <a:ext cx="4227226" cy="3581400"/>
          </a:xfrm>
          <a:prstGeom prst="rect">
            <a:avLst/>
          </a:prstGeom>
          <a:noFill/>
        </p:spPr>
      </p:pic>
      <p:sp>
        <p:nvSpPr>
          <p:cNvPr id="3" name="TextBox 2"/>
          <p:cNvSpPr txBox="1"/>
          <p:nvPr/>
        </p:nvSpPr>
        <p:spPr>
          <a:xfrm>
            <a:off x="533400" y="432137"/>
            <a:ext cx="8229600" cy="1015663"/>
          </a:xfrm>
          <a:prstGeom prst="rect">
            <a:avLst/>
          </a:prstGeom>
          <a:noFill/>
        </p:spPr>
        <p:txBody>
          <a:bodyPr wrap="square" rtlCol="0">
            <a:spAutoFit/>
          </a:bodyPr>
          <a:lstStyle/>
          <a:p>
            <a:r>
              <a:rPr lang="en-US" sz="6000" dirty="0"/>
              <a:t>Criminal Law vs. Civil Law</a:t>
            </a:r>
          </a:p>
        </p:txBody>
      </p:sp>
      <p:sp>
        <p:nvSpPr>
          <p:cNvPr id="4" name="TextBox 3"/>
          <p:cNvSpPr txBox="1"/>
          <p:nvPr/>
        </p:nvSpPr>
        <p:spPr>
          <a:xfrm>
            <a:off x="1447800" y="5461337"/>
            <a:ext cx="6477000" cy="1015663"/>
          </a:xfrm>
          <a:prstGeom prst="rect">
            <a:avLst/>
          </a:prstGeom>
          <a:noFill/>
        </p:spPr>
        <p:txBody>
          <a:bodyPr wrap="square" rtlCol="0">
            <a:spAutoFit/>
          </a:bodyPr>
          <a:lstStyle/>
          <a:p>
            <a:r>
              <a:rPr lang="en-US" sz="6000" dirty="0"/>
              <a:t>Guilty vs. Not Guilty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25775"/>
            <a:ext cx="7772400" cy="1470025"/>
          </a:xfrm>
        </p:spPr>
        <p:txBody>
          <a:bodyPr>
            <a:noAutofit/>
          </a:bodyPr>
          <a:lstStyle/>
          <a:p>
            <a:r>
              <a:rPr lang="en-US" sz="7200" dirty="0"/>
              <a:t>Ledbetter vs. Goodyear</a:t>
            </a:r>
          </a:p>
        </p:txBody>
      </p:sp>
      <p:sp>
        <p:nvSpPr>
          <p:cNvPr id="3" name="Subtitle 2"/>
          <p:cNvSpPr>
            <a:spLocks noGrp="1"/>
          </p:cNvSpPr>
          <p:nvPr>
            <p:ph type="subTitle" idx="1"/>
          </p:nvPr>
        </p:nvSpPr>
        <p:spPr>
          <a:xfrm>
            <a:off x="1371600" y="5181600"/>
            <a:ext cx="6400800" cy="1752600"/>
          </a:xfrm>
        </p:spPr>
        <p:txBody>
          <a:bodyPr/>
          <a:lstStyle/>
          <a:p>
            <a:r>
              <a:rPr lang="en-US" dirty="0"/>
              <a:t>Structure of the Federal Courts</a:t>
            </a:r>
          </a:p>
        </p:txBody>
      </p:sp>
      <p:pic>
        <p:nvPicPr>
          <p:cNvPr id="12290" name="Picture 2" descr="http://t3.gstatic.com/images?q=tbn:ANd9GcTxf8_jrpqGikIB22y0MdfF3A1sGQ7x7tM1S2ac9PzTUrjtyTkr"/>
          <p:cNvPicPr>
            <a:picLocks noChangeAspect="1" noChangeArrowheads="1"/>
          </p:cNvPicPr>
          <p:nvPr/>
        </p:nvPicPr>
        <p:blipFill>
          <a:blip r:embed="rId3" cstate="print"/>
          <a:srcRect/>
          <a:stretch>
            <a:fillRect/>
          </a:stretch>
        </p:blipFill>
        <p:spPr bwMode="auto">
          <a:xfrm>
            <a:off x="381000" y="685800"/>
            <a:ext cx="2619375" cy="1743076"/>
          </a:xfrm>
          <a:prstGeom prst="rect">
            <a:avLst/>
          </a:prstGeom>
          <a:noFill/>
        </p:spPr>
      </p:pic>
      <p:pic>
        <p:nvPicPr>
          <p:cNvPr id="12292" name="Picture 4" descr="http://www.sumprobe.com/wp-content/uploads/2012/04/logo_goodyear.png"/>
          <p:cNvPicPr>
            <a:picLocks noChangeAspect="1" noChangeArrowheads="1"/>
          </p:cNvPicPr>
          <p:nvPr/>
        </p:nvPicPr>
        <p:blipFill>
          <a:blip r:embed="rId4" cstate="print"/>
          <a:srcRect/>
          <a:stretch>
            <a:fillRect/>
          </a:stretch>
        </p:blipFill>
        <p:spPr bwMode="auto">
          <a:xfrm>
            <a:off x="4038600" y="685800"/>
            <a:ext cx="4891384" cy="182880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District (Trial) Courts</a:t>
            </a:r>
          </a:p>
        </p:txBody>
      </p:sp>
      <p:sp>
        <p:nvSpPr>
          <p:cNvPr id="3" name="Content Placeholder 2"/>
          <p:cNvSpPr>
            <a:spLocks noGrp="1"/>
          </p:cNvSpPr>
          <p:nvPr>
            <p:ph sz="half" idx="1"/>
          </p:nvPr>
        </p:nvSpPr>
        <p:spPr/>
        <p:txBody>
          <a:bodyPr/>
          <a:lstStyle/>
          <a:p>
            <a:r>
              <a:rPr lang="en-US" sz="3200" dirty="0"/>
              <a:t>Original Jurisdiction</a:t>
            </a:r>
          </a:p>
          <a:p>
            <a:pPr lvl="1"/>
            <a:r>
              <a:rPr lang="en-US" sz="3200" dirty="0"/>
              <a:t>hear case first</a:t>
            </a:r>
          </a:p>
          <a:p>
            <a:r>
              <a:rPr lang="en-US" sz="3200" dirty="0"/>
              <a:t>Trial conducted</a:t>
            </a:r>
          </a:p>
          <a:p>
            <a:pPr lvl="1"/>
            <a:r>
              <a:rPr lang="en-US" sz="3200" dirty="0"/>
              <a:t>Judge, jury, witnesses</a:t>
            </a:r>
          </a:p>
          <a:p>
            <a:r>
              <a:rPr lang="en-US" sz="3200" dirty="0"/>
              <a:t>Determine guilty or not; liable or not</a:t>
            </a:r>
          </a:p>
          <a:p>
            <a:pPr lvl="1">
              <a:buNone/>
            </a:pPr>
            <a:endParaRPr lang="en-US" dirty="0"/>
          </a:p>
        </p:txBody>
      </p:sp>
      <p:pic>
        <p:nvPicPr>
          <p:cNvPr id="17410" name="Picture 2" descr="http://www.state.il.us/court/images/Appellate.jpg"/>
          <p:cNvPicPr>
            <a:picLocks noChangeAspect="1" noChangeArrowheads="1"/>
          </p:cNvPicPr>
          <p:nvPr/>
        </p:nvPicPr>
        <p:blipFill>
          <a:blip r:embed="rId3" cstate="print"/>
          <a:srcRect/>
          <a:stretch>
            <a:fillRect/>
          </a:stretch>
        </p:blipFill>
        <p:spPr bwMode="auto">
          <a:xfrm>
            <a:off x="5334000" y="1447800"/>
            <a:ext cx="2930618" cy="502920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20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8800" y="228600"/>
            <a:ext cx="5867400" cy="6190107"/>
          </a:xfrm>
          <a:prstGeom prst="rect">
            <a:avLst/>
          </a:prstGeom>
        </p:spPr>
      </p:pic>
    </p:spTree>
    <p:extLst>
      <p:ext uri="{BB962C8B-B14F-4D97-AF65-F5344CB8AC3E}">
        <p14:creationId xmlns:p14="http://schemas.microsoft.com/office/powerpoint/2010/main" val="10457379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a:t>Appellate Courts</a:t>
            </a:r>
          </a:p>
        </p:txBody>
      </p:sp>
      <p:sp>
        <p:nvSpPr>
          <p:cNvPr id="3" name="Content Placeholder 2"/>
          <p:cNvSpPr>
            <a:spLocks noGrp="1"/>
          </p:cNvSpPr>
          <p:nvPr>
            <p:ph sz="half" idx="1"/>
          </p:nvPr>
        </p:nvSpPr>
        <p:spPr>
          <a:xfrm>
            <a:off x="457200" y="838200"/>
            <a:ext cx="8305800" cy="1219201"/>
          </a:xfrm>
        </p:spPr>
        <p:txBody>
          <a:bodyPr>
            <a:normAutofit fontScale="70000" lnSpcReduction="20000"/>
          </a:bodyPr>
          <a:lstStyle/>
          <a:p>
            <a:r>
              <a:rPr lang="en-US" dirty="0"/>
              <a:t>Cases heard 2</a:t>
            </a:r>
            <a:r>
              <a:rPr lang="en-US" baseline="30000" dirty="0"/>
              <a:t>nd</a:t>
            </a:r>
            <a:r>
              <a:rPr lang="en-US" dirty="0"/>
              <a:t> (or 3</a:t>
            </a:r>
            <a:r>
              <a:rPr lang="en-US" baseline="30000" dirty="0"/>
              <a:t>rd</a:t>
            </a:r>
            <a:r>
              <a:rPr lang="en-US" dirty="0"/>
              <a:t>) – appellate jurisdiction</a:t>
            </a:r>
          </a:p>
          <a:p>
            <a:pPr lvl="1"/>
            <a:r>
              <a:rPr lang="en-US" dirty="0"/>
              <a:t>grounds</a:t>
            </a:r>
          </a:p>
          <a:p>
            <a:r>
              <a:rPr lang="en-US" dirty="0"/>
              <a:t>3 (or more) judges review the prior decision</a:t>
            </a:r>
          </a:p>
          <a:p>
            <a:r>
              <a:rPr lang="en-US" dirty="0"/>
              <a:t>affirm, remand or overturn decision of lower court</a:t>
            </a:r>
          </a:p>
        </p:txBody>
      </p:sp>
      <p:pic>
        <p:nvPicPr>
          <p:cNvPr id="18436" name="Picture 4" descr="http://www.paralegalnewsandtools.com/wp-content/uploads/2011/05/FederalCircuitCourtsOfAppeal.jpg"/>
          <p:cNvPicPr>
            <a:picLocks noChangeAspect="1" noChangeArrowheads="1"/>
          </p:cNvPicPr>
          <p:nvPr/>
        </p:nvPicPr>
        <p:blipFill>
          <a:blip r:embed="rId3" cstate="print"/>
          <a:srcRect/>
          <a:stretch>
            <a:fillRect/>
          </a:stretch>
        </p:blipFill>
        <p:spPr bwMode="auto">
          <a:xfrm>
            <a:off x="1600200" y="2209800"/>
            <a:ext cx="6257925" cy="444817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Supreme Court</a:t>
            </a:r>
          </a:p>
        </p:txBody>
      </p:sp>
      <p:sp>
        <p:nvSpPr>
          <p:cNvPr id="4" name="Content Placeholder 3"/>
          <p:cNvSpPr>
            <a:spLocks noGrp="1"/>
          </p:cNvSpPr>
          <p:nvPr>
            <p:ph sz="half" idx="2"/>
          </p:nvPr>
        </p:nvSpPr>
        <p:spPr/>
        <p:txBody>
          <a:bodyPr>
            <a:normAutofit lnSpcReduction="10000"/>
          </a:bodyPr>
          <a:lstStyle/>
          <a:p>
            <a:r>
              <a:rPr lang="en-US" dirty="0"/>
              <a:t>Original &amp; Appellate Jurisdiction</a:t>
            </a:r>
          </a:p>
          <a:p>
            <a:r>
              <a:rPr lang="en-US" dirty="0"/>
              <a:t>9 judges</a:t>
            </a:r>
          </a:p>
          <a:p>
            <a:r>
              <a:rPr lang="en-US" dirty="0"/>
              <a:t>Majority decision becomes the law</a:t>
            </a:r>
          </a:p>
          <a:p>
            <a:r>
              <a:rPr lang="en-US" dirty="0"/>
              <a:t>Dissenting opinion may matter later</a:t>
            </a:r>
          </a:p>
          <a:p>
            <a:pPr lvl="1"/>
            <a:r>
              <a:rPr lang="en-US" dirty="0"/>
              <a:t>i.e. Plessy v. </a:t>
            </a:r>
            <a:r>
              <a:rPr lang="en-US" dirty="0" smtClean="0"/>
              <a:t>Ferguson</a:t>
            </a:r>
          </a:p>
          <a:p>
            <a:pPr lvl="1"/>
            <a:r>
              <a:rPr lang="en-US" dirty="0" smtClean="0"/>
              <a:t>Dissenting opinion used in Brown v. Board to end segregation</a:t>
            </a:r>
            <a:endParaRPr lang="en-US" dirty="0"/>
          </a:p>
        </p:txBody>
      </p:sp>
      <p:pic>
        <p:nvPicPr>
          <p:cNvPr id="19458" name="Picture 2" descr="http://www.laapush.org/environmentalspectrum_files/images/supreme_court_building.JPG"/>
          <p:cNvPicPr>
            <a:picLocks noChangeAspect="1" noChangeArrowheads="1"/>
          </p:cNvPicPr>
          <p:nvPr/>
        </p:nvPicPr>
        <p:blipFill>
          <a:blip r:embed="rId3" cstate="print"/>
          <a:srcRect/>
          <a:stretch>
            <a:fillRect/>
          </a:stretch>
        </p:blipFill>
        <p:spPr bwMode="auto">
          <a:xfrm>
            <a:off x="685800" y="1447800"/>
            <a:ext cx="3276600" cy="2430698"/>
          </a:xfrm>
          <a:prstGeom prst="rect">
            <a:avLst/>
          </a:prstGeom>
          <a:noFill/>
        </p:spPr>
      </p:pic>
      <p:pic>
        <p:nvPicPr>
          <p:cNvPr id="19460" name="Picture 4" descr="http://t1.gstatic.com/images?q=tbn:ANd9GcRuP6jD9AfbyBZQm7i4eFT09AZbK5QjVUPTOKd_3aWQe6v4yzx7Bw"/>
          <p:cNvPicPr>
            <a:picLocks noChangeAspect="1" noChangeArrowheads="1"/>
          </p:cNvPicPr>
          <p:nvPr/>
        </p:nvPicPr>
        <p:blipFill>
          <a:blip r:embed="rId4" cstate="print"/>
          <a:srcRect/>
          <a:stretch>
            <a:fillRect/>
          </a:stretch>
        </p:blipFill>
        <p:spPr bwMode="auto">
          <a:xfrm>
            <a:off x="685800" y="4114800"/>
            <a:ext cx="3276600" cy="218043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2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20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2000"/>
                                        <p:tgtEl>
                                          <p:spTgt spid="4">
                                            <p:txEl>
                                              <p:pRg st="3" end="3"/>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Effect transition="in" filter="fade">
                                      <p:cBhvr>
                                        <p:cTn id="25" dur="2000"/>
                                        <p:tgtEl>
                                          <p:spTgt spid="4">
                                            <p:txEl>
                                              <p:pRg st="4" end="4"/>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fade">
                                      <p:cBhvr>
                                        <p:cTn id="28" dur="20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2media.nowpublic.net/images/c1/b2/c1b25a5e78aa61d9e3474ec7f58ba0c2.jpg"/>
          <p:cNvPicPr>
            <a:picLocks noChangeAspect="1" noChangeArrowheads="1"/>
          </p:cNvPicPr>
          <p:nvPr/>
        </p:nvPicPr>
        <p:blipFill>
          <a:blip r:embed="rId3" cstate="print"/>
          <a:srcRect b="22222"/>
          <a:stretch>
            <a:fillRect/>
          </a:stretch>
        </p:blipFill>
        <p:spPr bwMode="auto">
          <a:xfrm>
            <a:off x="228600" y="228600"/>
            <a:ext cx="4048125" cy="2667000"/>
          </a:xfrm>
          <a:prstGeom prst="rect">
            <a:avLst/>
          </a:prstGeom>
          <a:noFill/>
        </p:spPr>
      </p:pic>
      <p:pic>
        <p:nvPicPr>
          <p:cNvPr id="15364" name="Picture 4" descr="http://images.laws.com/agencies/statutory-law.jpg?200"/>
          <p:cNvPicPr>
            <a:picLocks noChangeAspect="1" noChangeArrowheads="1"/>
          </p:cNvPicPr>
          <p:nvPr/>
        </p:nvPicPr>
        <p:blipFill>
          <a:blip r:embed="rId4" cstate="print"/>
          <a:srcRect/>
          <a:stretch>
            <a:fillRect/>
          </a:stretch>
        </p:blipFill>
        <p:spPr bwMode="auto">
          <a:xfrm>
            <a:off x="5257800" y="4191000"/>
            <a:ext cx="3666764" cy="2438400"/>
          </a:xfrm>
          <a:prstGeom prst="rect">
            <a:avLst/>
          </a:prstGeom>
          <a:noFill/>
        </p:spPr>
      </p:pic>
      <p:sp>
        <p:nvSpPr>
          <p:cNvPr id="4" name="Rectangle 3"/>
          <p:cNvSpPr/>
          <p:nvPr/>
        </p:nvSpPr>
        <p:spPr>
          <a:xfrm>
            <a:off x="4114800" y="3200400"/>
            <a:ext cx="1024384" cy="923330"/>
          </a:xfrm>
          <a:prstGeom prst="rect">
            <a:avLst/>
          </a:prstGeom>
          <a:noFill/>
        </p:spPr>
        <p:txBody>
          <a:bodyPr wrap="none" lIns="91440" tIns="45720" rIns="91440" bIns="45720">
            <a:spAutoFit/>
          </a:bodyPr>
          <a:lstStyle/>
          <a:p>
            <a:pPr algn="ctr"/>
            <a:r>
              <a:rPr lang="en-US" sz="5400" b="1" cap="none" spc="0" dirty="0">
                <a:ln w="10541" cmpd="sng">
                  <a:solidFill>
                    <a:srgbClr val="7D7D7D">
                      <a:tint val="100000"/>
                      <a:shade val="100000"/>
                      <a:satMod val="110000"/>
                    </a:srgbClr>
                  </a:solidFill>
                  <a:prstDash val="solid"/>
                </a:ln>
                <a:gradFill>
                  <a:gsLst>
                    <a:gs pos="0">
                      <a:srgbClr val="FFEFD1"/>
                    </a:gs>
                    <a:gs pos="64999">
                      <a:srgbClr val="F0EBD5"/>
                    </a:gs>
                    <a:gs pos="100000">
                      <a:srgbClr val="D1C39F"/>
                    </a:gs>
                  </a:gsLst>
                  <a:lin ang="5400000" scaled="0"/>
                </a:gradFill>
                <a:effectLst/>
              </a:rPr>
              <a:t>Vs.</a:t>
            </a:r>
          </a:p>
        </p:txBody>
      </p:sp>
      <p:sp>
        <p:nvSpPr>
          <p:cNvPr id="5" name="TextBox 4"/>
          <p:cNvSpPr txBox="1"/>
          <p:nvPr/>
        </p:nvSpPr>
        <p:spPr>
          <a:xfrm>
            <a:off x="381000" y="2971800"/>
            <a:ext cx="4038600" cy="461665"/>
          </a:xfrm>
          <a:prstGeom prst="rect">
            <a:avLst/>
          </a:prstGeom>
          <a:noFill/>
        </p:spPr>
        <p:txBody>
          <a:bodyPr wrap="square" rtlCol="0">
            <a:spAutoFit/>
          </a:bodyPr>
          <a:lstStyle/>
          <a:p>
            <a:r>
              <a:rPr lang="en-US" sz="2400" dirty="0">
                <a:latin typeface="Copperplate Gothic Bold" pitchFamily="34" charset="0"/>
              </a:rPr>
              <a:t>Constitutional Law</a:t>
            </a:r>
          </a:p>
        </p:txBody>
      </p:sp>
      <p:sp>
        <p:nvSpPr>
          <p:cNvPr id="6" name="TextBox 5"/>
          <p:cNvSpPr txBox="1"/>
          <p:nvPr/>
        </p:nvSpPr>
        <p:spPr>
          <a:xfrm>
            <a:off x="5181600" y="3606225"/>
            <a:ext cx="3733800" cy="584775"/>
          </a:xfrm>
          <a:prstGeom prst="rect">
            <a:avLst/>
          </a:prstGeom>
          <a:noFill/>
        </p:spPr>
        <p:txBody>
          <a:bodyPr wrap="square" rtlCol="0">
            <a:spAutoFit/>
          </a:bodyPr>
          <a:lstStyle/>
          <a:p>
            <a:r>
              <a:rPr lang="en-US" sz="3200" dirty="0">
                <a:latin typeface="Copperplate Gothic Bold" pitchFamily="34" charset="0"/>
              </a:rPr>
              <a:t>Statutory Law</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167" y="228600"/>
            <a:ext cx="8939665" cy="6400800"/>
          </a:xfrm>
          <a:prstGeom prst="rect">
            <a:avLst/>
          </a:prstGeom>
        </p:spPr>
      </p:pic>
    </p:spTree>
    <p:extLst>
      <p:ext uri="{BB962C8B-B14F-4D97-AF65-F5344CB8AC3E}">
        <p14:creationId xmlns:p14="http://schemas.microsoft.com/office/powerpoint/2010/main" val="22899356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2808</TotalTime>
  <Words>521</Words>
  <Application>Microsoft Office PowerPoint</Application>
  <PresentationFormat>On-screen Show (4:3)</PresentationFormat>
  <Paragraphs>54</Paragraphs>
  <Slides>10</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Copperplate Gothic Bold</vt:lpstr>
      <vt:lpstr>Office Theme</vt:lpstr>
      <vt:lpstr>The Judicial Branch</vt:lpstr>
      <vt:lpstr>Court SystemS</vt:lpstr>
      <vt:lpstr>PowerPoint Presentation</vt:lpstr>
      <vt:lpstr>Ledbetter vs. Goodyear</vt:lpstr>
      <vt:lpstr>District (Trial) Courts</vt:lpstr>
      <vt:lpstr>PowerPoint Presentation</vt:lpstr>
      <vt:lpstr>Appellate Courts</vt:lpstr>
      <vt:lpstr>Supreme Court</vt:lpstr>
      <vt:lpstr>PowerPoint Presentation</vt:lpstr>
      <vt:lpstr>PowerPoint Presentation</vt:lpstr>
    </vt:vector>
  </TitlesOfParts>
  <Company>Plainfield School District 202</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PCSD-USER</dc:creator>
  <cp:lastModifiedBy>Steven Krause</cp:lastModifiedBy>
  <cp:revision>45</cp:revision>
  <dcterms:created xsi:type="dcterms:W3CDTF">2012-10-24T11:25:18Z</dcterms:created>
  <dcterms:modified xsi:type="dcterms:W3CDTF">2019-10-16T14:21:00Z</dcterms:modified>
</cp:coreProperties>
</file>