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9"/>
  </p:sldMasterIdLst>
  <p:sldIdLst>
    <p:sldId id="271" r:id="rId10"/>
    <p:sldId id="272" r:id="rId11"/>
    <p:sldId id="263" r:id="rId12"/>
    <p:sldId id="260" r:id="rId13"/>
    <p:sldId id="262" r:id="rId14"/>
    <p:sldId id="270" r:id="rId15"/>
    <p:sldId id="264" r:id="rId16"/>
    <p:sldId id="265" r:id="rId17"/>
    <p:sldId id="269" r:id="rId18"/>
    <p:sldId id="267" r:id="rId19"/>
    <p:sldId id="261" r:id="rId20"/>
    <p:sldId id="281" r:id="rId21"/>
    <p:sldId id="274" r:id="rId22"/>
    <p:sldId id="275" r:id="rId23"/>
    <p:sldId id="280" r:id="rId24"/>
    <p:sldId id="256" r:id="rId25"/>
    <p:sldId id="257" r:id="rId26"/>
    <p:sldId id="266" r:id="rId27"/>
    <p:sldId id="258" r:id="rId28"/>
    <p:sldId id="259" r:id="rId29"/>
    <p:sldId id="26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tableStyles" Target="tableStyles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E6DB-8854-431B-BF36-452C7D3FCD40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148B-C702-4641-A64D-274B04EDCB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E6DB-8854-431B-BF36-452C7D3FCD40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148B-C702-4641-A64D-274B04EDCB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E6DB-8854-431B-BF36-452C7D3FCD40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148B-C702-4641-A64D-274B04EDCB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E6DB-8854-431B-BF36-452C7D3FCD40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148B-C702-4641-A64D-274B04EDCB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E6DB-8854-431B-BF36-452C7D3FCD40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148B-C702-4641-A64D-274B04EDCB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E6DB-8854-431B-BF36-452C7D3FCD40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148B-C702-4641-A64D-274B04EDCB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E6DB-8854-431B-BF36-452C7D3FCD40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148B-C702-4641-A64D-274B04EDCB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E6DB-8854-431B-BF36-452C7D3FCD40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148B-C702-4641-A64D-274B04EDCB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E6DB-8854-431B-BF36-452C7D3FCD40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148B-C702-4641-A64D-274B04EDCB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E6DB-8854-431B-BF36-452C7D3FCD40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148B-C702-4641-A64D-274B04EDCB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E6DB-8854-431B-BF36-452C7D3FCD40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148B-C702-4641-A64D-274B04EDCB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1E6DB-8854-431B-BF36-452C7D3FCD40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8148B-C702-4641-A64D-274B04EDCB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docid=yyGxl5I4Xgq3hM&amp;tbnid=3y3LZqIDBPezvM:&amp;ved=0CAUQjRw&amp;url=http://bostonoccupier.com/kip-lyall-the-2012-presidential-election-in-cartoons/&amp;ei=dmRUUrAJgqvaBbTZgagC&amp;bvm=bv.53760139,d.b2I&amp;psig=AFQjCNGmLxISHm7aO_zsOlEE0AY0p87oCA&amp;ust=1381348835713817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://video.about.com/uspolitics/Third-Party-Candidates-in-U-S--Elections.htm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customXml" Target="../../customXml/item6.xml"/><Relationship Id="rId6" Type="http://schemas.microsoft.com/office/2007/relationships/media" Target="../media/media1.mp4"/><Relationship Id="rId5" Type="http://schemas.openxmlformats.org/officeDocument/2006/relationships/tags" Target="../tags/tag2.xml"/><Relationship Id="rId4" Type="http://schemas.openxmlformats.org/officeDocument/2006/relationships/customXml" Target="../../customXml/item8.xml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customXml" Target="../../customXml/item1.xml"/><Relationship Id="rId6" Type="http://schemas.microsoft.com/office/2007/relationships/media" Target="../media/media2.mp4"/><Relationship Id="rId5" Type="http://schemas.openxmlformats.org/officeDocument/2006/relationships/tags" Target="../tags/tag4.xml"/><Relationship Id="rId4" Type="http://schemas.openxmlformats.org/officeDocument/2006/relationships/customXml" Target="../../customXml/item2.xml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customXml" Target="../../customXml/item5.xml"/><Relationship Id="rId6" Type="http://schemas.microsoft.com/office/2007/relationships/media" Target="../media/media3.mp4"/><Relationship Id="rId5" Type="http://schemas.openxmlformats.org/officeDocument/2006/relationships/tags" Target="../tags/tag6.xml"/><Relationship Id="rId10" Type="http://schemas.openxmlformats.org/officeDocument/2006/relationships/image" Target="../media/image17.jpg"/><Relationship Id="rId4" Type="http://schemas.openxmlformats.org/officeDocument/2006/relationships/customXml" Target="../../customXml/item7.xml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customXml" Target="../../customXml/item3.xml"/><Relationship Id="rId6" Type="http://schemas.microsoft.com/office/2007/relationships/media" Target="../media/media2.mp4"/><Relationship Id="rId5" Type="http://schemas.openxmlformats.org/officeDocument/2006/relationships/tags" Target="../tags/tag8.xml"/><Relationship Id="rId4" Type="http://schemas.openxmlformats.org/officeDocument/2006/relationships/customXml" Target="../../customXml/item4.xml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google.com/url?sa=i&amp;rct=j&amp;q=&amp;esrc=s&amp;frm=1&amp;source=images&amp;cd=&amp;cad=rja&amp;docid=4P4ynVcoL5Wr3M&amp;tbnid=_R-Dxk0rZORWFM:&amp;ved=0CAUQjRw&amp;url=http://www.britsattheirbest.com/archives/003020.php&amp;ei=OGdUUtD_JKTS2AWJ2IGwCA&amp;bvm=bv.53760139,d.b2I&amp;psig=AFQjCNH3gojAFPoiZYB_mkmfcJ6cShjaJw&amp;ust=1381349467493556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hyperlink" Target="http://www.google.com/url?sa=i&amp;rct=j&amp;q=&amp;esrc=s&amp;frm=1&amp;source=images&amp;cd=&amp;cad=rja&amp;docid=sbt8P5iTTxAbBM&amp;tbnid=w0TGJFX8BjZXqM:&amp;ved=0CAUQjRw&amp;url=http://politicalhumor.about.com/library/bl-tea-party-cartoons.htm&amp;ei=H2dUUrvfHYbI2wW7moHwCw&amp;bvm=bv.53760139,d.b2I&amp;psig=AFQjCNH3gojAFPoiZYB_mkmfcJ6cShjaJw&amp;ust=1381349467493556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://time.com/4504687/gary-johnson-jill-stein-vote-funding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600200"/>
            <a:ext cx="8666825" cy="4572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* Explain how structural barriers third party and independent candidate success</a:t>
            </a:r>
            <a:br>
              <a:rPr lang="en-US" sz="2400" dirty="0" smtClean="0"/>
            </a:br>
            <a:r>
              <a:rPr lang="en-US" sz="2400" dirty="0" smtClean="0"/>
              <a:t>* Explain why political parties adapt and change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7222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8600"/>
            <a:ext cx="6553200" cy="643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435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029200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dirty="0"/>
              <a:t>Third Parties</a:t>
            </a:r>
          </a:p>
        </p:txBody>
      </p:sp>
      <p:pic>
        <p:nvPicPr>
          <p:cNvPr id="20482" name="Picture 2" descr="http://www.cartoonstock.com/newscartoons/cartoonists/rma/lowres/rman5326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457200"/>
            <a:ext cx="5638800" cy="4764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4.bp.blogspot.com/_KoaRhiYKnlg/THf5wdxpGWI/AAAAAAAAACI/4gV-j8KE_qY/s1600/shooting+st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447800"/>
            <a:ext cx="6858000" cy="523037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Parties are like shooting stars…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Much Credit…?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343400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en-US" dirty="0"/>
          </a:p>
          <a:p>
            <a:pPr lvl="0"/>
            <a:r>
              <a:rPr lang="en-US" dirty="0"/>
              <a:t>No minor third party has ever come close to winning the presidency: </a:t>
            </a:r>
          </a:p>
          <a:p>
            <a:pPr lvl="0"/>
            <a:r>
              <a:rPr lang="en-US" dirty="0"/>
              <a:t>Only </a:t>
            </a:r>
            <a:r>
              <a:rPr lang="en-US" b="1" dirty="0"/>
              <a:t>8</a:t>
            </a:r>
            <a:r>
              <a:rPr lang="en-US" dirty="0"/>
              <a:t> have won as much as a single electoral vote.</a:t>
            </a:r>
          </a:p>
          <a:p>
            <a:pPr lvl="0"/>
            <a:r>
              <a:rPr lang="en-US" dirty="0"/>
              <a:t>Only </a:t>
            </a:r>
            <a:r>
              <a:rPr lang="en-US" b="1" dirty="0"/>
              <a:t>5</a:t>
            </a:r>
            <a:r>
              <a:rPr lang="en-US" dirty="0"/>
              <a:t> third party candidates have won more than 10% of popular vote.</a:t>
            </a:r>
          </a:p>
          <a:p>
            <a:pPr lvl="1"/>
            <a:r>
              <a:rPr lang="en-US" dirty="0"/>
              <a:t>including TR in 1912 and Ross Perot in 1992</a:t>
            </a:r>
          </a:p>
          <a:p>
            <a:endParaRPr lang="en-US" dirty="0"/>
          </a:p>
        </p:txBody>
      </p:sp>
      <p:pic>
        <p:nvPicPr>
          <p:cNvPr id="1026" name="Picture 2" descr="http://www.npg.si.edu/img2/roosevelt/zo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295400"/>
            <a:ext cx="2257425" cy="3143250"/>
          </a:xfrm>
          <a:prstGeom prst="rect">
            <a:avLst/>
          </a:prstGeom>
          <a:noFill/>
        </p:spPr>
      </p:pic>
      <p:pic>
        <p:nvPicPr>
          <p:cNvPr id="1028" name="Picture 4" descr="http://media-cache-ec2.pinterest.com/upload/213780313532014140_7Y5WJaAW_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4343400"/>
            <a:ext cx="22860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400346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Roots of Third Parties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03368"/>
            <a:ext cx="8915400" cy="523563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Sectionalism:  1948 – </a:t>
            </a:r>
            <a:r>
              <a:rPr lang="en-US" dirty="0" err="1"/>
              <a:t>Dixiecrats</a:t>
            </a:r>
            <a:endParaRPr lang="en-US" dirty="0"/>
          </a:p>
          <a:p>
            <a:pPr lvl="0"/>
            <a:r>
              <a:rPr lang="en-US" dirty="0"/>
              <a:t>Economic protest:  1892 – Populist</a:t>
            </a:r>
          </a:p>
          <a:p>
            <a:pPr lvl="0"/>
            <a:r>
              <a:rPr lang="en-US" dirty="0"/>
              <a:t>Specific issues:  Prohibition Party – Progressive Era</a:t>
            </a:r>
          </a:p>
          <a:p>
            <a:pPr lvl="0"/>
            <a:r>
              <a:rPr lang="en-US" dirty="0"/>
              <a:t>Ideology:  Socialist, Communists, Libertarian</a:t>
            </a:r>
          </a:p>
          <a:p>
            <a:pPr lvl="0"/>
            <a:r>
              <a:rPr lang="en-US" dirty="0"/>
              <a:t>Charismatic personalities:  1912 – TR</a:t>
            </a:r>
          </a:p>
          <a:p>
            <a:pPr lvl="0"/>
            <a:r>
              <a:rPr lang="en-US" dirty="0"/>
              <a:t>Combination Parties:  George Wallace in 1968                      (dynamic leader w/ firm geographic base, South w/ emotional issue, civil rights; Ross Perot in 1992)</a:t>
            </a:r>
          </a:p>
          <a:p>
            <a:endParaRPr lang="en-US" dirty="0"/>
          </a:p>
        </p:txBody>
      </p:sp>
      <p:pic>
        <p:nvPicPr>
          <p:cNvPr id="1026" name="Picture 2" descr="http://uppitynegronetwork.files.wordpress.com/2010/11/dixiecrats-poster.jpg?w=300&amp;h=19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152400"/>
            <a:ext cx="285750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168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Third Parties</a:t>
            </a:r>
          </a:p>
        </p:txBody>
      </p:sp>
      <p:pic>
        <p:nvPicPr>
          <p:cNvPr id="2050" name="Picture 2" descr="http://www.wfuv.org/sites/default/files/imagecache/fuveleven_node/npr/images/debatepodiums_wide-07fb89981b5edfdb9e2e1d6a4d5298749834db39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295400"/>
            <a:ext cx="6096000" cy="3429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57200" y="5029200"/>
            <a:ext cx="838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With your group use the documents to answer questions 1 thru 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Document 1 – question 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Document 2 – question 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Documents 3 &amp; 4 – question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will need to use your brains &amp; the other questions you answered for question 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Third Parties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Electoral College System</a:t>
            </a:r>
          </a:p>
          <a:p>
            <a:r>
              <a:rPr lang="en-US" dirty="0"/>
              <a:t>Public Financing of Presidential Campaigns</a:t>
            </a:r>
          </a:p>
          <a:p>
            <a:pPr lvl="1"/>
            <a:r>
              <a:rPr lang="en-US" dirty="0"/>
              <a:t>(matching funds)</a:t>
            </a:r>
          </a:p>
          <a:p>
            <a:r>
              <a:rPr lang="en-US" dirty="0"/>
              <a:t>Ballot Access Laws</a:t>
            </a:r>
          </a:p>
          <a:p>
            <a:r>
              <a:rPr lang="en-US" dirty="0"/>
              <a:t>Debate participation</a:t>
            </a:r>
          </a:p>
          <a:p>
            <a:pPr lvl="1"/>
            <a:r>
              <a:rPr lang="en-US" dirty="0"/>
              <a:t> (media coverage)</a:t>
            </a:r>
          </a:p>
          <a:p>
            <a:r>
              <a:rPr lang="en-US" dirty="0"/>
              <a:t>Fundraising</a:t>
            </a:r>
          </a:p>
          <a:p>
            <a:r>
              <a:rPr lang="en-US" dirty="0"/>
              <a:t>Support base</a:t>
            </a:r>
          </a:p>
          <a:p>
            <a:r>
              <a:rPr lang="en-US" dirty="0">
                <a:solidFill>
                  <a:srgbClr val="FF0000"/>
                </a:solidFill>
              </a:rPr>
              <a:t>Would these be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different for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Congress?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 descr="http://bostonoccupier.com/wp-content/uploads/2012/10/kipLyallCartoon_thirdParty_72dpi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971799"/>
            <a:ext cx="4473412" cy="3352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different at the State/Local Level?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22" y="2133600"/>
            <a:ext cx="8382000" cy="32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777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2016 - Third Party Presidential Candidates</a:t>
            </a:r>
          </a:p>
        </p:txBody>
      </p:sp>
      <p:pic>
        <p:nvPicPr>
          <p:cNvPr id="3" name="Picture 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450689"/>
            <a:ext cx="7239000" cy="40719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150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Virgil Goode, Jill Stein and Gary Johnson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749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Third Parties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Ideas may be adopted by major parties</a:t>
            </a:r>
          </a:p>
          <a:p>
            <a:pPr lvl="1"/>
            <a:r>
              <a:rPr lang="en-US" dirty="0"/>
              <a:t>1890’s populist ideas adopted by Democrats</a:t>
            </a:r>
          </a:p>
          <a:p>
            <a:pPr lvl="1"/>
            <a:r>
              <a:rPr lang="en-US" dirty="0"/>
              <a:t>1992 Perot’s campaign reform ideas adopted</a:t>
            </a:r>
          </a:p>
          <a:p>
            <a:r>
              <a:rPr lang="en-US" dirty="0"/>
              <a:t>Spoiler Role</a:t>
            </a:r>
          </a:p>
          <a:p>
            <a:pPr lvl="1"/>
            <a:r>
              <a:rPr lang="en-US" dirty="0"/>
              <a:t>1912 Bull Moose Party (T.R.)</a:t>
            </a:r>
          </a:p>
          <a:p>
            <a:pPr marL="457200" lvl="1" indent="0">
              <a:buNone/>
            </a:pPr>
            <a:r>
              <a:rPr lang="en-US" dirty="0"/>
              <a:t>* Probably </a:t>
            </a:r>
            <a:r>
              <a:rPr lang="en-US" u="sng" dirty="0"/>
              <a:t>not their intent </a:t>
            </a:r>
            <a:r>
              <a:rPr lang="en-US" dirty="0"/>
              <a:t>but…</a:t>
            </a:r>
          </a:p>
          <a:p>
            <a:r>
              <a:rPr lang="en-US" dirty="0"/>
              <a:t>Signal for a change</a:t>
            </a:r>
          </a:p>
          <a:p>
            <a:pPr lvl="1"/>
            <a:r>
              <a:rPr lang="en-US" dirty="0"/>
              <a:t>Both the Republican and Democratic Parties in 1992 took on Perot’s reform government ideas, reduce the deficit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050" name="Picture 2" descr="http://i3.squidoocdn.com/resize/squidoo_images/-1/draft_lens1349310module2092090photo_1320524619third_party_need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828800"/>
            <a:ext cx="4046038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artoonstock.com/newscartoons/cartoonists/bbo/lowres/bbon269l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19200" y="234410"/>
            <a:ext cx="6707799" cy="6389180"/>
          </a:xfrm>
          <a:prstGeom prst="rect">
            <a:avLst/>
          </a:prstGeom>
          <a:noFill/>
        </p:spPr>
      </p:pic>
      <p:pic>
        <p:nvPicPr>
          <p:cNvPr id="2" name="tmp17C0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end="88705.2857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753350" y="933450"/>
            <a:ext cx="171450" cy="171450"/>
          </a:xfrm>
          <a:prstGeom prst="rect">
            <a:avLst/>
          </a:prstGeom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64634" y="857250"/>
            <a:ext cx="8814732" cy="800100"/>
          </a:xfrm>
        </p:spPr>
        <p:txBody>
          <a:bodyPr>
            <a:normAutofit/>
          </a:bodyPr>
          <a:lstStyle/>
          <a:p>
            <a:r>
              <a:rPr lang="en-US" sz="4500" dirty="0"/>
              <a:t>Indicators of Party identification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435679" y="1886999"/>
            <a:ext cx="4403171" cy="3243834"/>
          </a:xfrm>
        </p:spPr>
        <p:txBody>
          <a:bodyPr>
            <a:noAutofit/>
          </a:bodyPr>
          <a:lstStyle/>
          <a:p>
            <a:r>
              <a:rPr lang="en-US" sz="2100" dirty="0"/>
              <a:t>Realignment &amp; Dealignment</a:t>
            </a:r>
          </a:p>
          <a:p>
            <a:r>
              <a:rPr lang="en-US" sz="2100" u="sng" dirty="0"/>
              <a:t>Straight ticket voting</a:t>
            </a:r>
            <a:endParaRPr lang="en-US" sz="2100" dirty="0"/>
          </a:p>
          <a:p>
            <a:pPr lvl="1"/>
            <a:r>
              <a:rPr lang="en-US" sz="2100" dirty="0"/>
              <a:t>Shows strong party membership</a:t>
            </a:r>
          </a:p>
          <a:p>
            <a:pPr lvl="1"/>
            <a:r>
              <a:rPr lang="en-US" sz="2100" dirty="0"/>
              <a:t>support all candidates for one party</a:t>
            </a:r>
          </a:p>
          <a:p>
            <a:r>
              <a:rPr lang="en-US" sz="2100" u="sng" dirty="0"/>
              <a:t>Ticket Splitting</a:t>
            </a:r>
            <a:endParaRPr lang="en-US" sz="2100" dirty="0"/>
          </a:p>
          <a:p>
            <a:pPr lvl="1"/>
            <a:r>
              <a:rPr lang="en-US" sz="2100" dirty="0"/>
              <a:t>voting for candidates from multiple parties</a:t>
            </a:r>
          </a:p>
          <a:p>
            <a:pPr lvl="1"/>
            <a:r>
              <a:rPr lang="en-US" sz="2100" dirty="0"/>
              <a:t>Weak party id; increase of independents</a:t>
            </a:r>
          </a:p>
        </p:txBody>
      </p:sp>
      <p:pic>
        <p:nvPicPr>
          <p:cNvPr id="2" name="tmpE0DA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st="496216" end="10863.165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53350" y="933450"/>
            <a:ext cx="171450" cy="171450"/>
          </a:xfrm>
          <a:prstGeom prst="rect">
            <a:avLst/>
          </a:prstGeom>
        </p:spPr>
      </p:pic>
      <p:pic>
        <p:nvPicPr>
          <p:cNvPr id="4" name="Picture 3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3AC81C7D-B4A1-438E-8D91-B9E50862AF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962" y="2462136"/>
            <a:ext cx="4071938" cy="2550319"/>
          </a:xfrm>
          <a:prstGeom prst="rect">
            <a:avLst/>
          </a:prstGeom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126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t3.gstatic.com/images?q=tbn:ANd9GcQusKz6P6mmuH8hS9CY4txEXEMM4M8CNqD2czeSz_gt1KDS62LD8aKen02NEQ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7895" y="1771180"/>
            <a:ext cx="3476389" cy="3491909"/>
          </a:xfrm>
          <a:prstGeom prst="rect">
            <a:avLst/>
          </a:prstGeom>
          <a:noFill/>
        </p:spPr>
      </p:pic>
      <p:pic>
        <p:nvPicPr>
          <p:cNvPr id="3" name="tmpAEA5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st="151539" end="664096.428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753350" y="933450"/>
            <a:ext cx="171450" cy="171450"/>
          </a:xfrm>
          <a:prstGeom prst="rect">
            <a:avLst/>
          </a:prstGeom>
        </p:spPr>
      </p:pic>
      <p:pic>
        <p:nvPicPr>
          <p:cNvPr id="5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C0ACA4B0-6835-48D7-BE2C-81CB6426B1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1399" y="2022850"/>
            <a:ext cx="5070293" cy="3067913"/>
          </a:xfrm>
          <a:prstGeom prst="rect">
            <a:avLst/>
          </a:prstGeom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08292"/>
            <a:ext cx="7913286" cy="6441415"/>
          </a:xfrm>
          <a:prstGeom prst="rect">
            <a:avLst/>
          </a:prstGeom>
        </p:spPr>
      </p:pic>
      <p:pic>
        <p:nvPicPr>
          <p:cNvPr id="3" name="tmpE0DA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st="403141" end="182552.165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753350" y="933450"/>
            <a:ext cx="171450" cy="171450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8171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mcarto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0"/>
            <a:ext cx="8839200" cy="692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othema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228600"/>
            <a:ext cx="896686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Tea “Party?”</a:t>
            </a:r>
          </a:p>
        </p:txBody>
      </p:sp>
      <p:pic>
        <p:nvPicPr>
          <p:cNvPr id="23556" name="Picture 4" descr="http://www.britsattheirbest.com/blog_tea_party_carto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895600"/>
            <a:ext cx="5602941" cy="3810000"/>
          </a:xfrm>
          <a:prstGeom prst="rect">
            <a:avLst/>
          </a:prstGeom>
          <a:noFill/>
        </p:spPr>
      </p:pic>
      <p:pic>
        <p:nvPicPr>
          <p:cNvPr id="23554" name="Picture 2" descr="http://0.tqn.com/d/politicalhumor/1/0/y/d/3/Delaware-Tea-Party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14546" t="13187" r="14343" b="9890"/>
          <a:stretch>
            <a:fillRect/>
          </a:stretch>
        </p:blipFill>
        <p:spPr bwMode="auto">
          <a:xfrm>
            <a:off x="76200" y="1295400"/>
            <a:ext cx="335280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scr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381000"/>
            <a:ext cx="4599940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cr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81000"/>
            <a:ext cx="903908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Parties 2016?</a:t>
            </a:r>
          </a:p>
        </p:txBody>
      </p:sp>
      <p:pic>
        <p:nvPicPr>
          <p:cNvPr id="3" name="Picture 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665" y="1600200"/>
            <a:ext cx="6494669" cy="448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79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D8B3AFC0-E039-4289-92F5-54AC4CFB4ED9}"/>
  <p:tag name="ATHENA.CUSTOMXMLCONTENT" val="&lt;?xml version=&quot;1.0&quot;?&gt;&lt;athena xmlns=&quot;http://schemas.microsoft.com/edu/athena&quot; version=&quot;0.1.4911.0&quot;&gt;&lt;timings duration=&quot;82909&quot;/&gt;&lt;/athena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AC1147F4-39C8-4B14-B8DD-3BAA104DA30F}"/>
  <p:tag name="ATHENA.CUSTOMXMLCONTENT" val="&lt;?xml version=&quot;1.0&quot;?&gt;&lt;athena xmlns=&quot;http://schemas.microsoft.com/edu/athena&quot; version=&quot;0.1.4911.0&quot;&gt;&lt;media streamable=&quot;true&quot; recordStart=&quot;0&quot; recordEnd=&quot;82909&quot; recordLength=&quot;171614&quot; audioOnly=&quot;true&quot;/&gt;&lt;/athena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358659C7-FE3D-4563-8516-1165F39733FA}"/>
  <p:tag name="ATHENA.CUSTOMXMLCONTENT" val="&lt;?xml version=&quot;1.0&quot;?&gt;&lt;athena xmlns=&quot;http://schemas.microsoft.com/edu/athena&quot; version=&quot;0.1.4911.0&quot;&gt;&lt;timings duration=&quot;124968&quot;&gt;&lt;event time=&quot;8619&quot; type=&quot;OnNext&quot; clickIndex=&quot;1&quot; wacClickIndex=&quot;1&quot;/&gt;&lt;event time=&quot;9071&quot; type=&quot;OnNext&quot; clickIndex=&quot;2&quot; wacClickIndex=&quot;2&quot;/&gt;&lt;event time=&quot;9511&quot; type=&quot;OnNext&quot; clickIndex=&quot;3&quot; wacClickIndex=&quot;3&quot;/&gt;&lt;event time=&quot;120840&quot; type=&quot;OnNext&quot; clickIndex=&quot;4&quot; wacClickIndex=&quot;4&quot;/&gt;&lt;event time=&quot;121461&quot; type=&quot;OnNext&quot; clickIndex=&quot;5&quot; wacClickIndex=&quot;5&quot;/&gt;&lt;event time=&quot;122072&quot; type=&quot;OnNext&quot; clickIndex=&quot;6&quot; wacClickIndex=&quot;6&quot;/&gt;&lt;/timings&gt;&lt;/athena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06AA8C9A-0373-4C2E-846C-AAA9E1722FF5}"/>
  <p:tag name="ATHENA.CUSTOMXMLCONTENT" val="&lt;?xml version=&quot;1.0&quot;?&gt;&lt;athena xmlns=&quot;http://schemas.microsoft.com/edu/athena&quot; version=&quot;0.1.4911.0&quot;&gt;&lt;media streamable=&quot;true&quot; recordStart=&quot;496216&quot; recordEnd=&quot;621184&quot; recordLength=&quot;632047&quot; audioOnly=&quot;true&quot;/&gt;&lt;/athena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8F4301BE-C26E-4836-9C52-09D27565ACF8}"/>
  <p:tag name="ATHENA.CUSTOMXMLCONTENT" val="&lt;?xml version=&quot;1.0&quot;?&gt;&lt;athena xmlns=&quot;http://schemas.microsoft.com/edu/athena&quot; version=&quot;0.1.4911.0&quot;&gt;&lt;timings duration=&quot;157206&quot;/&gt;&lt;/athena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DBA36953-B503-48B6-B5C2-FA7DCB9645AF}"/>
  <p:tag name="ATHENA.CUSTOMXMLCONTENT" val="&lt;?xml version=&quot;1.0&quot;?&gt;&lt;athena xmlns=&quot;http://schemas.microsoft.com/edu/athena&quot; version=&quot;0.1.4911.0&quot;&gt;&lt;media streamable=&quot;true&quot; recordStart=&quot;151539&quot; recordEnd=&quot;308745&quot; recordLength=&quot;972841&quot; audioOnly=&quot;true&quot;/&gt;&lt;/athena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CA09E0B6-BC3D-4EEA-9603-487DF748ADBE}"/>
  <p:tag name="ATHENA.CUSTOMXMLCONTENT" val="&lt;?xml version=&quot;1.0&quot;?&gt;&lt;athena xmlns=&quot;http://schemas.microsoft.com/edu/athena&quot; version=&quot;0.1.4911.0&quot;&gt;&lt;timings duration=&quot;46354&quot;/&gt;&lt;/athena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6B1EFE49-C97D-4D45-BA74-4369972DC861}"/>
  <p:tag name="ATHENA.CUSTOMXMLCONTENT" val="&lt;?xml version=&quot;1.0&quot;?&gt;&lt;athena xmlns=&quot;http://schemas.microsoft.com/edu/athena&quot; version=&quot;0.1.4911.0&quot;&gt;&lt;media streamable=&quot;true&quot; recordStart=&quot;403141&quot; recordEnd=&quot;449495&quot; recordLength=&quot;632047&quot; audioOnly=&quot;true&quot;/&gt;&lt;/athena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athena xmlns="http://schemas.microsoft.com/edu/athena" version="0.1.4911.0">
  <timings duration="124968">
    <event time="8619" type="OnNext" clickIndex="1" wacClickIndex="1"/>
    <event time="9071" type="OnNext" clickIndex="2" wacClickIndex="2"/>
    <event time="9511" type="OnNext" clickIndex="3" wacClickIndex="3"/>
    <event time="120840" type="OnNext" clickIndex="4" wacClickIndex="4"/>
    <event time="121461" type="OnNext" clickIndex="5" wacClickIndex="5"/>
    <event time="122072" type="OnNext" clickIndex="6" wacClickIndex="6"/>
  </timings>
</athena>
</file>

<file path=customXml/item2.xml><?xml version="1.0" encoding="utf-8"?>
<athena xmlns="http://schemas.microsoft.com/edu/athena" version="0.1.4911.0">
  <media streamable="true" recordStart="496216" recordEnd="621184" recordLength="632047" audioOnly="true"/>
</athena>
</file>

<file path=customXml/item3.xml><?xml version="1.0" encoding="utf-8"?>
<athena xmlns="http://schemas.microsoft.com/edu/athena" version="0.1.4911.0">
  <timings duration="46354"/>
</athena>
</file>

<file path=customXml/item4.xml><?xml version="1.0" encoding="utf-8"?>
<athena xmlns="http://schemas.microsoft.com/edu/athena" version="0.1.4911.0">
  <media streamable="true" recordStart="403141" recordEnd="449495" recordLength="632047" audioOnly="true"/>
</athena>
</file>

<file path=customXml/item5.xml><?xml version="1.0" encoding="utf-8"?>
<athena xmlns="http://schemas.microsoft.com/edu/athena" version="0.1.4911.0">
  <timings duration="157206"/>
</athena>
</file>

<file path=customXml/item6.xml><?xml version="1.0" encoding="utf-8"?>
<athena xmlns="http://schemas.microsoft.com/edu/athena" version="0.1.4911.0">
  <timings duration="82909"/>
</athena>
</file>

<file path=customXml/item7.xml><?xml version="1.0" encoding="utf-8"?>
<athena xmlns="http://schemas.microsoft.com/edu/athena" version="0.1.4911.0">
  <media streamable="true" recordStart="151539" recordEnd="308745" recordLength="972841" audioOnly="true"/>
</athena>
</file>

<file path=customXml/item8.xml><?xml version="1.0" encoding="utf-8"?>
<athena xmlns="http://schemas.microsoft.com/edu/athena" version="0.1.4911.0">
  <media streamable="true" recordStart="0" recordEnd="82909" recordLength="171614" audioOnly="true"/>
</athena>
</file>

<file path=customXml/itemProps1.xml><?xml version="1.0" encoding="utf-8"?>
<ds:datastoreItem xmlns:ds="http://schemas.openxmlformats.org/officeDocument/2006/customXml" ds:itemID="{358659C7-FE3D-4563-8516-1165F39733FA}">
  <ds:schemaRefs>
    <ds:schemaRef ds:uri="http://schemas.microsoft.com/edu/athena"/>
  </ds:schemaRefs>
</ds:datastoreItem>
</file>

<file path=customXml/itemProps2.xml><?xml version="1.0" encoding="utf-8"?>
<ds:datastoreItem xmlns:ds="http://schemas.openxmlformats.org/officeDocument/2006/customXml" ds:itemID="{06AA8C9A-0373-4C2E-846C-AAA9E1722FF5}">
  <ds:schemaRefs>
    <ds:schemaRef ds:uri="http://schemas.microsoft.com/edu/athena"/>
  </ds:schemaRefs>
</ds:datastoreItem>
</file>

<file path=customXml/itemProps3.xml><?xml version="1.0" encoding="utf-8"?>
<ds:datastoreItem xmlns:ds="http://schemas.openxmlformats.org/officeDocument/2006/customXml" ds:itemID="{CA09E0B6-BC3D-4EEA-9603-487DF748ADBE}">
  <ds:schemaRefs>
    <ds:schemaRef ds:uri="http://schemas.microsoft.com/edu/athena"/>
  </ds:schemaRefs>
</ds:datastoreItem>
</file>

<file path=customXml/itemProps4.xml><?xml version="1.0" encoding="utf-8"?>
<ds:datastoreItem xmlns:ds="http://schemas.openxmlformats.org/officeDocument/2006/customXml" ds:itemID="{6B1EFE49-C97D-4D45-BA74-4369972DC861}">
  <ds:schemaRefs>
    <ds:schemaRef ds:uri="http://schemas.microsoft.com/edu/athena"/>
  </ds:schemaRefs>
</ds:datastoreItem>
</file>

<file path=customXml/itemProps5.xml><?xml version="1.0" encoding="utf-8"?>
<ds:datastoreItem xmlns:ds="http://schemas.openxmlformats.org/officeDocument/2006/customXml" ds:itemID="{8F4301BE-C26E-4836-9C52-09D27565ACF8}">
  <ds:schemaRefs>
    <ds:schemaRef ds:uri="http://schemas.microsoft.com/edu/athena"/>
  </ds:schemaRefs>
</ds:datastoreItem>
</file>

<file path=customXml/itemProps6.xml><?xml version="1.0" encoding="utf-8"?>
<ds:datastoreItem xmlns:ds="http://schemas.openxmlformats.org/officeDocument/2006/customXml" ds:itemID="{D8B3AFC0-E039-4289-92F5-54AC4CFB4ED9}">
  <ds:schemaRefs>
    <ds:schemaRef ds:uri="http://schemas.microsoft.com/edu/athena"/>
  </ds:schemaRefs>
</ds:datastoreItem>
</file>

<file path=customXml/itemProps7.xml><?xml version="1.0" encoding="utf-8"?>
<ds:datastoreItem xmlns:ds="http://schemas.openxmlformats.org/officeDocument/2006/customXml" ds:itemID="{DBA36953-B503-48B6-B5C2-FA7DCB9645AF}">
  <ds:schemaRefs>
    <ds:schemaRef ds:uri="http://schemas.microsoft.com/edu/athena"/>
  </ds:schemaRefs>
</ds:datastoreItem>
</file>

<file path=customXml/itemProps8.xml><?xml version="1.0" encoding="utf-8"?>
<ds:datastoreItem xmlns:ds="http://schemas.openxmlformats.org/officeDocument/2006/customXml" ds:itemID="{AC1147F4-39C8-4B14-B8DD-3BAA104DA30F}">
  <ds:schemaRefs>
    <ds:schemaRef ds:uri="http://schemas.microsoft.com/edu/athen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351</Words>
  <Application>Microsoft Office PowerPoint</Application>
  <PresentationFormat>On-screen Show (4:3)</PresentationFormat>
  <Paragraphs>56</Paragraphs>
  <Slides>21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* Explain how structural barriers third party and independent candidate success * Explain why political parties adapt and change</vt:lpstr>
      <vt:lpstr>PowerPoint Presentation</vt:lpstr>
      <vt:lpstr>Third Parties</vt:lpstr>
      <vt:lpstr>3rd Parties are like shooting stars…</vt:lpstr>
      <vt:lpstr>Too Much Credit…?</vt:lpstr>
      <vt:lpstr>Roots of Third Parties</vt:lpstr>
      <vt:lpstr>Barriers to Third Parties</vt:lpstr>
      <vt:lpstr>Barriers to Third Parties</vt:lpstr>
      <vt:lpstr>Is this different at the State/Local Level?</vt:lpstr>
      <vt:lpstr>2016 - Third Party Presidential Candidates</vt:lpstr>
      <vt:lpstr>Effects of Third Parties</vt:lpstr>
      <vt:lpstr>PowerPoint Presentation</vt:lpstr>
      <vt:lpstr>Indicators of Party identification</vt:lpstr>
      <vt:lpstr>PowerPoint Presentation</vt:lpstr>
      <vt:lpstr>PowerPoint Presentation</vt:lpstr>
      <vt:lpstr>PowerPoint Presentation</vt:lpstr>
      <vt:lpstr>PowerPoint Presentation</vt:lpstr>
      <vt:lpstr>The Tea “Party?”</vt:lpstr>
      <vt:lpstr>PowerPoint Presentation</vt:lpstr>
      <vt:lpstr>PowerPoint Presentation</vt:lpstr>
      <vt:lpstr>Third Parties 2016?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PCSD-USER</dc:creator>
  <cp:lastModifiedBy>Steven Krause</cp:lastModifiedBy>
  <cp:revision>47</cp:revision>
  <dcterms:created xsi:type="dcterms:W3CDTF">2010-10-20T12:02:51Z</dcterms:created>
  <dcterms:modified xsi:type="dcterms:W3CDTF">2019-04-17T14:22:16Z</dcterms:modified>
</cp:coreProperties>
</file>