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handoutMasterIdLst>
    <p:handoutMasterId r:id="rId25"/>
  </p:handoutMasterIdLst>
  <p:sldIdLst>
    <p:sldId id="288" r:id="rId2"/>
    <p:sldId id="265" r:id="rId3"/>
    <p:sldId id="264" r:id="rId4"/>
    <p:sldId id="289" r:id="rId5"/>
    <p:sldId id="290" r:id="rId6"/>
    <p:sldId id="291" r:id="rId7"/>
    <p:sldId id="295" r:id="rId8"/>
    <p:sldId id="292" r:id="rId9"/>
    <p:sldId id="267" r:id="rId10"/>
    <p:sldId id="276" r:id="rId11"/>
    <p:sldId id="279" r:id="rId12"/>
    <p:sldId id="280" r:id="rId13"/>
    <p:sldId id="278" r:id="rId14"/>
    <p:sldId id="293" r:id="rId15"/>
    <p:sldId id="271" r:id="rId16"/>
    <p:sldId id="285" r:id="rId17"/>
    <p:sldId id="286" r:id="rId18"/>
    <p:sldId id="294" r:id="rId19"/>
    <p:sldId id="256" r:id="rId20"/>
    <p:sldId id="257" r:id="rId21"/>
    <p:sldId id="258" r:id="rId22"/>
    <p:sldId id="274" r:id="rId23"/>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67"/>
      </p:cViewPr>
      <p:guideLst>
        <p:guide orient="horz" pos="2160"/>
        <p:guide pos="2880"/>
      </p:guideLst>
    </p:cSldViewPr>
  </p:slideViewPr>
  <p:notesTextViewPr>
    <p:cViewPr>
      <p:scale>
        <a:sx n="100" d="100"/>
        <a:sy n="100" d="100"/>
      </p:scale>
      <p:origin x="0" y="-34"/>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07156054-2F48-4AF8-91A8-9F3CE730AD51}" type="datetimeFigureOut">
              <a:rPr lang="en-US" smtClean="0"/>
              <a:pPr/>
              <a:t>4/17/2019</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0898F0D8-F379-4CF0-B36C-CE7004209C7C}" type="slidenum">
              <a:rPr lang="en-US" smtClean="0"/>
              <a:pPr/>
              <a:t>‹#›</a:t>
            </a:fld>
            <a:endParaRPr lang="en-US"/>
          </a:p>
        </p:txBody>
      </p:sp>
    </p:spTree>
    <p:extLst>
      <p:ext uri="{BB962C8B-B14F-4D97-AF65-F5344CB8AC3E}">
        <p14:creationId xmlns:p14="http://schemas.microsoft.com/office/powerpoint/2010/main" val="37874226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BB3652B9-0F34-4E5D-887E-6DEFC80ACB71}" type="datetimeFigureOut">
              <a:rPr lang="en-US" smtClean="0"/>
              <a:t>4/17/2019</a:t>
            </a:fld>
            <a:endParaRPr lang="en-US"/>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D517E8C7-82E7-4AB4-A16D-432E7514C26F}" type="slidenum">
              <a:rPr lang="en-US" smtClean="0"/>
              <a:t>‹#›</a:t>
            </a:fld>
            <a:endParaRPr lang="en-US"/>
          </a:p>
        </p:txBody>
      </p:sp>
    </p:spTree>
    <p:extLst>
      <p:ext uri="{BB962C8B-B14F-4D97-AF65-F5344CB8AC3E}">
        <p14:creationId xmlns:p14="http://schemas.microsoft.com/office/powerpoint/2010/main" val="2624434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Process #1….once you have five</a:t>
            </a:r>
            <a:r>
              <a:rPr lang="en-US" baseline="0" dirty="0" smtClean="0"/>
              <a:t> nominations, then vote, one vote per student.  Who wins?</a:t>
            </a:r>
          </a:p>
          <a:p>
            <a:r>
              <a:rPr lang="en-US" baseline="0" dirty="0" smtClean="0"/>
              <a:t>Process #2….take the nominations and someone needs to speak for their favored donut and stand somewhere in the room….then supporters stand with them…cut a candidate/donut until one has a majority….groups still standing may “recruit” supporters of candidates that are cut</a:t>
            </a:r>
          </a:p>
          <a:p>
            <a:endParaRPr lang="en-US" baseline="0" dirty="0" smtClean="0"/>
          </a:p>
          <a:p>
            <a:pPr marL="171450" indent="-171450">
              <a:buFont typeface="Arial" panose="020B0604020202020204" pitchFamily="34" charset="0"/>
              <a:buChar char="•"/>
            </a:pPr>
            <a:r>
              <a:rPr lang="en-US" baseline="0" dirty="0" smtClean="0"/>
              <a:t>I usually tell them they WILL get the donuts they choose IF their class gets the highest score on the multiple choice portion of the next exam</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Process #1 – is a plurality winner take all primary election which we will </a:t>
            </a:r>
            <a:r>
              <a:rPr lang="en-US" baseline="0" dirty="0" err="1" smtClean="0"/>
              <a:t>dicuss</a:t>
            </a:r>
            <a:r>
              <a:rPr lang="en-US" baseline="0" dirty="0" smtClean="0"/>
              <a:t> today</a:t>
            </a:r>
          </a:p>
          <a:p>
            <a:pPr marL="171450" indent="-171450">
              <a:buFont typeface="Arial" panose="020B0604020202020204" pitchFamily="34" charset="0"/>
              <a:buChar char="•"/>
            </a:pPr>
            <a:r>
              <a:rPr lang="en-US" baseline="0" dirty="0" smtClean="0"/>
              <a:t>Process #2 – is the way a caucus works…both are ways to select candidates and they have plusses and minuses</a:t>
            </a:r>
          </a:p>
        </p:txBody>
      </p:sp>
      <p:sp>
        <p:nvSpPr>
          <p:cNvPr id="4" name="Slide Number Placeholder 3"/>
          <p:cNvSpPr>
            <a:spLocks noGrp="1"/>
          </p:cNvSpPr>
          <p:nvPr>
            <p:ph type="sldNum" sz="quarter" idx="10"/>
          </p:nvPr>
        </p:nvSpPr>
        <p:spPr/>
        <p:txBody>
          <a:bodyPr/>
          <a:lstStyle/>
          <a:p>
            <a:fld id="{D517E8C7-82E7-4AB4-A16D-432E7514C26F}" type="slidenum">
              <a:rPr lang="en-US" smtClean="0"/>
              <a:t>3</a:t>
            </a:fld>
            <a:endParaRPr lang="en-US"/>
          </a:p>
        </p:txBody>
      </p:sp>
    </p:spTree>
    <p:extLst>
      <p:ext uri="{BB962C8B-B14F-4D97-AF65-F5344CB8AC3E}">
        <p14:creationId xmlns:p14="http://schemas.microsoft.com/office/powerpoint/2010/main" val="4194003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elections are not the same, these are the</a:t>
            </a:r>
            <a:r>
              <a:rPr lang="en-US" baseline="0" dirty="0" smtClean="0"/>
              <a:t> differences we will discuss today….</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4</a:t>
            </a:fld>
            <a:endParaRPr lang="en-US"/>
          </a:p>
        </p:txBody>
      </p:sp>
    </p:spTree>
    <p:extLst>
      <p:ext uri="{BB962C8B-B14F-4D97-AF65-F5344CB8AC3E}">
        <p14:creationId xmlns:p14="http://schemas.microsoft.com/office/powerpoint/2010/main" val="347561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incumbent (person in office)</a:t>
            </a:r>
            <a:r>
              <a:rPr lang="en-US" baseline="0" dirty="0" smtClean="0"/>
              <a:t> has lots of advantages:</a:t>
            </a:r>
          </a:p>
          <a:p>
            <a:pPr marL="171450" indent="-171450">
              <a:buFont typeface="Arial" panose="020B0604020202020204" pitchFamily="34" charset="0"/>
              <a:buChar char="•"/>
            </a:pPr>
            <a:r>
              <a:rPr lang="en-US" baseline="0" dirty="0" smtClean="0"/>
              <a:t>Unchallenged seats – often there is no challenger especially in a heavily GOP or DEM district</a:t>
            </a:r>
          </a:p>
          <a:p>
            <a:pPr marL="171450" indent="-171450">
              <a:buFont typeface="Arial" panose="020B0604020202020204" pitchFamily="34" charset="0"/>
              <a:buChar char="•"/>
            </a:pPr>
            <a:r>
              <a:rPr lang="en-US" baseline="0" dirty="0" smtClean="0"/>
              <a:t>Gerrymandering – district lines are drawn to help them win</a:t>
            </a:r>
          </a:p>
          <a:p>
            <a:pPr marL="171450" indent="-171450">
              <a:buFont typeface="Arial" panose="020B0604020202020204" pitchFamily="34" charset="0"/>
              <a:buChar char="•"/>
            </a:pPr>
            <a:r>
              <a:rPr lang="en-US" baseline="0" dirty="0" err="1" smtClean="0"/>
              <a:t>Nortoriety</a:t>
            </a:r>
            <a:r>
              <a:rPr lang="en-US" baseline="0" dirty="0" smtClean="0"/>
              <a:t> – they are more well known</a:t>
            </a:r>
          </a:p>
          <a:p>
            <a:pPr marL="171450" indent="-171450">
              <a:buFont typeface="Arial" panose="020B0604020202020204" pitchFamily="34" charset="0"/>
              <a:buChar char="•"/>
            </a:pPr>
            <a:r>
              <a:rPr lang="en-US" baseline="0" dirty="0" err="1" smtClean="0"/>
              <a:t>Consituent</a:t>
            </a:r>
            <a:r>
              <a:rPr lang="en-US" baseline="0" dirty="0" smtClean="0"/>
              <a:t> Service – remember they “bring home the bacon”; do things for their voters</a:t>
            </a:r>
          </a:p>
          <a:p>
            <a:pPr marL="171450" indent="-171450">
              <a:buFont typeface="Arial" panose="020B0604020202020204" pitchFamily="34" charset="0"/>
              <a:buChar char="•"/>
            </a:pPr>
            <a:r>
              <a:rPr lang="en-US" baseline="0" dirty="0" smtClean="0"/>
              <a:t>Media covers the incumbent more…especially the </a:t>
            </a:r>
            <a:r>
              <a:rPr lang="en-US" baseline="0" dirty="0" err="1" smtClean="0"/>
              <a:t>Prez</a:t>
            </a:r>
            <a:endParaRPr lang="en-US" baseline="0" dirty="0" smtClean="0"/>
          </a:p>
          <a:p>
            <a:pPr marL="171450" indent="-171450">
              <a:buFont typeface="Arial" panose="020B0604020202020204" pitchFamily="34" charset="0"/>
              <a:buChar char="•"/>
            </a:pPr>
            <a:r>
              <a:rPr lang="en-US" baseline="0" dirty="0" smtClean="0"/>
              <a:t>“bully pulpit” – the incumbent can use the power of his/her office (esp. </a:t>
            </a:r>
            <a:r>
              <a:rPr lang="en-US" baseline="0" dirty="0" err="1" smtClean="0"/>
              <a:t>Prez</a:t>
            </a:r>
            <a:r>
              <a:rPr lang="en-US" baseline="0" dirty="0" smtClean="0"/>
              <a:t>) to promote their policies</a:t>
            </a:r>
          </a:p>
          <a:p>
            <a:pPr marL="171450" indent="-171450">
              <a:buFont typeface="Arial" panose="020B0604020202020204" pitchFamily="34" charset="0"/>
              <a:buChar char="•"/>
            </a:pPr>
            <a:r>
              <a:rPr lang="en-US" baseline="0" dirty="0" smtClean="0"/>
              <a:t>Voters may like the job the incumbent is doing…they have a record</a:t>
            </a:r>
          </a:p>
          <a:p>
            <a:pPr marL="171450" indent="-171450">
              <a:buFont typeface="Arial" panose="020B0604020202020204" pitchFamily="34" charset="0"/>
              <a:buChar char="•"/>
            </a:pPr>
            <a:r>
              <a:rPr lang="en-US" baseline="0" dirty="0" smtClean="0"/>
              <a:t>Campaign funds….if incumbents usually win, and we know they do…they usually get more donations….</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5</a:t>
            </a:fld>
            <a:endParaRPr lang="en-US"/>
          </a:p>
        </p:txBody>
      </p:sp>
    </p:spTree>
    <p:extLst>
      <p:ext uri="{BB962C8B-B14F-4D97-AF65-F5344CB8AC3E}">
        <p14:creationId xmlns:p14="http://schemas.microsoft.com/office/powerpoint/2010/main" val="3390408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Caucuses are Primaries</a:t>
            </a:r>
            <a:r>
              <a:rPr lang="en-US" baseline="0" dirty="0" smtClean="0"/>
              <a:t> are BOTH ways the parties choose candidates….refer back to donut selection….notice, most have primaries…they are “easier” but not necessarily better…</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6</a:t>
            </a:fld>
            <a:endParaRPr lang="en-US"/>
          </a:p>
        </p:txBody>
      </p:sp>
    </p:spTree>
    <p:extLst>
      <p:ext uri="{BB962C8B-B14F-4D97-AF65-F5344CB8AC3E}">
        <p14:creationId xmlns:p14="http://schemas.microsoft.com/office/powerpoint/2010/main" val="2095786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*depending</a:t>
            </a:r>
            <a:r>
              <a:rPr lang="en-US" baseline="0" dirty="0" smtClean="0"/>
              <a:t> on time…caucusing is easy – 5 min</a:t>
            </a:r>
          </a:p>
          <a:p>
            <a:r>
              <a:rPr lang="en-US" baseline="0" dirty="0" smtClean="0"/>
              <a:t>* Inside the 2008 </a:t>
            </a:r>
            <a:r>
              <a:rPr lang="en-US" baseline="0" dirty="0" err="1" smtClean="0"/>
              <a:t>iowa</a:t>
            </a:r>
            <a:r>
              <a:rPr lang="en-US" baseline="0" dirty="0" smtClean="0"/>
              <a:t> caucus – 10 min</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7</a:t>
            </a:fld>
            <a:endParaRPr lang="en-US"/>
          </a:p>
        </p:txBody>
      </p:sp>
    </p:spTree>
    <p:extLst>
      <p:ext uri="{BB962C8B-B14F-4D97-AF65-F5344CB8AC3E}">
        <p14:creationId xmlns:p14="http://schemas.microsoft.com/office/powerpoint/2010/main" val="2137758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 – members of either party can vote in the primary</a:t>
            </a:r>
          </a:p>
          <a:p>
            <a:r>
              <a:rPr lang="en-US" dirty="0" smtClean="0"/>
              <a:t>Closed –</a:t>
            </a:r>
            <a:r>
              <a:rPr lang="en-US" baseline="0" dirty="0" smtClean="0"/>
              <a:t> only members of the party can vote in the primary</a:t>
            </a:r>
          </a:p>
          <a:p>
            <a:r>
              <a:rPr lang="en-US" baseline="0" dirty="0" smtClean="0"/>
              <a:t>Blanket – you can vote in both primaries at once (covers all)</a:t>
            </a:r>
          </a:p>
          <a:p>
            <a:r>
              <a:rPr lang="en-US" baseline="0" dirty="0" smtClean="0"/>
              <a:t>Winner take all – you win the primary, you get all a states’ delegates in the presidential primary</a:t>
            </a:r>
          </a:p>
          <a:p>
            <a:r>
              <a:rPr lang="en-US" baseline="0" dirty="0" smtClean="0"/>
              <a:t>Proportional – you get a percentage of delegates equal to the percentage of the vote you received in the presidential primary</a:t>
            </a:r>
          </a:p>
        </p:txBody>
      </p:sp>
      <p:sp>
        <p:nvSpPr>
          <p:cNvPr id="4" name="Slide Number Placeholder 3"/>
          <p:cNvSpPr>
            <a:spLocks noGrp="1"/>
          </p:cNvSpPr>
          <p:nvPr>
            <p:ph type="sldNum" sz="quarter" idx="10"/>
          </p:nvPr>
        </p:nvSpPr>
        <p:spPr/>
        <p:txBody>
          <a:bodyPr/>
          <a:lstStyle/>
          <a:p>
            <a:fld id="{D517E8C7-82E7-4AB4-A16D-432E7514C26F}" type="slidenum">
              <a:rPr lang="en-US" smtClean="0"/>
              <a:t>8</a:t>
            </a:fld>
            <a:endParaRPr lang="en-US"/>
          </a:p>
        </p:txBody>
      </p:sp>
    </p:spTree>
    <p:extLst>
      <p:ext uri="{BB962C8B-B14F-4D97-AF65-F5344CB8AC3E}">
        <p14:creationId xmlns:p14="http://schemas.microsoft.com/office/powerpoint/2010/main" val="1074181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presidential primary is unique….because</a:t>
            </a:r>
            <a:r>
              <a:rPr lang="en-US" baseline="0" dirty="0" smtClean="0"/>
              <a:t> it’s a LONG season</a:t>
            </a:r>
          </a:p>
          <a:p>
            <a:r>
              <a:rPr lang="en-US" baseline="0" dirty="0" smtClean="0"/>
              <a:t>* Notice smaller states (esp. IOWA and NH) have theirs earlier because they don’t matter in the general election but they will and do in the primary</a:t>
            </a:r>
            <a:endParaRPr lang="en-US" dirty="0" smtClean="0"/>
          </a:p>
        </p:txBody>
      </p:sp>
      <p:sp>
        <p:nvSpPr>
          <p:cNvPr id="4" name="Slide Number Placeholder 3"/>
          <p:cNvSpPr>
            <a:spLocks noGrp="1"/>
          </p:cNvSpPr>
          <p:nvPr>
            <p:ph type="sldNum" sz="quarter" idx="10"/>
          </p:nvPr>
        </p:nvSpPr>
        <p:spPr/>
        <p:txBody>
          <a:bodyPr/>
          <a:lstStyle/>
          <a:p>
            <a:fld id="{D517E8C7-82E7-4AB4-A16D-432E7514C26F}" type="slidenum">
              <a:rPr lang="en-US" smtClean="0"/>
              <a:t>9</a:t>
            </a:fld>
            <a:endParaRPr lang="en-US"/>
          </a:p>
        </p:txBody>
      </p:sp>
    </p:spTree>
    <p:extLst>
      <p:ext uri="{BB962C8B-B14F-4D97-AF65-F5344CB8AC3E}">
        <p14:creationId xmlns:p14="http://schemas.microsoft.com/office/powerpoint/2010/main" val="1983048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Top right – McCain</a:t>
            </a:r>
            <a:r>
              <a:rPr lang="en-US" baseline="0" dirty="0" smtClean="0"/>
              <a:t> benefitted from Open primaries…because independents and democrats voted for him</a:t>
            </a:r>
          </a:p>
          <a:p>
            <a:pPr marL="171450" indent="-171450">
              <a:buFont typeface="Arial" panose="020B0604020202020204" pitchFamily="34" charset="0"/>
              <a:buChar char="•"/>
            </a:pPr>
            <a:r>
              <a:rPr lang="en-US" baseline="0" dirty="0" smtClean="0"/>
              <a:t>Bottom Left – what a blanket primary would look like…we don’t have these in Illinois because the parties don’t want it to happen</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10</a:t>
            </a:fld>
            <a:endParaRPr lang="en-US"/>
          </a:p>
        </p:txBody>
      </p:sp>
    </p:spTree>
    <p:extLst>
      <p:ext uri="{BB962C8B-B14F-4D97-AF65-F5344CB8AC3E}">
        <p14:creationId xmlns:p14="http://schemas.microsoft.com/office/powerpoint/2010/main" val="2799752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in the presidential</a:t>
            </a:r>
            <a:r>
              <a:rPr lang="en-US" baseline="0" dirty="0" smtClean="0"/>
              <a:t> primary you are collecting enough delegates in each states’ primary (which are different in every state) to win the nomination</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11</a:t>
            </a:fld>
            <a:endParaRPr lang="en-US"/>
          </a:p>
        </p:txBody>
      </p:sp>
    </p:spTree>
    <p:extLst>
      <p:ext uri="{BB962C8B-B14F-4D97-AF65-F5344CB8AC3E}">
        <p14:creationId xmlns:p14="http://schemas.microsoft.com/office/powerpoint/2010/main" val="2286795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where</a:t>
            </a:r>
            <a:r>
              <a:rPr lang="en-US" baseline="0" dirty="0" smtClean="0"/>
              <a:t> President Trump did the best….WINNER TAKE ALL…he didn’t need a majority, just a plurality (more than anyone else)</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12</a:t>
            </a:fld>
            <a:endParaRPr lang="en-US"/>
          </a:p>
        </p:txBody>
      </p:sp>
    </p:spTree>
    <p:extLst>
      <p:ext uri="{BB962C8B-B14F-4D97-AF65-F5344CB8AC3E}">
        <p14:creationId xmlns:p14="http://schemas.microsoft.com/office/powerpoint/2010/main" val="49183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Democratic Primaries are </a:t>
            </a:r>
            <a:r>
              <a:rPr lang="en-US" dirty="0" err="1" smtClean="0"/>
              <a:t>particulary</a:t>
            </a:r>
            <a:r>
              <a:rPr lang="en-US" dirty="0" smtClean="0"/>
              <a:t> interesting because….</a:t>
            </a:r>
          </a:p>
          <a:p>
            <a:pPr marL="171450" indent="-171450">
              <a:buFont typeface="Arial" panose="020B0604020202020204" pitchFamily="34" charset="0"/>
              <a:buChar char="•"/>
            </a:pPr>
            <a:r>
              <a:rPr lang="en-US" dirty="0" err="1" smtClean="0"/>
              <a:t>Superdelegates</a:t>
            </a:r>
            <a:r>
              <a:rPr lang="en-US" dirty="0" smtClean="0"/>
              <a:t> (party</a:t>
            </a:r>
            <a:r>
              <a:rPr lang="en-US" baseline="0" dirty="0" smtClean="0"/>
              <a:t> leaders) can give their votes to whomever they want, even though they are not elected…i.e. Bill Clinton is a </a:t>
            </a:r>
            <a:r>
              <a:rPr lang="en-US" baseline="0" dirty="0" err="1" smtClean="0"/>
              <a:t>Superdelegate</a:t>
            </a:r>
            <a:r>
              <a:rPr lang="en-US" baseline="0" dirty="0" smtClean="0"/>
              <a:t>…many thought Hillary won the nomination from Bernie Sanders because of his influence on other </a:t>
            </a:r>
            <a:r>
              <a:rPr lang="en-US" baseline="0" dirty="0" err="1" smtClean="0"/>
              <a:t>Superdelegates</a:t>
            </a:r>
            <a:endParaRPr lang="en-US" baseline="0" dirty="0" smtClean="0"/>
          </a:p>
          <a:p>
            <a:pPr marL="171450" indent="-171450">
              <a:buFont typeface="Arial" panose="020B0604020202020204" pitchFamily="34" charset="0"/>
              <a:buChar char="•"/>
            </a:pPr>
            <a:r>
              <a:rPr lang="en-US" baseline="0" dirty="0" smtClean="0"/>
              <a:t>Pledged delegates – some delegates to the convention HAVE to vote for who they were elected to support</a:t>
            </a:r>
          </a:p>
          <a:p>
            <a:pPr marL="171450" indent="-171450">
              <a:buFont typeface="Arial" panose="020B0604020202020204" pitchFamily="34" charset="0"/>
              <a:buChar char="•"/>
            </a:pPr>
            <a:r>
              <a:rPr lang="en-US" baseline="0" dirty="0" smtClean="0"/>
              <a:t>Unpledged delegates – some can change their vote from who they were supposed to vote for</a:t>
            </a:r>
          </a:p>
          <a:p>
            <a:pPr marL="171450" indent="-171450">
              <a:buFont typeface="Arial" panose="020B0604020202020204" pitchFamily="34" charset="0"/>
              <a:buChar char="•"/>
            </a:pPr>
            <a:r>
              <a:rPr lang="en-US" baseline="0" dirty="0" smtClean="0"/>
              <a:t>20% of the </a:t>
            </a:r>
            <a:r>
              <a:rPr lang="en-US" baseline="0" dirty="0" err="1" smtClean="0"/>
              <a:t>delgates</a:t>
            </a:r>
            <a:r>
              <a:rPr lang="en-US" baseline="0" dirty="0" smtClean="0"/>
              <a:t> can vote for whomever they want</a:t>
            </a:r>
          </a:p>
        </p:txBody>
      </p:sp>
      <p:sp>
        <p:nvSpPr>
          <p:cNvPr id="4" name="Slide Number Placeholder 3"/>
          <p:cNvSpPr>
            <a:spLocks noGrp="1"/>
          </p:cNvSpPr>
          <p:nvPr>
            <p:ph type="sldNum" sz="quarter" idx="10"/>
          </p:nvPr>
        </p:nvSpPr>
        <p:spPr/>
        <p:txBody>
          <a:bodyPr/>
          <a:lstStyle/>
          <a:p>
            <a:fld id="{D517E8C7-82E7-4AB4-A16D-432E7514C26F}" type="slidenum">
              <a:rPr lang="en-US" smtClean="0"/>
              <a:t>13</a:t>
            </a:fld>
            <a:endParaRPr lang="en-US"/>
          </a:p>
        </p:txBody>
      </p:sp>
    </p:spTree>
    <p:extLst>
      <p:ext uri="{BB962C8B-B14F-4D97-AF65-F5344CB8AC3E}">
        <p14:creationId xmlns:p14="http://schemas.microsoft.com/office/powerpoint/2010/main" val="676656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Obviously,</a:t>
            </a:r>
            <a:r>
              <a:rPr lang="en-US" baseline="0" dirty="0" smtClean="0"/>
              <a:t> Primaries are difficult to understand because there are so many types and so many different rules…remember, political parties are like ladders, the national party can’t control everything so States set different laws and conduct elections differently</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14</a:t>
            </a:fld>
            <a:endParaRPr lang="en-US"/>
          </a:p>
        </p:txBody>
      </p:sp>
    </p:spTree>
    <p:extLst>
      <p:ext uri="{BB962C8B-B14F-4D97-AF65-F5344CB8AC3E}">
        <p14:creationId xmlns:p14="http://schemas.microsoft.com/office/powerpoint/2010/main" val="2418932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Presidential</a:t>
            </a:r>
            <a:r>
              <a:rPr lang="en-US" baseline="0" dirty="0" smtClean="0"/>
              <a:t> Primaries end at the convention where they….</a:t>
            </a:r>
          </a:p>
          <a:p>
            <a:r>
              <a:rPr lang="en-US" baseline="0" dirty="0" smtClean="0"/>
              <a:t>Usually the Candidate gets a “bump” in the polls immediately after a convention…it’s a media event…a party for the party</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15</a:t>
            </a:fld>
            <a:endParaRPr lang="en-US"/>
          </a:p>
        </p:txBody>
      </p:sp>
    </p:spTree>
    <p:extLst>
      <p:ext uri="{BB962C8B-B14F-4D97-AF65-F5344CB8AC3E}">
        <p14:creationId xmlns:p14="http://schemas.microsoft.com/office/powerpoint/2010/main" val="414375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there are other types of elections</a:t>
            </a:r>
            <a:r>
              <a:rPr lang="en-US" baseline="0" dirty="0" smtClean="0"/>
              <a:t> too…</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16</a:t>
            </a:fld>
            <a:endParaRPr lang="en-US"/>
          </a:p>
        </p:txBody>
      </p:sp>
    </p:spTree>
    <p:extLst>
      <p:ext uri="{BB962C8B-B14F-4D97-AF65-F5344CB8AC3E}">
        <p14:creationId xmlns:p14="http://schemas.microsoft.com/office/powerpoint/2010/main" val="2837661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lower voter turnout….PSD 202 election in April 2019 approx. 16% voter</a:t>
            </a:r>
            <a:r>
              <a:rPr lang="en-US" baseline="0" dirty="0" smtClean="0"/>
              <a:t> turnout</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17</a:t>
            </a:fld>
            <a:endParaRPr lang="en-US"/>
          </a:p>
        </p:txBody>
      </p:sp>
    </p:spTree>
    <p:extLst>
      <p:ext uri="{BB962C8B-B14F-4D97-AF65-F5344CB8AC3E}">
        <p14:creationId xmlns:p14="http://schemas.microsoft.com/office/powerpoint/2010/main" val="4099116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campaigns are so complicated and so different,</a:t>
            </a:r>
            <a:r>
              <a:rPr lang="en-US" baseline="0" dirty="0" smtClean="0"/>
              <a:t> this has effects on campaign organization and strategy…</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18</a:t>
            </a:fld>
            <a:endParaRPr lang="en-US"/>
          </a:p>
        </p:txBody>
      </p:sp>
    </p:spTree>
    <p:extLst>
      <p:ext uri="{BB962C8B-B14F-4D97-AF65-F5344CB8AC3E}">
        <p14:creationId xmlns:p14="http://schemas.microsoft.com/office/powerpoint/2010/main" val="1477660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closed primary!</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19</a:t>
            </a:fld>
            <a:endParaRPr lang="en-US"/>
          </a:p>
        </p:txBody>
      </p:sp>
    </p:spTree>
    <p:extLst>
      <p:ext uri="{BB962C8B-B14F-4D97-AF65-F5344CB8AC3E}">
        <p14:creationId xmlns:p14="http://schemas.microsoft.com/office/powerpoint/2010/main" val="1928293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doesn’t get to vote because it’s</a:t>
            </a:r>
            <a:r>
              <a:rPr lang="en-US" baseline="0" dirty="0" smtClean="0"/>
              <a:t> a closed primary</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20</a:t>
            </a:fld>
            <a:endParaRPr lang="en-US"/>
          </a:p>
        </p:txBody>
      </p:sp>
    </p:spTree>
    <p:extLst>
      <p:ext uri="{BB962C8B-B14F-4D97-AF65-F5344CB8AC3E}">
        <p14:creationId xmlns:p14="http://schemas.microsoft.com/office/powerpoint/2010/main" val="707750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IOWA</a:t>
            </a:r>
            <a:r>
              <a:rPr lang="en-US" baseline="0" dirty="0" smtClean="0"/>
              <a:t> caucus is the first in the presidential primary…it’s so important to gain momentum for a candidate that they will do anything to get support….this is from 2008 and shows Democratic Primary Candidates like Obama and Clinton</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21</a:t>
            </a:fld>
            <a:endParaRPr lang="en-US"/>
          </a:p>
        </p:txBody>
      </p:sp>
    </p:spTree>
    <p:extLst>
      <p:ext uri="{BB962C8B-B14F-4D97-AF65-F5344CB8AC3E}">
        <p14:creationId xmlns:p14="http://schemas.microsoft.com/office/powerpoint/2010/main" val="17493999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Gotta</a:t>
            </a:r>
            <a:r>
              <a:rPr lang="en-US" dirty="0" smtClean="0"/>
              <a:t> survive during the presidential primary and knock down all the other </a:t>
            </a:r>
            <a:r>
              <a:rPr lang="en-US" dirty="0" err="1" smtClean="0"/>
              <a:t>candiates</a:t>
            </a:r>
            <a:r>
              <a:rPr lang="en-US" dirty="0" smtClean="0"/>
              <a:t>….</a:t>
            </a:r>
            <a:endParaRPr lang="en-US" dirty="0"/>
          </a:p>
        </p:txBody>
      </p:sp>
      <p:sp>
        <p:nvSpPr>
          <p:cNvPr id="4" name="Slide Number Placeholder 3"/>
          <p:cNvSpPr>
            <a:spLocks noGrp="1"/>
          </p:cNvSpPr>
          <p:nvPr>
            <p:ph type="sldNum" sz="quarter" idx="10"/>
          </p:nvPr>
        </p:nvSpPr>
        <p:spPr/>
        <p:txBody>
          <a:bodyPr/>
          <a:lstStyle/>
          <a:p>
            <a:fld id="{D517E8C7-82E7-4AB4-A16D-432E7514C26F}" type="slidenum">
              <a:rPr lang="en-US" smtClean="0"/>
              <a:t>22</a:t>
            </a:fld>
            <a:endParaRPr lang="en-US"/>
          </a:p>
        </p:txBody>
      </p:sp>
    </p:spTree>
    <p:extLst>
      <p:ext uri="{BB962C8B-B14F-4D97-AF65-F5344CB8AC3E}">
        <p14:creationId xmlns:p14="http://schemas.microsoft.com/office/powerpoint/2010/main" val="3192743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2E5B4741-4FF5-4BA3-A888-21FDA18615B4}" type="datetimeFigureOut">
              <a:rPr lang="en-US" smtClean="0"/>
              <a:pPr/>
              <a:t>4/17/2019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B75A4C8-BE44-48EA-939A-77F6F78AB98F}"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E5B4741-4FF5-4BA3-A888-21FDA18615B4}"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5A4C8-BE44-48EA-939A-77F6F78AB9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E5B4741-4FF5-4BA3-A888-21FDA18615B4}"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2B75A4C8-BE44-48EA-939A-77F6F78AB98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E5B4741-4FF5-4BA3-A888-21FDA18615B4}" type="datetimeFigureOut">
              <a:rPr lang="en-US" smtClean="0"/>
              <a:pPr/>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5A4C8-BE44-48EA-939A-77F6F78AB9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E5B4741-4FF5-4BA3-A888-21FDA18615B4}" type="datetimeFigureOut">
              <a:rPr lang="en-US" smtClean="0"/>
              <a:pPr/>
              <a:t>4/17/2019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75A4C8-BE44-48EA-939A-77F6F78AB98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E5B4741-4FF5-4BA3-A888-21FDA18615B4}" type="datetimeFigureOut">
              <a:rPr lang="en-US" smtClean="0"/>
              <a:pPr/>
              <a:t>4/17/2019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75A4C8-BE44-48EA-939A-77F6F78AB9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B4741-4FF5-4BA3-A888-21FDA18615B4}" type="datetimeFigureOut">
              <a:rPr lang="en-US" smtClean="0"/>
              <a:pPr/>
              <a:t>4/17/2019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75A4C8-BE44-48EA-939A-77F6F78AB9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E5B4741-4FF5-4BA3-A888-21FDA18615B4}" type="datetimeFigureOut">
              <a:rPr lang="en-US" smtClean="0"/>
              <a:pPr/>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5A4C8-BE44-48EA-939A-77F6F78AB98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E5B4741-4FF5-4BA3-A888-21FDA18615B4}" type="datetimeFigureOut">
              <a:rPr lang="en-US" smtClean="0"/>
              <a:pPr/>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5A4C8-BE44-48EA-939A-77F6F78AB98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E5B4741-4FF5-4BA3-A888-21FDA18615B4}"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5A4C8-BE44-48EA-939A-77F6F78AB9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E5B4741-4FF5-4BA3-A888-21FDA18615B4}"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5A4C8-BE44-48EA-939A-77F6F78AB98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E5B4741-4FF5-4BA3-A888-21FDA18615B4}" type="datetimeFigureOut">
              <a:rPr lang="en-US" smtClean="0"/>
              <a:pPr/>
              <a:t>4/17/2019</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B75A4C8-BE44-48EA-939A-77F6F78AB98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Funniest%20Moments%20of%20RNC%202012.mp4"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hyperlink" Target="From%20the%20C-SPAN%20Archives_%20Accepting%20the%20Presidential%20Nomination.mp4"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F1B91-0181-4767-922A-72BC62AA1E15}"/>
              </a:ext>
            </a:extLst>
          </p:cNvPr>
          <p:cNvSpPr>
            <a:spLocks noGrp="1"/>
          </p:cNvSpPr>
          <p:nvPr>
            <p:ph type="title"/>
          </p:nvPr>
        </p:nvSpPr>
        <p:spPr>
          <a:xfrm>
            <a:off x="216023" y="152400"/>
            <a:ext cx="4267200" cy="1143000"/>
          </a:xfrm>
        </p:spPr>
        <p:txBody>
          <a:bodyPr>
            <a:normAutofit fontScale="90000"/>
          </a:bodyPr>
          <a:lstStyle/>
          <a:p>
            <a:r>
              <a:rPr lang="en-US" dirty="0"/>
              <a:t>Campaigns &amp; Elections</a:t>
            </a:r>
          </a:p>
        </p:txBody>
      </p:sp>
      <p:sp>
        <p:nvSpPr>
          <p:cNvPr id="3" name="Content Placeholder 2">
            <a:extLst>
              <a:ext uri="{FF2B5EF4-FFF2-40B4-BE49-F238E27FC236}">
                <a16:creationId xmlns:a16="http://schemas.microsoft.com/office/drawing/2014/main" id="{DFC7377F-C323-4C1E-BA79-B38B2FCA4A42}"/>
              </a:ext>
            </a:extLst>
          </p:cNvPr>
          <p:cNvSpPr>
            <a:spLocks noGrp="1"/>
          </p:cNvSpPr>
          <p:nvPr>
            <p:ph idx="1"/>
          </p:nvPr>
        </p:nvSpPr>
        <p:spPr>
          <a:xfrm>
            <a:off x="228600" y="5029200"/>
            <a:ext cx="4724400" cy="1600200"/>
          </a:xfrm>
        </p:spPr>
        <p:txBody>
          <a:bodyPr>
            <a:normAutofit fontScale="62500" lnSpcReduction="20000"/>
          </a:bodyPr>
          <a:lstStyle/>
          <a:p>
            <a:r>
              <a:rPr lang="en-US" dirty="0"/>
              <a:t>Explain how the different processes work in a U.S. presidential election</a:t>
            </a:r>
          </a:p>
          <a:p>
            <a:r>
              <a:rPr lang="en-US" dirty="0"/>
              <a:t>Explain how the different processes work in U.S. congressional election</a:t>
            </a:r>
          </a:p>
          <a:p>
            <a:r>
              <a:rPr lang="en-US" dirty="0"/>
              <a:t>Explain how campaign organizations &amp; strategies effect the election process</a:t>
            </a:r>
          </a:p>
        </p:txBody>
      </p:sp>
      <p:pic>
        <p:nvPicPr>
          <p:cNvPr id="5" name="Picture 4" descr="A drawing of a person&#10;&#10;Description generated with high confidence">
            <a:extLst>
              <a:ext uri="{FF2B5EF4-FFF2-40B4-BE49-F238E27FC236}">
                <a16:creationId xmlns:a16="http://schemas.microsoft.com/office/drawing/2014/main" id="{816F5634-FE4F-48A4-B19D-D1165C3508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319881"/>
            <a:ext cx="3797397" cy="6218238"/>
          </a:xfrm>
          <a:prstGeom prst="rect">
            <a:avLst/>
          </a:prstGeom>
        </p:spPr>
      </p:pic>
      <p:pic>
        <p:nvPicPr>
          <p:cNvPr id="7" name="Picture 6" descr="A close up of a logo&#10;&#10;Description generated with high confidence">
            <a:extLst>
              <a:ext uri="{FF2B5EF4-FFF2-40B4-BE49-F238E27FC236}">
                <a16:creationId xmlns:a16="http://schemas.microsoft.com/office/drawing/2014/main" id="{959EED06-F409-4A5A-B3D6-D740800019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1" y="1295400"/>
            <a:ext cx="4724399" cy="3535425"/>
          </a:xfrm>
          <a:prstGeom prst="rect">
            <a:avLst/>
          </a:prstGeom>
        </p:spPr>
      </p:pic>
    </p:spTree>
    <p:extLst>
      <p:ext uri="{BB962C8B-B14F-4D97-AF65-F5344CB8AC3E}">
        <p14:creationId xmlns:p14="http://schemas.microsoft.com/office/powerpoint/2010/main" val="1480878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What’s on your doughnut?</a:t>
            </a:r>
          </a:p>
        </p:txBody>
      </p:sp>
      <p:sp>
        <p:nvSpPr>
          <p:cNvPr id="3" name="Content Placeholder 2"/>
          <p:cNvSpPr>
            <a:spLocks noGrp="1"/>
          </p:cNvSpPr>
          <p:nvPr>
            <p:ph idx="1"/>
          </p:nvPr>
        </p:nvSpPr>
        <p:spPr>
          <a:xfrm>
            <a:off x="228600" y="1600200"/>
            <a:ext cx="8229600" cy="2209800"/>
          </a:xfrm>
        </p:spPr>
        <p:txBody>
          <a:bodyPr>
            <a:normAutofit/>
          </a:bodyPr>
          <a:lstStyle/>
          <a:p>
            <a:pPr lvl="0" algn="ctr">
              <a:buNone/>
            </a:pPr>
            <a:r>
              <a:rPr lang="en-US" sz="3600" b="1" dirty="0"/>
              <a:t>What are the advantages of disadvantages of choosing doughnuts each way?</a:t>
            </a:r>
          </a:p>
          <a:p>
            <a:pPr algn="ctr">
              <a:buNone/>
            </a:pPr>
            <a:endParaRPr lang="en-US"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3520122"/>
            <a:ext cx="5105400" cy="3063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76200" y="-713172"/>
            <a:ext cx="8991600" cy="3505200"/>
          </a:xfrm>
        </p:spPr>
        <p:txBody>
          <a:bodyPr>
            <a:normAutofit/>
          </a:bodyPr>
          <a:lstStyle/>
          <a:p>
            <a:pPr lvl="0" algn="ctr">
              <a:buNone/>
            </a:pPr>
            <a:endParaRPr lang="en-US" b="1" dirty="0"/>
          </a:p>
          <a:p>
            <a:pPr lvl="0" algn="ctr">
              <a:buNone/>
            </a:pPr>
            <a:endParaRPr lang="en-US" b="1" dirty="0"/>
          </a:p>
          <a:p>
            <a:pPr lvl="0">
              <a:buNone/>
            </a:pPr>
            <a:r>
              <a:rPr lang="en-US" sz="2000" b="1" dirty="0"/>
              <a:t>Nominees must have at least five backers:</a:t>
            </a:r>
          </a:p>
          <a:p>
            <a:pPr lvl="0">
              <a:buNone/>
            </a:pPr>
            <a:r>
              <a:rPr lang="en-US" sz="2000" b="1" dirty="0"/>
              <a:t>Candidate/Doughnut 1:</a:t>
            </a:r>
          </a:p>
          <a:p>
            <a:pPr lvl="0">
              <a:buNone/>
            </a:pPr>
            <a:r>
              <a:rPr lang="en-US" sz="2000" b="1" dirty="0"/>
              <a:t>Candidate/Doughnut 2:</a:t>
            </a:r>
          </a:p>
          <a:p>
            <a:pPr lvl="0">
              <a:buNone/>
            </a:pPr>
            <a:r>
              <a:rPr lang="en-US" sz="2000" b="1" dirty="0"/>
              <a:t>Candidate/Doughnut 3:</a:t>
            </a:r>
          </a:p>
          <a:p>
            <a:pPr lvl="0">
              <a:buNone/>
            </a:pPr>
            <a:r>
              <a:rPr lang="en-US" sz="2000" b="1" dirty="0"/>
              <a:t>Candidate/Doughnut 4:</a:t>
            </a:r>
          </a:p>
          <a:p>
            <a:pPr lvl="0">
              <a:buNone/>
            </a:pPr>
            <a:r>
              <a:rPr lang="en-US" sz="2000" b="1" dirty="0"/>
              <a:t>Candidate/Doughnut 5:</a:t>
            </a:r>
          </a:p>
          <a:p>
            <a:pPr lvl="0" algn="ctr">
              <a:buNone/>
            </a:pPr>
            <a:endParaRPr lang="en-US" sz="4800" b="1"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2792028"/>
            <a:ext cx="6662355" cy="386416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BDABB-6472-4E7D-845D-D7FA4B558C59}"/>
              </a:ext>
            </a:extLst>
          </p:cNvPr>
          <p:cNvSpPr>
            <a:spLocks noGrp="1"/>
          </p:cNvSpPr>
          <p:nvPr>
            <p:ph type="title"/>
          </p:nvPr>
        </p:nvSpPr>
        <p:spPr/>
        <p:txBody>
          <a:bodyPr>
            <a:normAutofit fontScale="90000"/>
          </a:bodyPr>
          <a:lstStyle/>
          <a:p>
            <a:r>
              <a:rPr lang="en-US" dirty="0"/>
              <a:t>Different Elections, Different Processes…</a:t>
            </a:r>
          </a:p>
        </p:txBody>
      </p:sp>
      <p:sp>
        <p:nvSpPr>
          <p:cNvPr id="3" name="Content Placeholder 2">
            <a:extLst>
              <a:ext uri="{FF2B5EF4-FFF2-40B4-BE49-F238E27FC236}">
                <a16:creationId xmlns:a16="http://schemas.microsoft.com/office/drawing/2014/main" id="{8F7D9D9B-0441-4F02-B022-FDA7C39CCAC3}"/>
              </a:ext>
            </a:extLst>
          </p:cNvPr>
          <p:cNvSpPr>
            <a:spLocks noGrp="1"/>
          </p:cNvSpPr>
          <p:nvPr>
            <p:ph idx="1"/>
          </p:nvPr>
        </p:nvSpPr>
        <p:spPr/>
        <p:txBody>
          <a:bodyPr/>
          <a:lstStyle/>
          <a:p>
            <a:r>
              <a:rPr lang="en-US" dirty="0"/>
              <a:t>Incumbency Advantage Phenomenon</a:t>
            </a:r>
          </a:p>
          <a:p>
            <a:r>
              <a:rPr lang="en-US" dirty="0"/>
              <a:t>Open vs. Closed Primaries</a:t>
            </a:r>
          </a:p>
          <a:p>
            <a:r>
              <a:rPr lang="en-US" dirty="0"/>
              <a:t>Caucuses</a:t>
            </a:r>
          </a:p>
          <a:p>
            <a:r>
              <a:rPr lang="en-US" dirty="0"/>
              <a:t>Party Conventions</a:t>
            </a:r>
          </a:p>
          <a:p>
            <a:r>
              <a:rPr lang="en-US" dirty="0"/>
              <a:t>Congressional and State Elections</a:t>
            </a:r>
          </a:p>
          <a:p>
            <a:r>
              <a:rPr lang="en-US" dirty="0"/>
              <a:t>The Electoral College</a:t>
            </a:r>
          </a:p>
          <a:p>
            <a:r>
              <a:rPr lang="en-US" dirty="0"/>
              <a:t>General “Presidential” vs. General “Midterm” Elections</a:t>
            </a:r>
          </a:p>
        </p:txBody>
      </p:sp>
    </p:spTree>
    <p:extLst>
      <p:ext uri="{BB962C8B-B14F-4D97-AF65-F5344CB8AC3E}">
        <p14:creationId xmlns:p14="http://schemas.microsoft.com/office/powerpoint/2010/main" val="3506984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A8DD7-61A4-4072-A4A5-D141BDB60F02}"/>
              </a:ext>
            </a:extLst>
          </p:cNvPr>
          <p:cNvSpPr>
            <a:spLocks noGrp="1"/>
          </p:cNvSpPr>
          <p:nvPr>
            <p:ph type="title"/>
          </p:nvPr>
        </p:nvSpPr>
        <p:spPr>
          <a:xfrm>
            <a:off x="457200" y="-152400"/>
            <a:ext cx="8229600" cy="1143000"/>
          </a:xfrm>
        </p:spPr>
        <p:txBody>
          <a:bodyPr/>
          <a:lstStyle/>
          <a:p>
            <a:r>
              <a:rPr lang="en-US" dirty="0"/>
              <a:t>Incumbency Advantages</a:t>
            </a:r>
          </a:p>
        </p:txBody>
      </p:sp>
      <p:sp>
        <p:nvSpPr>
          <p:cNvPr id="3" name="Content Placeholder 2">
            <a:extLst>
              <a:ext uri="{FF2B5EF4-FFF2-40B4-BE49-F238E27FC236}">
                <a16:creationId xmlns:a16="http://schemas.microsoft.com/office/drawing/2014/main" id="{7A820D2A-5CE4-4055-8B86-E2383C47297C}"/>
              </a:ext>
            </a:extLst>
          </p:cNvPr>
          <p:cNvSpPr>
            <a:spLocks noGrp="1"/>
          </p:cNvSpPr>
          <p:nvPr>
            <p:ph idx="1"/>
          </p:nvPr>
        </p:nvSpPr>
        <p:spPr>
          <a:xfrm>
            <a:off x="1181100" y="838200"/>
            <a:ext cx="6781800" cy="2590800"/>
          </a:xfrm>
        </p:spPr>
        <p:txBody>
          <a:bodyPr numCol="2">
            <a:normAutofit fontScale="85000" lnSpcReduction="10000"/>
          </a:bodyPr>
          <a:lstStyle/>
          <a:p>
            <a:r>
              <a:rPr lang="en-US" dirty="0"/>
              <a:t>Unchallenged seats</a:t>
            </a:r>
          </a:p>
          <a:p>
            <a:r>
              <a:rPr lang="en-US" dirty="0"/>
              <a:t>Gerrymandering</a:t>
            </a:r>
          </a:p>
          <a:p>
            <a:r>
              <a:rPr lang="en-US" dirty="0"/>
              <a:t>Notoriety</a:t>
            </a:r>
          </a:p>
          <a:p>
            <a:r>
              <a:rPr lang="en-US" dirty="0"/>
              <a:t>Constituent Service</a:t>
            </a:r>
          </a:p>
          <a:p>
            <a:r>
              <a:rPr lang="en-US" dirty="0"/>
              <a:t>Media coverage</a:t>
            </a:r>
          </a:p>
          <a:p>
            <a:r>
              <a:rPr lang="en-US" dirty="0"/>
              <a:t>“bully pulpit”</a:t>
            </a:r>
          </a:p>
          <a:p>
            <a:r>
              <a:rPr lang="en-US" dirty="0"/>
              <a:t>Voter Preference(?) </a:t>
            </a:r>
          </a:p>
          <a:p>
            <a:r>
              <a:rPr lang="en-US" dirty="0"/>
              <a:t>Campaign funds </a:t>
            </a:r>
          </a:p>
          <a:p>
            <a:pPr lvl="1"/>
            <a:r>
              <a:rPr lang="en-US" dirty="0"/>
              <a:t>Contacts</a:t>
            </a:r>
          </a:p>
          <a:p>
            <a:pPr lvl="1"/>
            <a:r>
              <a:rPr lang="en-US" dirty="0"/>
              <a:t>Expectation of success</a:t>
            </a:r>
          </a:p>
        </p:txBody>
      </p:sp>
      <p:pic>
        <p:nvPicPr>
          <p:cNvPr id="4" name="Picture 3">
            <a:extLst>
              <a:ext uri="{FF2B5EF4-FFF2-40B4-BE49-F238E27FC236}">
                <a16:creationId xmlns:a16="http://schemas.microsoft.com/office/drawing/2014/main" id="{2FD414D9-CC94-4C11-9CFE-77380F295E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100" y="3352800"/>
            <a:ext cx="6781800" cy="3230952"/>
          </a:xfrm>
          <a:prstGeom prst="rect">
            <a:avLst/>
          </a:prstGeom>
        </p:spPr>
      </p:pic>
    </p:spTree>
    <p:extLst>
      <p:ext uri="{BB962C8B-B14F-4D97-AF65-F5344CB8AC3E}">
        <p14:creationId xmlns:p14="http://schemas.microsoft.com/office/powerpoint/2010/main" val="2984342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240CA-4021-4FF3-81E3-35B4E1AD5C14}"/>
              </a:ext>
            </a:extLst>
          </p:cNvPr>
          <p:cNvSpPr>
            <a:spLocks noGrp="1"/>
          </p:cNvSpPr>
          <p:nvPr>
            <p:ph type="title"/>
          </p:nvPr>
        </p:nvSpPr>
        <p:spPr>
          <a:xfrm>
            <a:off x="685800" y="81756"/>
            <a:ext cx="8229600" cy="1143000"/>
          </a:xfrm>
        </p:spPr>
        <p:txBody>
          <a:bodyPr/>
          <a:lstStyle/>
          <a:p>
            <a:r>
              <a:rPr lang="en-US" dirty="0"/>
              <a:t>Caucuses &amp; Primaries</a:t>
            </a:r>
          </a:p>
        </p:txBody>
      </p:sp>
      <p:sp>
        <p:nvSpPr>
          <p:cNvPr id="4" name="Text Placeholder 3">
            <a:extLst>
              <a:ext uri="{FF2B5EF4-FFF2-40B4-BE49-F238E27FC236}">
                <a16:creationId xmlns:a16="http://schemas.microsoft.com/office/drawing/2014/main" id="{5114976D-EB91-4162-BEB6-D6FC170BA88A}"/>
              </a:ext>
            </a:extLst>
          </p:cNvPr>
          <p:cNvSpPr>
            <a:spLocks noGrp="1"/>
          </p:cNvSpPr>
          <p:nvPr>
            <p:ph type="body" idx="1"/>
          </p:nvPr>
        </p:nvSpPr>
        <p:spPr/>
        <p:txBody>
          <a:bodyPr>
            <a:normAutofit/>
          </a:bodyPr>
          <a:lstStyle/>
          <a:p>
            <a:r>
              <a:rPr lang="en-US" dirty="0"/>
              <a:t>Caucus			</a:t>
            </a:r>
          </a:p>
        </p:txBody>
      </p:sp>
      <p:sp>
        <p:nvSpPr>
          <p:cNvPr id="6" name="Text Placeholder 5">
            <a:extLst>
              <a:ext uri="{FF2B5EF4-FFF2-40B4-BE49-F238E27FC236}">
                <a16:creationId xmlns:a16="http://schemas.microsoft.com/office/drawing/2014/main" id="{2613A0CD-3360-4A0A-97A8-41873D068D50}"/>
              </a:ext>
            </a:extLst>
          </p:cNvPr>
          <p:cNvSpPr>
            <a:spLocks noGrp="1"/>
          </p:cNvSpPr>
          <p:nvPr>
            <p:ph type="body" sz="half" idx="3"/>
          </p:nvPr>
        </p:nvSpPr>
        <p:spPr/>
        <p:txBody>
          <a:bodyPr>
            <a:normAutofit/>
          </a:bodyPr>
          <a:lstStyle/>
          <a:p>
            <a:r>
              <a:rPr lang="en-US" dirty="0"/>
              <a:t>Primary</a:t>
            </a:r>
          </a:p>
        </p:txBody>
      </p:sp>
      <p:sp>
        <p:nvSpPr>
          <p:cNvPr id="5" name="Content Placeholder 4">
            <a:extLst>
              <a:ext uri="{FF2B5EF4-FFF2-40B4-BE49-F238E27FC236}">
                <a16:creationId xmlns:a16="http://schemas.microsoft.com/office/drawing/2014/main" id="{5AED12FE-5DC0-409D-9583-F65F20E09E87}"/>
              </a:ext>
            </a:extLst>
          </p:cNvPr>
          <p:cNvSpPr>
            <a:spLocks noGrp="1"/>
          </p:cNvSpPr>
          <p:nvPr>
            <p:ph sz="quarter" idx="2"/>
          </p:nvPr>
        </p:nvSpPr>
        <p:spPr/>
        <p:txBody>
          <a:bodyPr/>
          <a:lstStyle/>
          <a:p>
            <a:r>
              <a:rPr lang="en-US" dirty="0"/>
              <a:t>a closed meeting of party members in each state. Delegates to the meeting select the party’s choice for presidential candidate</a:t>
            </a:r>
          </a:p>
        </p:txBody>
      </p:sp>
      <p:sp>
        <p:nvSpPr>
          <p:cNvPr id="7" name="Content Placeholder 6">
            <a:extLst>
              <a:ext uri="{FF2B5EF4-FFF2-40B4-BE49-F238E27FC236}">
                <a16:creationId xmlns:a16="http://schemas.microsoft.com/office/drawing/2014/main" id="{D43AA57A-B6B9-453F-9780-F4863A26E354}"/>
              </a:ext>
            </a:extLst>
          </p:cNvPr>
          <p:cNvSpPr>
            <a:spLocks noGrp="1"/>
          </p:cNvSpPr>
          <p:nvPr>
            <p:ph sz="quarter" idx="4"/>
          </p:nvPr>
        </p:nvSpPr>
        <p:spPr/>
        <p:txBody>
          <a:bodyPr/>
          <a:lstStyle/>
          <a:p>
            <a:r>
              <a:rPr lang="en-US" dirty="0"/>
              <a:t>Election in which voters decide which of the candidates within a party will represent the party in the general election</a:t>
            </a:r>
          </a:p>
        </p:txBody>
      </p:sp>
      <p:pic>
        <p:nvPicPr>
          <p:cNvPr id="9" name="Picture 1" descr="Primaries and Caucuses - 7 copy">
            <a:extLst>
              <a:ext uri="{FF2B5EF4-FFF2-40B4-BE49-F238E27FC236}">
                <a16:creationId xmlns:a16="http://schemas.microsoft.com/office/drawing/2014/main" id="{33D6BAFC-3443-479B-8017-B1517DB616D4}"/>
              </a:ext>
            </a:extLst>
          </p:cNvPr>
          <p:cNvPicPr>
            <a:picLocks noChangeAspect="1" noChangeArrowheads="1"/>
          </p:cNvPicPr>
          <p:nvPr/>
        </p:nvPicPr>
        <p:blipFill rotWithShape="1">
          <a:blip r:embed="rId3" cstate="print"/>
          <a:srcRect b="6172"/>
          <a:stretch/>
        </p:blipFill>
        <p:spPr bwMode="auto">
          <a:xfrm>
            <a:off x="842025" y="1066800"/>
            <a:ext cx="7467600" cy="5426313"/>
          </a:xfrm>
          <a:prstGeom prst="rect">
            <a:avLst/>
          </a:prstGeom>
          <a:noFill/>
          <a:ln w="9525">
            <a:noFill/>
            <a:miter lim="800000"/>
            <a:headEnd/>
            <a:tailEnd/>
          </a:ln>
        </p:spPr>
      </p:pic>
    </p:spTree>
    <p:extLst>
      <p:ext uri="{BB962C8B-B14F-4D97-AF65-F5344CB8AC3E}">
        <p14:creationId xmlns:p14="http://schemas.microsoft.com/office/powerpoint/2010/main" val="230581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 Caucus Works…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295400"/>
            <a:ext cx="7010400" cy="5264364"/>
          </a:xfrm>
          <a:prstGeom prst="rect">
            <a:avLst/>
          </a:prstGeom>
        </p:spPr>
      </p:pic>
    </p:spTree>
    <p:extLst>
      <p:ext uri="{BB962C8B-B14F-4D97-AF65-F5344CB8AC3E}">
        <p14:creationId xmlns:p14="http://schemas.microsoft.com/office/powerpoint/2010/main" val="3246110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9917A-7196-4A72-AF97-548E8C3E0DE0}"/>
              </a:ext>
            </a:extLst>
          </p:cNvPr>
          <p:cNvSpPr>
            <a:spLocks noGrp="1"/>
          </p:cNvSpPr>
          <p:nvPr>
            <p:ph type="title"/>
          </p:nvPr>
        </p:nvSpPr>
        <p:spPr>
          <a:xfrm>
            <a:off x="433526" y="76200"/>
            <a:ext cx="8229600" cy="1143000"/>
          </a:xfrm>
        </p:spPr>
        <p:txBody>
          <a:bodyPr/>
          <a:lstStyle/>
          <a:p>
            <a:r>
              <a:rPr lang="en-US" dirty="0"/>
              <a:t>Types of Primaries</a:t>
            </a:r>
          </a:p>
        </p:txBody>
      </p:sp>
      <p:sp>
        <p:nvSpPr>
          <p:cNvPr id="6" name="Content Placeholder 5">
            <a:extLst>
              <a:ext uri="{FF2B5EF4-FFF2-40B4-BE49-F238E27FC236}">
                <a16:creationId xmlns:a16="http://schemas.microsoft.com/office/drawing/2014/main" id="{8A41CC85-215B-4644-BD83-541EC30DB288}"/>
              </a:ext>
            </a:extLst>
          </p:cNvPr>
          <p:cNvSpPr>
            <a:spLocks noGrp="1"/>
          </p:cNvSpPr>
          <p:nvPr>
            <p:ph sz="half" idx="2"/>
          </p:nvPr>
        </p:nvSpPr>
        <p:spPr>
          <a:xfrm>
            <a:off x="6109317" y="2565153"/>
            <a:ext cx="2743200" cy="2819400"/>
          </a:xfrm>
        </p:spPr>
        <p:txBody>
          <a:bodyPr/>
          <a:lstStyle/>
          <a:p>
            <a:r>
              <a:rPr lang="en-US" dirty="0"/>
              <a:t>Open</a:t>
            </a:r>
          </a:p>
          <a:p>
            <a:r>
              <a:rPr lang="en-US" dirty="0"/>
              <a:t>Closed</a:t>
            </a:r>
          </a:p>
          <a:p>
            <a:r>
              <a:rPr lang="en-US" dirty="0"/>
              <a:t>Blanket</a:t>
            </a:r>
          </a:p>
          <a:p>
            <a:r>
              <a:rPr lang="en-US" dirty="0"/>
              <a:t>Winner Take All</a:t>
            </a:r>
          </a:p>
          <a:p>
            <a:r>
              <a:rPr lang="en-US" dirty="0"/>
              <a:t>Proportional</a:t>
            </a:r>
          </a:p>
        </p:txBody>
      </p:sp>
      <p:pic>
        <p:nvPicPr>
          <p:cNvPr id="7" name="Picture 2" descr="untitled">
            <a:extLst>
              <a:ext uri="{FF2B5EF4-FFF2-40B4-BE49-F238E27FC236}">
                <a16:creationId xmlns:a16="http://schemas.microsoft.com/office/drawing/2014/main" id="{36EB078E-6B85-4087-86AD-92E39CB0C951}"/>
              </a:ext>
            </a:extLst>
          </p:cNvPr>
          <p:cNvPicPr>
            <a:picLocks noChangeAspect="1" noChangeArrowheads="1"/>
          </p:cNvPicPr>
          <p:nvPr/>
        </p:nvPicPr>
        <p:blipFill>
          <a:blip r:embed="rId3" cstate="print"/>
          <a:srcRect/>
          <a:stretch>
            <a:fillRect/>
          </a:stretch>
        </p:blipFill>
        <p:spPr bwMode="auto">
          <a:xfrm>
            <a:off x="304800" y="1981200"/>
            <a:ext cx="5505202" cy="3987307"/>
          </a:xfrm>
          <a:prstGeom prst="rect">
            <a:avLst/>
          </a:prstGeom>
          <a:noFill/>
          <a:ln w="28575">
            <a:solidFill>
              <a:srgbClr val="000000"/>
            </a:solidFill>
            <a:miter lim="800000"/>
            <a:headEnd/>
            <a:tailEnd/>
          </a:ln>
        </p:spPr>
      </p:pic>
    </p:spTree>
    <p:extLst>
      <p:ext uri="{BB962C8B-B14F-4D97-AF65-F5344CB8AC3E}">
        <p14:creationId xmlns:p14="http://schemas.microsoft.com/office/powerpoint/2010/main" val="905359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4.bp.blogspot.com/-lKj8uBU-ClM/TpSqnBKXkrI/AAAAAAAADyE/WMaoZd9Bcug/s1600/2012.61.gif"/>
          <p:cNvPicPr>
            <a:picLocks noChangeAspect="1" noChangeArrowheads="1"/>
          </p:cNvPicPr>
          <p:nvPr/>
        </p:nvPicPr>
        <p:blipFill>
          <a:blip r:embed="rId3" cstate="print"/>
          <a:srcRect/>
          <a:stretch>
            <a:fillRect/>
          </a:stretch>
        </p:blipFill>
        <p:spPr bwMode="auto">
          <a:xfrm>
            <a:off x="304800" y="1676400"/>
            <a:ext cx="6400800" cy="4800601"/>
          </a:xfrm>
          <a:prstGeom prst="rect">
            <a:avLst/>
          </a:prstGeom>
          <a:noFill/>
        </p:spPr>
      </p:pic>
      <p:sp>
        <p:nvSpPr>
          <p:cNvPr id="3" name="TextBox 2"/>
          <p:cNvSpPr txBox="1"/>
          <p:nvPr/>
        </p:nvSpPr>
        <p:spPr>
          <a:xfrm>
            <a:off x="342900" y="4572000"/>
            <a:ext cx="2347232" cy="954107"/>
          </a:xfrm>
          <a:prstGeom prst="rect">
            <a:avLst/>
          </a:prstGeom>
          <a:noFill/>
          <a:ln>
            <a:solidFill>
              <a:srgbClr val="FF0000"/>
            </a:solidFill>
          </a:ln>
        </p:spPr>
        <p:txBody>
          <a:bodyPr wrap="square" rtlCol="0">
            <a:spAutoFit/>
          </a:bodyPr>
          <a:lstStyle/>
          <a:p>
            <a:r>
              <a:rPr lang="en-US" sz="1400" dirty="0">
                <a:solidFill>
                  <a:schemeClr val="bg1"/>
                </a:solidFill>
              </a:rPr>
              <a:t>FRONTLOADING – states move their primaries and caucuses to earlier dates to increase their importance</a:t>
            </a:r>
          </a:p>
        </p:txBody>
      </p:sp>
      <p:sp>
        <p:nvSpPr>
          <p:cNvPr id="2" name="Title 1">
            <a:extLst>
              <a:ext uri="{FF2B5EF4-FFF2-40B4-BE49-F238E27FC236}">
                <a16:creationId xmlns:a16="http://schemas.microsoft.com/office/drawing/2014/main" id="{25D4B1AD-5F8B-4EBA-9526-85693087C9D8}"/>
              </a:ext>
            </a:extLst>
          </p:cNvPr>
          <p:cNvSpPr>
            <a:spLocks noGrp="1"/>
          </p:cNvSpPr>
          <p:nvPr>
            <p:ph type="title"/>
          </p:nvPr>
        </p:nvSpPr>
        <p:spPr/>
        <p:txBody>
          <a:bodyPr/>
          <a:lstStyle/>
          <a:p>
            <a:r>
              <a:rPr lang="en-US" dirty="0"/>
              <a:t>Presidential Primary</a:t>
            </a:r>
          </a:p>
        </p:txBody>
      </p:sp>
      <p:sp>
        <p:nvSpPr>
          <p:cNvPr id="5" name="Content Placeholder 4">
            <a:extLst>
              <a:ext uri="{FF2B5EF4-FFF2-40B4-BE49-F238E27FC236}">
                <a16:creationId xmlns:a16="http://schemas.microsoft.com/office/drawing/2014/main" id="{12418F9A-EC72-48DE-9C17-3D7B508E688F}"/>
              </a:ext>
            </a:extLst>
          </p:cNvPr>
          <p:cNvSpPr>
            <a:spLocks noGrp="1"/>
          </p:cNvSpPr>
          <p:nvPr>
            <p:ph sz="half" idx="2"/>
          </p:nvPr>
        </p:nvSpPr>
        <p:spPr>
          <a:xfrm>
            <a:off x="6858000" y="1951038"/>
            <a:ext cx="2133600" cy="4525963"/>
          </a:xfrm>
        </p:spPr>
        <p:txBody>
          <a:bodyPr>
            <a:normAutofit fontScale="85000" lnSpcReduction="20000"/>
          </a:bodyPr>
          <a:lstStyle/>
          <a:p>
            <a:pPr marL="137160" indent="0">
              <a:buNone/>
            </a:pPr>
            <a:r>
              <a:rPr lang="en-US" sz="2800" dirty="0"/>
              <a:t>instead of choosing a candidate, voters actually choose “delegates” (party members) who will attend and vote at the national convention</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304800"/>
            <a:ext cx="3962400" cy="410518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69" y="3124200"/>
            <a:ext cx="4922384" cy="3336069"/>
          </a:xfrm>
          <a:prstGeom prst="rect">
            <a:avLst/>
          </a:prstGeom>
        </p:spPr>
      </p:pic>
      <p:sp>
        <p:nvSpPr>
          <p:cNvPr id="5" name="TextBox 4"/>
          <p:cNvSpPr txBox="1"/>
          <p:nvPr/>
        </p:nvSpPr>
        <p:spPr>
          <a:xfrm>
            <a:off x="293853" y="2357394"/>
            <a:ext cx="4402615" cy="769441"/>
          </a:xfrm>
          <a:prstGeom prst="rect">
            <a:avLst/>
          </a:prstGeom>
          <a:noFill/>
        </p:spPr>
        <p:txBody>
          <a:bodyPr wrap="square" rtlCol="0">
            <a:spAutoFit/>
          </a:bodyPr>
          <a:lstStyle/>
          <a:p>
            <a:r>
              <a:rPr lang="en-US" sz="4400" dirty="0"/>
              <a:t>Blanket Primary</a:t>
            </a:r>
          </a:p>
        </p:txBody>
      </p:sp>
    </p:spTree>
    <p:extLst>
      <p:ext uri="{BB962C8B-B14F-4D97-AF65-F5344CB8AC3E}">
        <p14:creationId xmlns:p14="http://schemas.microsoft.com/office/powerpoint/2010/main" val="2498211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23502"/>
          <a:stretch/>
        </p:blipFill>
        <p:spPr>
          <a:xfrm>
            <a:off x="228600" y="228600"/>
            <a:ext cx="8622533" cy="295877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388" y="3581400"/>
            <a:ext cx="8250955" cy="2590800"/>
          </a:xfrm>
          <a:prstGeom prst="rect">
            <a:avLst/>
          </a:prstGeom>
        </p:spPr>
      </p:pic>
    </p:spTree>
    <p:extLst>
      <p:ext uri="{BB962C8B-B14F-4D97-AF65-F5344CB8AC3E}">
        <p14:creationId xmlns:p14="http://schemas.microsoft.com/office/powerpoint/2010/main" val="3087482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762000"/>
            <a:ext cx="8366605" cy="5176837"/>
          </a:xfrm>
          <a:prstGeom prst="rect">
            <a:avLst/>
          </a:prstGeom>
        </p:spPr>
      </p:pic>
    </p:spTree>
    <p:extLst>
      <p:ext uri="{BB962C8B-B14F-4D97-AF65-F5344CB8AC3E}">
        <p14:creationId xmlns:p14="http://schemas.microsoft.com/office/powerpoint/2010/main" val="225877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966" y="1380648"/>
            <a:ext cx="8524068" cy="4191000"/>
          </a:xfrm>
          <a:prstGeom prst="rect">
            <a:avLst/>
          </a:prstGeom>
        </p:spPr>
      </p:pic>
      <p:sp>
        <p:nvSpPr>
          <p:cNvPr id="3" name="Title 2"/>
          <p:cNvSpPr>
            <a:spLocks noGrp="1"/>
          </p:cNvSpPr>
          <p:nvPr>
            <p:ph type="title"/>
          </p:nvPr>
        </p:nvSpPr>
        <p:spPr>
          <a:xfrm>
            <a:off x="381000" y="36990"/>
            <a:ext cx="8229600" cy="1143000"/>
          </a:xfrm>
        </p:spPr>
        <p:txBody>
          <a:bodyPr/>
          <a:lstStyle/>
          <a:p>
            <a:r>
              <a:rPr lang="en-US" dirty="0"/>
              <a:t>Superdelegates (DEM only)</a:t>
            </a:r>
          </a:p>
        </p:txBody>
      </p:sp>
      <p:sp>
        <p:nvSpPr>
          <p:cNvPr id="4" name="TextBox 3">
            <a:extLst>
              <a:ext uri="{FF2B5EF4-FFF2-40B4-BE49-F238E27FC236}">
                <a16:creationId xmlns:a16="http://schemas.microsoft.com/office/drawing/2014/main" id="{049483CC-1E60-47E1-9F07-20F5CCE584B5}"/>
              </a:ext>
            </a:extLst>
          </p:cNvPr>
          <p:cNvSpPr txBox="1"/>
          <p:nvPr/>
        </p:nvSpPr>
        <p:spPr>
          <a:xfrm>
            <a:off x="381000" y="5867400"/>
            <a:ext cx="8382000" cy="523220"/>
          </a:xfrm>
          <a:prstGeom prst="rect">
            <a:avLst/>
          </a:prstGeom>
          <a:noFill/>
        </p:spPr>
        <p:txBody>
          <a:bodyPr wrap="square" rtlCol="0">
            <a:spAutoFit/>
          </a:bodyPr>
          <a:lstStyle/>
          <a:p>
            <a:pPr algn="ctr"/>
            <a:r>
              <a:rPr lang="en-US" sz="2800" dirty="0"/>
              <a:t>Pledged vs. Unpledged Delegates</a:t>
            </a:r>
          </a:p>
        </p:txBody>
      </p:sp>
      <p:cxnSp>
        <p:nvCxnSpPr>
          <p:cNvPr id="6" name="Straight Arrow Connector 5">
            <a:extLst>
              <a:ext uri="{FF2B5EF4-FFF2-40B4-BE49-F238E27FC236}">
                <a16:creationId xmlns:a16="http://schemas.microsoft.com/office/drawing/2014/main" id="{AFD8399A-CD18-498D-8B28-826D822BD3AE}"/>
              </a:ext>
            </a:extLst>
          </p:cNvPr>
          <p:cNvCxnSpPr>
            <a:cxnSpLocks/>
          </p:cNvCxnSpPr>
          <p:nvPr/>
        </p:nvCxnSpPr>
        <p:spPr>
          <a:xfrm flipV="1">
            <a:off x="2895600" y="4724400"/>
            <a:ext cx="2743200" cy="1143000"/>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9" name="Left Brace 8">
            <a:extLst>
              <a:ext uri="{FF2B5EF4-FFF2-40B4-BE49-F238E27FC236}">
                <a16:creationId xmlns:a16="http://schemas.microsoft.com/office/drawing/2014/main" id="{3684001B-9587-408C-AF48-DE8714D034D9}"/>
              </a:ext>
            </a:extLst>
          </p:cNvPr>
          <p:cNvSpPr/>
          <p:nvPr/>
        </p:nvSpPr>
        <p:spPr>
          <a:xfrm>
            <a:off x="5791200" y="3962400"/>
            <a:ext cx="152400" cy="1514952"/>
          </a:xfrm>
          <a:prstGeom prst="leftBrace">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3A0378A3-6044-40E5-B1CA-E19C492D8E9D}"/>
              </a:ext>
            </a:extLst>
          </p:cNvPr>
          <p:cNvCxnSpPr/>
          <p:nvPr/>
        </p:nvCxnSpPr>
        <p:spPr>
          <a:xfrm flipH="1" flipV="1">
            <a:off x="6858000" y="2971800"/>
            <a:ext cx="304800" cy="2971800"/>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2" name="Right Brace 11">
            <a:extLst>
              <a:ext uri="{FF2B5EF4-FFF2-40B4-BE49-F238E27FC236}">
                <a16:creationId xmlns:a16="http://schemas.microsoft.com/office/drawing/2014/main" id="{B0E95455-7AA1-4858-9134-408485C260A7}"/>
              </a:ext>
            </a:extLst>
          </p:cNvPr>
          <p:cNvSpPr/>
          <p:nvPr/>
        </p:nvSpPr>
        <p:spPr>
          <a:xfrm>
            <a:off x="6477000" y="2362200"/>
            <a:ext cx="152400" cy="1447800"/>
          </a:xfrm>
          <a:prstGeom prst="rightBrace">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5D57BF78-CCA8-45D7-8D20-4C1614B05DF6}"/>
              </a:ext>
            </a:extLst>
          </p:cNvPr>
          <p:cNvCxnSpPr/>
          <p:nvPr/>
        </p:nvCxnSpPr>
        <p:spPr>
          <a:xfrm>
            <a:off x="3276600" y="990600"/>
            <a:ext cx="2667000" cy="838200"/>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0195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text on a black background&#10;&#10;Description generated with very high confidence">
            <a:extLst>
              <a:ext uri="{FF2B5EF4-FFF2-40B4-BE49-F238E27FC236}">
                <a16:creationId xmlns:a16="http://schemas.microsoft.com/office/drawing/2014/main" id="{AD2E8F82-288B-4B84-8C9E-653733421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737" y="152400"/>
            <a:ext cx="8214526" cy="6286394"/>
          </a:xfrm>
          <a:prstGeom prst="rect">
            <a:avLst/>
          </a:prstGeom>
        </p:spPr>
      </p:pic>
    </p:spTree>
    <p:extLst>
      <p:ext uri="{BB962C8B-B14F-4D97-AF65-F5344CB8AC3E}">
        <p14:creationId xmlns:p14="http://schemas.microsoft.com/office/powerpoint/2010/main" val="1981873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a:hlinkClick r:id="rId3" action="ppaction://hlinkfile"/>
              </a:rPr>
              <a:t>Conventions</a:t>
            </a:r>
            <a:endParaRPr lang="en-US" sz="7200" dirty="0"/>
          </a:p>
        </p:txBody>
      </p:sp>
      <p:sp>
        <p:nvSpPr>
          <p:cNvPr id="3" name="Content Placeholder 2"/>
          <p:cNvSpPr>
            <a:spLocks noGrp="1"/>
          </p:cNvSpPr>
          <p:nvPr>
            <p:ph idx="1"/>
          </p:nvPr>
        </p:nvSpPr>
        <p:spPr>
          <a:xfrm>
            <a:off x="228600" y="1539240"/>
            <a:ext cx="8724964" cy="1737360"/>
          </a:xfrm>
        </p:spPr>
        <p:txBody>
          <a:bodyPr>
            <a:normAutofit/>
          </a:bodyPr>
          <a:lstStyle/>
          <a:p>
            <a:pPr lvl="0">
              <a:buNone/>
            </a:pPr>
            <a:r>
              <a:rPr lang="en-US" sz="2400" dirty="0"/>
              <a:t>held by parties every four years before presidential elections</a:t>
            </a:r>
          </a:p>
        </p:txBody>
      </p:sp>
      <p:sp>
        <p:nvSpPr>
          <p:cNvPr id="5" name="Content Placeholder 2">
            <a:extLst>
              <a:ext uri="{FF2B5EF4-FFF2-40B4-BE49-F238E27FC236}">
                <a16:creationId xmlns:a16="http://schemas.microsoft.com/office/drawing/2014/main" id="{0A87F74A-7042-4743-ADE9-935F18034473}"/>
              </a:ext>
            </a:extLst>
          </p:cNvPr>
          <p:cNvSpPr txBox="1">
            <a:spLocks/>
          </p:cNvSpPr>
          <p:nvPr/>
        </p:nvSpPr>
        <p:spPr>
          <a:xfrm>
            <a:off x="381000" y="2065021"/>
            <a:ext cx="2514600" cy="3032760"/>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buNone/>
            </a:pPr>
            <a:r>
              <a:rPr lang="en-US" sz="2000" dirty="0"/>
              <a:t>Key Tasks/Events</a:t>
            </a:r>
          </a:p>
          <a:p>
            <a:r>
              <a:rPr lang="en-US" sz="2000" dirty="0"/>
              <a:t>Approve Platform</a:t>
            </a:r>
          </a:p>
          <a:p>
            <a:r>
              <a:rPr lang="en-US" sz="2000" dirty="0"/>
              <a:t>Nominate Candidate</a:t>
            </a:r>
          </a:p>
          <a:p>
            <a:r>
              <a:rPr lang="en-US" sz="2000" dirty="0"/>
              <a:t>Keynote Address</a:t>
            </a:r>
          </a:p>
          <a:p>
            <a:r>
              <a:rPr lang="en-US" sz="2000" dirty="0">
                <a:hlinkClick r:id="rId4" action="ppaction://hlinkfile"/>
              </a:rPr>
              <a:t>Acceptance Speech</a:t>
            </a:r>
            <a:endParaRPr lang="en-US" sz="2000" dirty="0"/>
          </a:p>
        </p:txBody>
      </p:sp>
      <p:pic>
        <p:nvPicPr>
          <p:cNvPr id="6" name="Picture 5">
            <a:extLst>
              <a:ext uri="{FF2B5EF4-FFF2-40B4-BE49-F238E27FC236}">
                <a16:creationId xmlns:a16="http://schemas.microsoft.com/office/drawing/2014/main" id="{BB9B36D9-11F1-4110-A6CA-58D1C68F50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1699" y="2065021"/>
            <a:ext cx="5756943" cy="4183379"/>
          </a:xfrm>
          <a:prstGeom prst="rect">
            <a:avLst/>
          </a:prstGeom>
        </p:spPr>
      </p:pic>
      <p:pic>
        <p:nvPicPr>
          <p:cNvPr id="7" name="Picture 6">
            <a:extLst>
              <a:ext uri="{FF2B5EF4-FFF2-40B4-BE49-F238E27FC236}">
                <a16:creationId xmlns:a16="http://schemas.microsoft.com/office/drawing/2014/main" id="{0506C4DC-A499-4E4D-834A-26E006070D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216" y="5181600"/>
            <a:ext cx="2286000" cy="1524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5374"/>
            <a:ext cx="8229600" cy="1143000"/>
          </a:xfrm>
        </p:spPr>
        <p:txBody>
          <a:bodyPr>
            <a:noAutofit/>
          </a:bodyPr>
          <a:lstStyle/>
          <a:p>
            <a:r>
              <a:rPr lang="en-US" sz="7200" dirty="0"/>
              <a:t>Midterm Election</a:t>
            </a:r>
          </a:p>
        </p:txBody>
      </p:sp>
      <p:sp>
        <p:nvSpPr>
          <p:cNvPr id="3" name="Content Placeholder 2"/>
          <p:cNvSpPr>
            <a:spLocks noGrp="1"/>
          </p:cNvSpPr>
          <p:nvPr>
            <p:ph sz="half" idx="1"/>
          </p:nvPr>
        </p:nvSpPr>
        <p:spPr>
          <a:xfrm>
            <a:off x="457200" y="1143000"/>
            <a:ext cx="8229600" cy="4434840"/>
          </a:xfrm>
        </p:spPr>
        <p:txBody>
          <a:bodyPr>
            <a:normAutofit/>
          </a:bodyPr>
          <a:lstStyle/>
          <a:p>
            <a:r>
              <a:rPr lang="en-US" sz="2400" dirty="0"/>
              <a:t>General Elections that are during the middle of the President’s Term (ex. </a:t>
            </a:r>
            <a:r>
              <a:rPr lang="en-US" sz="2400" dirty="0" smtClean="0"/>
              <a:t>2018)</a:t>
            </a:r>
            <a:endParaRPr lang="en-US" sz="2400" dirty="0"/>
          </a:p>
          <a:p>
            <a:r>
              <a:rPr lang="en-US" sz="2400" dirty="0"/>
              <a:t>The President’s party usually loses seats in Congress</a:t>
            </a:r>
          </a:p>
          <a:p>
            <a:r>
              <a:rPr lang="en-US" sz="2400" dirty="0" smtClean="0"/>
              <a:t>Lower </a:t>
            </a:r>
            <a:r>
              <a:rPr lang="en-US" sz="2400" dirty="0"/>
              <a:t>voter </a:t>
            </a:r>
            <a:r>
              <a:rPr lang="en-US" sz="2400" dirty="0" smtClean="0"/>
              <a:t>turnout (not 2018!)</a:t>
            </a:r>
            <a:endParaRPr lang="en-US" sz="2400" dirty="0"/>
          </a:p>
        </p:txBody>
      </p:sp>
      <p:pic>
        <p:nvPicPr>
          <p:cNvPr id="16386" name="Picture 2" descr="http://2.bp.blogspot.com/_l8edRWkxxyc/TNDT64mAeRI/AAAAAAAAATU/ac0T-A-K5AQ/s1600/63055565-midterm-elections-2010.jpg"/>
          <p:cNvPicPr>
            <a:picLocks noChangeAspect="1" noChangeArrowheads="1"/>
          </p:cNvPicPr>
          <p:nvPr/>
        </p:nvPicPr>
        <p:blipFill>
          <a:blip r:embed="rId3" cstate="print"/>
          <a:srcRect t="17333" b="20000"/>
          <a:stretch>
            <a:fillRect/>
          </a:stretch>
        </p:blipFill>
        <p:spPr bwMode="auto">
          <a:xfrm>
            <a:off x="1471308" y="2819400"/>
            <a:ext cx="6201383" cy="38862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609600"/>
            <a:ext cx="8229600" cy="1143000"/>
          </a:xfrm>
        </p:spPr>
        <p:txBody>
          <a:bodyPr>
            <a:noAutofit/>
          </a:bodyPr>
          <a:lstStyle/>
          <a:p>
            <a:r>
              <a:rPr lang="en-US" sz="7200" dirty="0"/>
              <a:t>“Off Year” Election</a:t>
            </a:r>
          </a:p>
        </p:txBody>
      </p:sp>
      <p:sp>
        <p:nvSpPr>
          <p:cNvPr id="3" name="Content Placeholder 2"/>
          <p:cNvSpPr>
            <a:spLocks noGrp="1"/>
          </p:cNvSpPr>
          <p:nvPr>
            <p:ph sz="half" idx="1"/>
          </p:nvPr>
        </p:nvSpPr>
        <p:spPr>
          <a:xfrm>
            <a:off x="381000" y="2572305"/>
            <a:ext cx="8610600" cy="1390095"/>
          </a:xfrm>
        </p:spPr>
        <p:txBody>
          <a:bodyPr>
            <a:normAutofit fontScale="55000" lnSpcReduction="20000"/>
          </a:bodyPr>
          <a:lstStyle/>
          <a:p>
            <a:r>
              <a:rPr lang="en-US" sz="3600" dirty="0"/>
              <a:t>City, State or Local Offices may be on the ballot</a:t>
            </a:r>
          </a:p>
          <a:p>
            <a:r>
              <a:rPr lang="en-US" sz="3600" dirty="0"/>
              <a:t>i.e. Mayor, School Board, Park District, Sherriff</a:t>
            </a:r>
          </a:p>
          <a:p>
            <a:r>
              <a:rPr lang="en-US" sz="3600" dirty="0"/>
              <a:t>Might even be at different time of year</a:t>
            </a:r>
          </a:p>
          <a:p>
            <a:r>
              <a:rPr lang="en-US" sz="3600" dirty="0"/>
              <a:t>Ex. </a:t>
            </a:r>
            <a:r>
              <a:rPr lang="en-US" sz="3600" dirty="0" smtClean="0"/>
              <a:t>2019</a:t>
            </a:r>
            <a:endParaRPr lang="en-US" sz="3600" dirty="0"/>
          </a:p>
        </p:txBody>
      </p:sp>
      <p:pic>
        <p:nvPicPr>
          <p:cNvPr id="5" name="Picture 4" descr="A close up of text on a black background&#10;&#10;Description generated with high confidence">
            <a:extLst>
              <a:ext uri="{FF2B5EF4-FFF2-40B4-BE49-F238E27FC236}">
                <a16:creationId xmlns:a16="http://schemas.microsoft.com/office/drawing/2014/main" id="{C77504A4-46BF-4717-AABE-315706A6B31B}"/>
              </a:ext>
            </a:extLst>
          </p:cNvPr>
          <p:cNvPicPr>
            <a:picLocks noChangeAspect="1"/>
          </p:cNvPicPr>
          <p:nvPr/>
        </p:nvPicPr>
        <p:blipFill rotWithShape="1">
          <a:blip r:embed="rId3">
            <a:extLst>
              <a:ext uri="{28A0092B-C50C-407E-A947-70E740481C1C}">
                <a14:useLocalDpi xmlns:a14="http://schemas.microsoft.com/office/drawing/2010/main" val="0"/>
              </a:ext>
            </a:extLst>
          </a:blip>
          <a:srcRect l="9182" t="12963" r="9568" b="18519"/>
          <a:stretch/>
        </p:blipFill>
        <p:spPr>
          <a:xfrm>
            <a:off x="3124200" y="3927764"/>
            <a:ext cx="5943600" cy="28194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4269900"/>
            <a:ext cx="2895600" cy="2142744"/>
          </a:xfrm>
          <a:prstGeom prst="rect">
            <a:avLst/>
          </a:prstGeom>
        </p:spPr>
      </p:pic>
      <p:pic>
        <p:nvPicPr>
          <p:cNvPr id="6" name="Picture 5"/>
          <p:cNvPicPr>
            <a:picLocks noChangeAspect="1"/>
          </p:cNvPicPr>
          <p:nvPr/>
        </p:nvPicPr>
        <p:blipFill>
          <a:blip r:embed="rId5"/>
          <a:stretch>
            <a:fillRect/>
          </a:stretch>
        </p:blipFill>
        <p:spPr>
          <a:xfrm>
            <a:off x="762000" y="158625"/>
            <a:ext cx="2143125" cy="21431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46AE9-45F3-4FE2-9D14-4DFFC7BC9E3E}"/>
              </a:ext>
            </a:extLst>
          </p:cNvPr>
          <p:cNvSpPr>
            <a:spLocks noGrp="1"/>
          </p:cNvSpPr>
          <p:nvPr>
            <p:ph type="title"/>
          </p:nvPr>
        </p:nvSpPr>
        <p:spPr/>
        <p:txBody>
          <a:bodyPr>
            <a:normAutofit fontScale="90000"/>
          </a:bodyPr>
          <a:lstStyle/>
          <a:p>
            <a:r>
              <a:rPr lang="en-US" dirty="0"/>
              <a:t>Campaign Organization &amp; Strategy</a:t>
            </a:r>
          </a:p>
        </p:txBody>
      </p:sp>
      <p:sp>
        <p:nvSpPr>
          <p:cNvPr id="4" name="Content Placeholder 3">
            <a:extLst>
              <a:ext uri="{FF2B5EF4-FFF2-40B4-BE49-F238E27FC236}">
                <a16:creationId xmlns:a16="http://schemas.microsoft.com/office/drawing/2014/main" id="{DE4DB1C2-47A3-4BA1-B5D3-489F7048F7C7}"/>
              </a:ext>
            </a:extLst>
          </p:cNvPr>
          <p:cNvSpPr>
            <a:spLocks noGrp="1"/>
          </p:cNvSpPr>
          <p:nvPr>
            <p:ph sz="half" idx="2"/>
          </p:nvPr>
        </p:nvSpPr>
        <p:spPr>
          <a:xfrm>
            <a:off x="4648200" y="1600200"/>
            <a:ext cx="4343400" cy="5105400"/>
          </a:xfrm>
        </p:spPr>
        <p:txBody>
          <a:bodyPr>
            <a:normAutofit/>
          </a:bodyPr>
          <a:lstStyle/>
          <a:p>
            <a:r>
              <a:rPr lang="en-US" dirty="0"/>
              <a:t>Benefits and drawbacks:</a:t>
            </a:r>
          </a:p>
          <a:p>
            <a:pPr lvl="1"/>
            <a:r>
              <a:rPr lang="en-US" dirty="0"/>
              <a:t>Dependence on professional consultants</a:t>
            </a:r>
          </a:p>
          <a:p>
            <a:pPr lvl="1"/>
            <a:r>
              <a:rPr lang="en-US" dirty="0"/>
              <a:t>Rising campaign costs and intensive fundraising</a:t>
            </a:r>
          </a:p>
          <a:p>
            <a:pPr lvl="1"/>
            <a:r>
              <a:rPr lang="en-US" dirty="0"/>
              <a:t>Duration of the election cycle increasing</a:t>
            </a:r>
          </a:p>
          <a:p>
            <a:pPr lvl="1"/>
            <a:r>
              <a:rPr lang="en-US" dirty="0"/>
              <a:t>Impact of and reliance on social media for communication &amp; fundraising</a:t>
            </a:r>
          </a:p>
        </p:txBody>
      </p:sp>
      <p:pic>
        <p:nvPicPr>
          <p:cNvPr id="6" name="Picture 5" descr="A screenshot of a social media post&#10;&#10;Description generated with very high confidence">
            <a:extLst>
              <a:ext uri="{FF2B5EF4-FFF2-40B4-BE49-F238E27FC236}">
                <a16:creationId xmlns:a16="http://schemas.microsoft.com/office/drawing/2014/main" id="{6C809335-325E-4548-BFC9-901055A82A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362200"/>
            <a:ext cx="4947052" cy="3228514"/>
          </a:xfrm>
          <a:prstGeom prst="rect">
            <a:avLst/>
          </a:prstGeom>
        </p:spPr>
      </p:pic>
    </p:spTree>
    <p:extLst>
      <p:ext uri="{BB962C8B-B14F-4D97-AF65-F5344CB8AC3E}">
        <p14:creationId xmlns:p14="http://schemas.microsoft.com/office/powerpoint/2010/main" val="626826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titled"/>
          <p:cNvPicPr>
            <a:picLocks noChangeAspect="1" noChangeArrowheads="1"/>
          </p:cNvPicPr>
          <p:nvPr/>
        </p:nvPicPr>
        <p:blipFill>
          <a:blip r:embed="rId3" cstate="print"/>
          <a:srcRect/>
          <a:stretch>
            <a:fillRect/>
          </a:stretch>
        </p:blipFill>
        <p:spPr bwMode="auto">
          <a:xfrm>
            <a:off x="-1" y="152400"/>
            <a:ext cx="9093459" cy="65532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titled"/>
          <p:cNvPicPr>
            <a:picLocks noChangeAspect="1" noChangeArrowheads="1"/>
          </p:cNvPicPr>
          <p:nvPr/>
        </p:nvPicPr>
        <p:blipFill>
          <a:blip r:embed="rId3" cstate="print"/>
          <a:srcRect/>
          <a:stretch>
            <a:fillRect/>
          </a:stretch>
        </p:blipFill>
        <p:spPr bwMode="auto">
          <a:xfrm>
            <a:off x="609600" y="0"/>
            <a:ext cx="7848600" cy="700949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icture 1"/>
          <p:cNvPicPr>
            <a:picLocks noChangeAspect="1" noChangeArrowheads="1"/>
          </p:cNvPicPr>
          <p:nvPr/>
        </p:nvPicPr>
        <p:blipFill>
          <a:blip r:embed="rId3" cstate="print"/>
          <a:srcRect/>
          <a:stretch>
            <a:fillRect/>
          </a:stretch>
        </p:blipFill>
        <p:spPr bwMode="auto">
          <a:xfrm>
            <a:off x="448440" y="-9910"/>
            <a:ext cx="8314560" cy="6867910"/>
          </a:xfrm>
          <a:prstGeom prst="rect">
            <a:avLst/>
          </a:prstGeom>
          <a:noFill/>
          <a:ln w="9525">
            <a:solidFill>
              <a:srgbClr val="000000"/>
            </a:solid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farm8.staticflickr.com/7154/6755226055_299b852d45_o.jpg"/>
          <p:cNvPicPr>
            <a:picLocks noChangeAspect="1" noChangeArrowheads="1"/>
          </p:cNvPicPr>
          <p:nvPr/>
        </p:nvPicPr>
        <p:blipFill>
          <a:blip r:embed="rId3" cstate="print"/>
          <a:srcRect/>
          <a:stretch>
            <a:fillRect/>
          </a:stretch>
        </p:blipFill>
        <p:spPr bwMode="auto">
          <a:xfrm>
            <a:off x="304800" y="381000"/>
            <a:ext cx="8427720" cy="60198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2037</TotalTime>
  <Words>1202</Words>
  <Application>Microsoft Office PowerPoint</Application>
  <PresentationFormat>On-screen Show (4:3)</PresentationFormat>
  <Paragraphs>139</Paragraphs>
  <Slides>22</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Book Antiqua</vt:lpstr>
      <vt:lpstr>Calibri</vt:lpstr>
      <vt:lpstr>Lucida Sans</vt:lpstr>
      <vt:lpstr>Wingdings</vt:lpstr>
      <vt:lpstr>Wingdings 2</vt:lpstr>
      <vt:lpstr>Wingdings 3</vt:lpstr>
      <vt:lpstr>Apex</vt:lpstr>
      <vt:lpstr>Campaigns &amp; Elections</vt:lpstr>
      <vt:lpstr>What’s on your doughnut?</vt:lpstr>
      <vt:lpstr>PowerPoint Presentation</vt:lpstr>
      <vt:lpstr>Different Elections, Different Processes…</vt:lpstr>
      <vt:lpstr>Incumbency Advantages</vt:lpstr>
      <vt:lpstr>Caucuses &amp; Primaries</vt:lpstr>
      <vt:lpstr>How a Caucus Works…</vt:lpstr>
      <vt:lpstr>Types of Primaries</vt:lpstr>
      <vt:lpstr>Presidential Primary</vt:lpstr>
      <vt:lpstr>PowerPoint Presentation</vt:lpstr>
      <vt:lpstr>PowerPoint Presentation</vt:lpstr>
      <vt:lpstr>PowerPoint Presentation</vt:lpstr>
      <vt:lpstr>Superdelegates (DEM only)</vt:lpstr>
      <vt:lpstr>PowerPoint Presentation</vt:lpstr>
      <vt:lpstr>Conventions</vt:lpstr>
      <vt:lpstr>Midterm Election</vt:lpstr>
      <vt:lpstr>“Off Year” Election</vt:lpstr>
      <vt:lpstr>Campaign Organization &amp; Strategy</vt:lpstr>
      <vt:lpstr>PowerPoint Presentation</vt:lpstr>
      <vt:lpstr>PowerPoint Presentation</vt:lpstr>
      <vt:lpstr>PowerPoint Presentation</vt:lpstr>
      <vt:lpstr>PowerPoint Presentation</vt:lpstr>
    </vt:vector>
  </TitlesOfParts>
  <Company>Plainfield School District 202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PCSD-USER</dc:creator>
  <cp:lastModifiedBy>Steven Krause</cp:lastModifiedBy>
  <cp:revision>79</cp:revision>
  <cp:lastPrinted>2014-10-07T11:03:53Z</cp:lastPrinted>
  <dcterms:created xsi:type="dcterms:W3CDTF">2010-10-21T16:40:20Z</dcterms:created>
  <dcterms:modified xsi:type="dcterms:W3CDTF">2019-04-17T15:46:04Z</dcterms:modified>
</cp:coreProperties>
</file>