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5"/>
  </p:notesMasterIdLst>
  <p:handoutMasterIdLst>
    <p:handoutMasterId r:id="rId16"/>
  </p:handoutMasterIdLst>
  <p:sldIdLst>
    <p:sldId id="257" r:id="rId2"/>
    <p:sldId id="269" r:id="rId3"/>
    <p:sldId id="256" r:id="rId4"/>
    <p:sldId id="261" r:id="rId5"/>
    <p:sldId id="258" r:id="rId6"/>
    <p:sldId id="262" r:id="rId7"/>
    <p:sldId id="268" r:id="rId8"/>
    <p:sldId id="264" r:id="rId9"/>
    <p:sldId id="259" r:id="rId10"/>
    <p:sldId id="266" r:id="rId11"/>
    <p:sldId id="260" r:id="rId12"/>
    <p:sldId id="265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3EA747-3C88-4877-ADDB-D36801C10B06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33DF4E-EEB6-4FB9-BA7A-5F8A134F4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4351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CA0335-FAD4-4029-9992-235789A61BCB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7AC8-2700-49CC-BF31-1233481717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616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7AC8-2700-49CC-BF31-1233481717F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678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Grab markers from the office so kids can color things in…a</a:t>
            </a:r>
            <a:r>
              <a:rPr lang="en-US" baseline="0" dirty="0"/>
              <a:t> blank map should be in the file cabinet, folder is titled “Voters, Parties &amp; Elections.”</a:t>
            </a:r>
          </a:p>
          <a:p>
            <a:endParaRPr lang="en-US" baseline="0" dirty="0"/>
          </a:p>
          <a:p>
            <a:r>
              <a:rPr lang="en-US" baseline="0" dirty="0"/>
              <a:t>Discuss their results, why no one wins in three party elections…which we never have…</a:t>
            </a:r>
          </a:p>
          <a:p>
            <a:endParaRPr lang="en-US" baseline="0" dirty="0"/>
          </a:p>
          <a:p>
            <a:r>
              <a:rPr lang="en-US" baseline="0" dirty="0"/>
              <a:t>Double side the map with the questions…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7AC8-2700-49CC-BF31-1233481717F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4519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F842F19-B664-4C79-8BC0-29306C4376D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030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2AF66-74AC-469E-BDF0-606D5E1EE56A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98B4-4A6D-4912-B96E-681E296B2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2AF66-74AC-469E-BDF0-606D5E1EE56A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98B4-4A6D-4912-B96E-681E296B2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2AF66-74AC-469E-BDF0-606D5E1EE56A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98B4-4A6D-4912-B96E-681E296B2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2AF66-74AC-469E-BDF0-606D5E1EE56A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98B4-4A6D-4912-B96E-681E296B2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2AF66-74AC-469E-BDF0-606D5E1EE56A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98B4-4A6D-4912-B96E-681E296B2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2AF66-74AC-469E-BDF0-606D5E1EE56A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98B4-4A6D-4912-B96E-681E296B2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2AF66-74AC-469E-BDF0-606D5E1EE56A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98B4-4A6D-4912-B96E-681E296B2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2AF66-74AC-469E-BDF0-606D5E1EE56A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98B4-4A6D-4912-B96E-681E296B2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2AF66-74AC-469E-BDF0-606D5E1EE56A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98B4-4A6D-4912-B96E-681E296B2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2AF66-74AC-469E-BDF0-606D5E1EE56A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98B4-4A6D-4912-B96E-681E296B2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2AF66-74AC-469E-BDF0-606D5E1EE56A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98B4-4A6D-4912-B96E-681E296B2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2AF66-74AC-469E-BDF0-606D5E1EE56A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198B4-4A6D-4912-B96E-681E296B2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bsnews.com/video/watch/?id=50133559n&amp;tag=showDoorFlexGridLeft;flexGridModul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msnbc.msn.com/id/44540963/ns/politics-decision_2012/t/pennsylvania-ponders-electoral-college-revamp/&amp;vm=r" TargetMode="Externa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msnbctv.files.wordpress.com/2012/10/12th-amendment.jpg" TargetMode="Externa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</p:spPr>
        <p:txBody>
          <a:bodyPr>
            <a:noAutofit/>
          </a:bodyPr>
          <a:lstStyle/>
          <a:p>
            <a:r>
              <a:rPr lang="en-US" dirty="0"/>
              <a:t>The Electoral College</a:t>
            </a:r>
            <a:br>
              <a:rPr lang="en-US" dirty="0"/>
            </a:br>
            <a:r>
              <a:rPr lang="en-US" sz="2000" dirty="0"/>
              <a:t>* explain how the electoral college impacts democratic participation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7639"/>
            <a:ext cx="9144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ull Riding - PRCA Photo by Tom Donogh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064" y="1122512"/>
            <a:ext cx="3461125" cy="466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rock Pot RibsÂ slathered in the most delicious sticky barbecue sauce with a kick of garlic and optional heat! Juicy melt-in-your-mouth oven baked Barbecue Pork Ribs are fall-off-the-bone delicious! Double up on incredible flavour with an easy to make dry rub first, then coat them in a seasoned barbecue sauce mixture so addictive you won't stop at one! Finger licking good ribs right here! | cafedelites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874" y="1032688"/>
            <a:ext cx="3027647" cy="4844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9837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http://www.davegranlund.com/cartoons/wp-content/uploads/color-elect-col-web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152400"/>
            <a:ext cx="8561397" cy="6629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1470025"/>
          </a:xfrm>
        </p:spPr>
        <p:txBody>
          <a:bodyPr>
            <a:noAutofit/>
          </a:bodyPr>
          <a:lstStyle/>
          <a:p>
            <a:r>
              <a:rPr lang="en-US" sz="9600" dirty="0"/>
              <a:t>Do the voters matter?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48000"/>
            <a:ext cx="7010400" cy="1752600"/>
          </a:xfrm>
        </p:spPr>
        <p:txBody>
          <a:bodyPr>
            <a:noAutofit/>
          </a:bodyPr>
          <a:lstStyle/>
          <a:p>
            <a:r>
              <a:rPr lang="en-US" sz="4000" dirty="0"/>
              <a:t>Yes! </a:t>
            </a:r>
          </a:p>
          <a:p>
            <a:r>
              <a:rPr lang="en-US" sz="4000" dirty="0"/>
              <a:t>You are voting for ELECTORS State legislatures choose them.</a:t>
            </a:r>
          </a:p>
          <a:p>
            <a:r>
              <a:rPr lang="en-US" sz="4000" dirty="0"/>
              <a:t>* 51 small elections add up to one big 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/>
              <a:t>Specifics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>
            <a:noAutofit/>
          </a:bodyPr>
          <a:lstStyle/>
          <a:p>
            <a:r>
              <a:rPr lang="en-US" sz="4000" dirty="0"/>
              <a:t>Electors are selected by state legislatures</a:t>
            </a:r>
          </a:p>
          <a:p>
            <a:r>
              <a:rPr lang="en-US" sz="4000" dirty="0"/>
              <a:t>MOST states give votes on a winner take all basis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524000"/>
            <a:ext cx="4495800" cy="5059363"/>
          </a:xfrm>
        </p:spPr>
        <p:txBody>
          <a:bodyPr>
            <a:normAutofit fontScale="92500" lnSpcReduction="20000"/>
          </a:bodyPr>
          <a:lstStyle/>
          <a:p>
            <a:r>
              <a:rPr lang="en-US" sz="4800" dirty="0"/>
              <a:t>270 of 538 votes required to win</a:t>
            </a:r>
          </a:p>
          <a:p>
            <a:r>
              <a:rPr lang="en-US" sz="4800" dirty="0"/>
              <a:t># Electors = # Senators +  # Representatives</a:t>
            </a:r>
          </a:p>
          <a:p>
            <a:r>
              <a:rPr lang="en-US" sz="4800" dirty="0"/>
              <a:t>No winner- House of Reps. &amp; Senate decide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/>
              <a:t>Large States are Extremely Powerful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Focus on smaller states in the primaries (earlier primary)</a:t>
            </a:r>
          </a:p>
          <a:p>
            <a:r>
              <a:rPr lang="en-US" sz="4000" dirty="0"/>
              <a:t>Focus on big states and swing states  in the general election</a:t>
            </a:r>
          </a:p>
        </p:txBody>
      </p:sp>
      <p:pic>
        <p:nvPicPr>
          <p:cNvPr id="67586" name="Picture 2" descr="http://ts2.mm.bing.net/images/thumbnail.aspx?q=1334187073877&amp;id=7d1e6edcf7255014266083e3d1ec2c7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05000"/>
            <a:ext cx="399288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Fictitious Election (partners)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With a partner or two, create a fictitious election map…you can switch off coloring in states or just color in sections…MAKE IT UP and see what happens</a:t>
            </a:r>
          </a:p>
          <a:p>
            <a:pPr lvl="1"/>
            <a:r>
              <a:rPr lang="en-US" dirty="0"/>
              <a:t>Keep track of the number of electoral votes you have as you go so you don’t have to go back</a:t>
            </a:r>
          </a:p>
          <a:p>
            <a:r>
              <a:rPr lang="en-US" dirty="0"/>
              <a:t>Use the election you created to answer the questions on your worksheet</a:t>
            </a:r>
          </a:p>
          <a:p>
            <a:r>
              <a:rPr lang="en-US" dirty="0"/>
              <a:t>Use p.223-224 to help with #5 and #6</a:t>
            </a:r>
          </a:p>
        </p:txBody>
      </p:sp>
    </p:spTree>
    <p:extLst>
      <p:ext uri="{BB962C8B-B14F-4D97-AF65-F5344CB8AC3E}">
        <p14:creationId xmlns:p14="http://schemas.microsoft.com/office/powerpoint/2010/main" val="4253344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kidsvotingmc.org/Maps/2012C-SpanElectoralCollegeMa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524000"/>
            <a:ext cx="6629400" cy="5189149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Use p.223-224 to help with #5 &amp; 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8000" dirty="0"/>
              <a:t>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90600"/>
            <a:ext cx="4038600" cy="4525963"/>
          </a:xfrm>
        </p:spPr>
        <p:txBody>
          <a:bodyPr>
            <a:noAutofit/>
          </a:bodyPr>
          <a:lstStyle/>
          <a:p>
            <a:r>
              <a:rPr lang="en-US" sz="4000" dirty="0"/>
              <a:t>“Big 11”</a:t>
            </a:r>
          </a:p>
          <a:p>
            <a:r>
              <a:rPr lang="en-US" sz="4000" dirty="0"/>
              <a:t>Over-representation &amp; under-representation</a:t>
            </a:r>
          </a:p>
          <a:p>
            <a:r>
              <a:rPr lang="en-US" sz="4000" dirty="0"/>
              <a:t>Non-Popular vote winner</a:t>
            </a:r>
          </a:p>
          <a:p>
            <a:r>
              <a:rPr lang="en-US" sz="4000" dirty="0"/>
              <a:t>“non-standard” votes</a:t>
            </a:r>
          </a:p>
        </p:txBody>
      </p:sp>
      <p:pic>
        <p:nvPicPr>
          <p:cNvPr id="64514" name="Picture 2" descr="http://t0.gstatic.com/images?q=tbn:ANd9GcQG1RI3YkMQelhcfmgyuIY9MAfJdpb_OLtNUwF9mQXHI_Wsi93jJyuh1Rf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59394" y="1600200"/>
            <a:ext cx="3551206" cy="495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143000"/>
            <a:ext cx="8574337" cy="55626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1" y="-152400"/>
            <a:ext cx="8879136" cy="1341438"/>
          </a:xfrm>
        </p:spPr>
        <p:txBody>
          <a:bodyPr>
            <a:normAutofit fontScale="90000"/>
          </a:bodyPr>
          <a:lstStyle/>
          <a:p>
            <a:r>
              <a:rPr lang="en-US" dirty="0"/>
              <a:t>Over-representation &amp; Under-representation</a:t>
            </a:r>
          </a:p>
        </p:txBody>
      </p:sp>
    </p:spTree>
    <p:extLst>
      <p:ext uri="{BB962C8B-B14F-4D97-AF65-F5344CB8AC3E}">
        <p14:creationId xmlns:p14="http://schemas.microsoft.com/office/powerpoint/2010/main" val="4845096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/>
              <a:t>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600" dirty="0"/>
              <a:t>Abolish</a:t>
            </a:r>
          </a:p>
          <a:p>
            <a:pPr lvl="1"/>
            <a:r>
              <a:rPr lang="en-US" sz="3600" dirty="0"/>
              <a:t>Direct Popular Election</a:t>
            </a:r>
          </a:p>
          <a:p>
            <a:r>
              <a:rPr lang="en-US" sz="3600" dirty="0"/>
              <a:t>Divide electoral votes</a:t>
            </a:r>
          </a:p>
          <a:p>
            <a:pPr lvl="1"/>
            <a:r>
              <a:rPr lang="en-US" sz="3600" dirty="0"/>
              <a:t>Proportionally?</a:t>
            </a:r>
          </a:p>
          <a:p>
            <a:pPr lvl="1"/>
            <a:r>
              <a:rPr lang="en-US" sz="3600" dirty="0"/>
              <a:t>By district?</a:t>
            </a:r>
          </a:p>
          <a:p>
            <a:pPr marL="457200" lvl="1" indent="0">
              <a:buNone/>
            </a:pPr>
            <a:r>
              <a:rPr lang="en-US" sz="3600" dirty="0"/>
              <a:t> (ME &amp; NB)</a:t>
            </a:r>
          </a:p>
          <a:p>
            <a:endParaRPr lang="en-US" dirty="0"/>
          </a:p>
        </p:txBody>
      </p:sp>
      <p:pic>
        <p:nvPicPr>
          <p:cNvPr id="66562" name="Picture 2" descr="http://hotlineblog.nationaljournal.com/electoral.college.8.21.08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76124" y="1600200"/>
            <a:ext cx="4363076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/>
              <a:t>Why not get rid of it?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077200" cy="1752600"/>
          </a:xfrm>
        </p:spPr>
        <p:txBody>
          <a:bodyPr>
            <a:normAutofit fontScale="70000" lnSpcReduction="20000"/>
          </a:bodyPr>
          <a:lstStyle/>
          <a:p>
            <a:r>
              <a:rPr lang="en-US" sz="5400" dirty="0"/>
              <a:t>“safety valve”</a:t>
            </a:r>
          </a:p>
          <a:p>
            <a:pPr lvl="1"/>
            <a:r>
              <a:rPr lang="en-US" sz="5000" dirty="0"/>
              <a:t>“Hamilton Electors”</a:t>
            </a:r>
          </a:p>
          <a:p>
            <a:r>
              <a:rPr lang="en-US" sz="5400" dirty="0"/>
              <a:t>Amendment Process</a:t>
            </a:r>
          </a:p>
        </p:txBody>
      </p:sp>
      <p:pic>
        <p:nvPicPr>
          <p:cNvPr id="2050" name="Picture 2" descr="http://msnbctv.files.wordpress.com/2012/10/12th-amendment-e1350847036819.jpg?w=622&amp;h=437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3225758"/>
            <a:ext cx="4953000" cy="34798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228600"/>
            <a:ext cx="7772400" cy="9144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200000"/>
                  </a:schemeClr>
                </a:solidFill>
              </a:rPr>
              <a:t>The Electoral College</a:t>
            </a:r>
          </a:p>
        </p:txBody>
      </p:sp>
      <p:pic>
        <p:nvPicPr>
          <p:cNvPr id="19459" name="Picture 9" descr="30000483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6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1066800"/>
            <a:ext cx="794304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90221395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1389</TotalTime>
  <Words>308</Words>
  <Application>Microsoft Office PowerPoint</Application>
  <PresentationFormat>On-screen Show (4:3)</PresentationFormat>
  <Paragraphs>46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The Electoral College * explain how the electoral college impacts democratic participation</vt:lpstr>
      <vt:lpstr>PowerPoint Presentation</vt:lpstr>
      <vt:lpstr>PowerPoint Presentation</vt:lpstr>
      <vt:lpstr>Do the voters matter?</vt:lpstr>
      <vt:lpstr>Specifics</vt:lpstr>
      <vt:lpstr>Large States are Extremely Powerful</vt:lpstr>
      <vt:lpstr>Fictitious Election (partners)</vt:lpstr>
      <vt:lpstr>Use p.223-224 to help with #5 &amp; 6</vt:lpstr>
      <vt:lpstr>Problems</vt:lpstr>
      <vt:lpstr>Over-representation &amp; Under-representation</vt:lpstr>
      <vt:lpstr>Solutions</vt:lpstr>
      <vt:lpstr>Why not get rid of it?</vt:lpstr>
      <vt:lpstr>The Electoral College</vt:lpstr>
    </vt:vector>
  </TitlesOfParts>
  <Company>Plainfield School District 202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PCSD-USER</dc:creator>
  <cp:lastModifiedBy>Steven Krause</cp:lastModifiedBy>
  <cp:revision>62</cp:revision>
  <dcterms:created xsi:type="dcterms:W3CDTF">2011-11-15T14:04:41Z</dcterms:created>
  <dcterms:modified xsi:type="dcterms:W3CDTF">2019-04-30T13:18:21Z</dcterms:modified>
</cp:coreProperties>
</file>