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handoutMasterIdLst>
    <p:handoutMasterId r:id="rId71"/>
  </p:handoutMasterIdLst>
  <p:sldIdLst>
    <p:sldId id="331" r:id="rId2"/>
    <p:sldId id="276" r:id="rId3"/>
    <p:sldId id="314" r:id="rId4"/>
    <p:sldId id="315" r:id="rId5"/>
    <p:sldId id="324" r:id="rId6"/>
    <p:sldId id="270" r:id="rId7"/>
    <p:sldId id="269" r:id="rId8"/>
    <p:sldId id="268" r:id="rId9"/>
    <p:sldId id="280" r:id="rId10"/>
    <p:sldId id="256" r:id="rId11"/>
    <p:sldId id="296" r:id="rId12"/>
    <p:sldId id="257" r:id="rId13"/>
    <p:sldId id="295" r:id="rId14"/>
    <p:sldId id="329" r:id="rId15"/>
    <p:sldId id="330" r:id="rId16"/>
    <p:sldId id="293" r:id="rId17"/>
    <p:sldId id="272" r:id="rId18"/>
    <p:sldId id="267" r:id="rId19"/>
    <p:sldId id="266" r:id="rId20"/>
    <p:sldId id="311" r:id="rId21"/>
    <p:sldId id="313" r:id="rId22"/>
    <p:sldId id="265" r:id="rId23"/>
    <p:sldId id="303" r:id="rId24"/>
    <p:sldId id="277" r:id="rId25"/>
    <p:sldId id="309" r:id="rId26"/>
    <p:sldId id="304" r:id="rId27"/>
    <p:sldId id="308" r:id="rId28"/>
    <p:sldId id="278" r:id="rId29"/>
    <p:sldId id="271" r:id="rId30"/>
    <p:sldId id="326" r:id="rId31"/>
    <p:sldId id="317" r:id="rId32"/>
    <p:sldId id="316" r:id="rId33"/>
    <p:sldId id="334" r:id="rId34"/>
    <p:sldId id="333" r:id="rId35"/>
    <p:sldId id="335" r:id="rId36"/>
    <p:sldId id="319" r:id="rId37"/>
    <p:sldId id="327" r:id="rId38"/>
    <p:sldId id="322" r:id="rId39"/>
    <p:sldId id="297" r:id="rId40"/>
    <p:sldId id="260" r:id="rId41"/>
    <p:sldId id="312" r:id="rId42"/>
    <p:sldId id="300" r:id="rId43"/>
    <p:sldId id="263" r:id="rId44"/>
    <p:sldId id="301" r:id="rId45"/>
    <p:sldId id="264" r:id="rId46"/>
    <p:sldId id="310" r:id="rId47"/>
    <p:sldId id="323" r:id="rId48"/>
    <p:sldId id="305" r:id="rId49"/>
    <p:sldId id="259" r:id="rId50"/>
    <p:sldId id="262" r:id="rId51"/>
    <p:sldId id="307" r:id="rId52"/>
    <p:sldId id="292" r:id="rId53"/>
    <p:sldId id="281" r:id="rId54"/>
    <p:sldId id="283" r:id="rId55"/>
    <p:sldId id="284" r:id="rId56"/>
    <p:sldId id="285" r:id="rId57"/>
    <p:sldId id="286" r:id="rId58"/>
    <p:sldId id="287" r:id="rId59"/>
    <p:sldId id="288" r:id="rId60"/>
    <p:sldId id="289" r:id="rId61"/>
    <p:sldId id="291" r:id="rId62"/>
    <p:sldId id="258" r:id="rId63"/>
    <p:sldId id="332" r:id="rId64"/>
    <p:sldId id="275" r:id="rId65"/>
    <p:sldId id="328" r:id="rId66"/>
    <p:sldId id="321" r:id="rId67"/>
    <p:sldId id="273" r:id="rId68"/>
    <p:sldId id="325" r:id="rId69"/>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59" autoAdjust="0"/>
    <p:restoredTop sz="94660"/>
  </p:normalViewPr>
  <p:slideViewPr>
    <p:cSldViewPr>
      <p:cViewPr varScale="1">
        <p:scale>
          <a:sx n="66" d="100"/>
          <a:sy n="66" d="100"/>
        </p:scale>
        <p:origin x="1284" y="72"/>
      </p:cViewPr>
      <p:guideLst>
        <p:guide orient="horz" pos="2160"/>
        <p:guide pos="2880"/>
      </p:guideLst>
    </p:cSldViewPr>
  </p:slideViewPr>
  <p:notesTextViewPr>
    <p:cViewPr>
      <p:scale>
        <a:sx n="3" d="2"/>
        <a:sy n="3" d="2"/>
      </p:scale>
      <p:origin x="0" y="0"/>
    </p:cViewPr>
  </p:notesTextViewPr>
  <p:sorterViewPr>
    <p:cViewPr>
      <p:scale>
        <a:sx n="66" d="100"/>
        <a:sy n="66" d="100"/>
      </p:scale>
      <p:origin x="0" y="-34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622F14-87F5-4664-8252-2459B9F5BDE7}"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CE9B3AB0-0E79-4D26-8C88-7F3CAD7464CB}">
      <dgm:prSet phldrT="[Text]"/>
      <dgm:spPr/>
      <dgm:t>
        <a:bodyPr/>
        <a:lstStyle/>
        <a:p>
          <a:r>
            <a:rPr lang="en-US" dirty="0"/>
            <a:t>State Budget</a:t>
          </a:r>
        </a:p>
      </dgm:t>
    </dgm:pt>
    <dgm:pt modelId="{777EB1B6-A6F8-4346-A7F9-3D78975F7829}" type="parTrans" cxnId="{40A6FF49-0A36-45F3-92C7-1A0B953C428E}">
      <dgm:prSet/>
      <dgm:spPr/>
      <dgm:t>
        <a:bodyPr/>
        <a:lstStyle/>
        <a:p>
          <a:endParaRPr lang="en-US"/>
        </a:p>
      </dgm:t>
    </dgm:pt>
    <dgm:pt modelId="{994557B6-75ED-4F11-9AAA-5031D1C99426}" type="sibTrans" cxnId="{40A6FF49-0A36-45F3-92C7-1A0B953C428E}">
      <dgm:prSet/>
      <dgm:spPr/>
      <dgm:t>
        <a:bodyPr/>
        <a:lstStyle/>
        <a:p>
          <a:endParaRPr lang="en-US"/>
        </a:p>
      </dgm:t>
    </dgm:pt>
    <dgm:pt modelId="{84A38F74-1782-42D0-A9CE-171E8577DABC}">
      <dgm:prSet phldrT="[Text]"/>
      <dgm:spPr/>
      <dgm:t>
        <a:bodyPr/>
        <a:lstStyle/>
        <a:p>
          <a:r>
            <a:rPr lang="en-US" dirty="0"/>
            <a:t>What </a:t>
          </a:r>
          <a:r>
            <a:rPr lang="en-US" dirty="0" err="1"/>
            <a:t>Rauner</a:t>
          </a:r>
          <a:r>
            <a:rPr lang="en-US" dirty="0"/>
            <a:t> Wants:</a:t>
          </a:r>
        </a:p>
      </dgm:t>
    </dgm:pt>
    <dgm:pt modelId="{2E7402C2-7A6F-4AA1-A51E-7E938A008132}" type="parTrans" cxnId="{85555008-F5F4-45E1-A15A-54FDA9CB33D7}">
      <dgm:prSet/>
      <dgm:spPr/>
      <dgm:t>
        <a:bodyPr/>
        <a:lstStyle/>
        <a:p>
          <a:endParaRPr lang="en-US"/>
        </a:p>
      </dgm:t>
    </dgm:pt>
    <dgm:pt modelId="{314C822F-C84D-4C93-BD28-16C40DAFFF8E}" type="sibTrans" cxnId="{85555008-F5F4-45E1-A15A-54FDA9CB33D7}">
      <dgm:prSet/>
      <dgm:spPr/>
      <dgm:t>
        <a:bodyPr/>
        <a:lstStyle/>
        <a:p>
          <a:endParaRPr lang="en-US"/>
        </a:p>
      </dgm:t>
    </dgm:pt>
    <dgm:pt modelId="{AB960A9C-FD18-4A29-88BD-EA35921D26F2}">
      <dgm:prSet phldrT="[Text]"/>
      <dgm:spPr/>
      <dgm:t>
        <a:bodyPr/>
        <a:lstStyle/>
        <a:p>
          <a:r>
            <a:rPr lang="en-US" dirty="0" err="1"/>
            <a:t>Rauner’s</a:t>
          </a:r>
          <a:r>
            <a:rPr lang="en-US" dirty="0"/>
            <a:t> Criticisms of Madigan &amp; Democrats:</a:t>
          </a:r>
        </a:p>
      </dgm:t>
    </dgm:pt>
    <dgm:pt modelId="{88990E01-B41E-42B1-83C7-EF3D18DCFEAB}" type="parTrans" cxnId="{36E2CA70-FFB1-4D38-9AD1-269BB6CD8618}">
      <dgm:prSet/>
      <dgm:spPr/>
      <dgm:t>
        <a:bodyPr/>
        <a:lstStyle/>
        <a:p>
          <a:endParaRPr lang="en-US"/>
        </a:p>
      </dgm:t>
    </dgm:pt>
    <dgm:pt modelId="{4B5C8E6E-6053-47A6-8D66-C718E5B9DCC2}" type="sibTrans" cxnId="{36E2CA70-FFB1-4D38-9AD1-269BB6CD8618}">
      <dgm:prSet/>
      <dgm:spPr/>
      <dgm:t>
        <a:bodyPr/>
        <a:lstStyle/>
        <a:p>
          <a:endParaRPr lang="en-US"/>
        </a:p>
      </dgm:t>
    </dgm:pt>
    <dgm:pt modelId="{EC48D1DB-F3DB-4DC8-B322-34821536AADC}">
      <dgm:prSet phldrT="[Text]"/>
      <dgm:spPr/>
      <dgm:t>
        <a:bodyPr/>
        <a:lstStyle/>
        <a:p>
          <a:r>
            <a:rPr lang="en-US" dirty="0"/>
            <a:t>What Madigan Wants:</a:t>
          </a:r>
        </a:p>
      </dgm:t>
    </dgm:pt>
    <dgm:pt modelId="{BA3E80CC-AAC7-494E-88E1-38CEAC5BF52E}" type="parTrans" cxnId="{D3EB5762-7868-4C07-B1BA-6F43F0D30DAD}">
      <dgm:prSet/>
      <dgm:spPr/>
      <dgm:t>
        <a:bodyPr/>
        <a:lstStyle/>
        <a:p>
          <a:endParaRPr lang="en-US"/>
        </a:p>
      </dgm:t>
    </dgm:pt>
    <dgm:pt modelId="{021EE5C6-53BC-443C-A5F1-83D923E74952}" type="sibTrans" cxnId="{D3EB5762-7868-4C07-B1BA-6F43F0D30DAD}">
      <dgm:prSet/>
      <dgm:spPr/>
      <dgm:t>
        <a:bodyPr/>
        <a:lstStyle/>
        <a:p>
          <a:endParaRPr lang="en-US"/>
        </a:p>
      </dgm:t>
    </dgm:pt>
    <dgm:pt modelId="{0FB95BA8-6C29-4585-BC15-5531EF0ADE15}">
      <dgm:prSet phldrT="[Text]"/>
      <dgm:spPr/>
      <dgm:t>
        <a:bodyPr/>
        <a:lstStyle/>
        <a:p>
          <a:r>
            <a:rPr lang="en-US" dirty="0"/>
            <a:t>Madigan’s Criticisms of </a:t>
          </a:r>
          <a:r>
            <a:rPr lang="en-US" dirty="0" err="1"/>
            <a:t>Rauner</a:t>
          </a:r>
          <a:r>
            <a:rPr lang="en-US" dirty="0"/>
            <a:t> &amp; Republicans:</a:t>
          </a:r>
        </a:p>
      </dgm:t>
    </dgm:pt>
    <dgm:pt modelId="{CB23F3E5-BE4E-4D20-A239-CF69D244E482}" type="parTrans" cxnId="{BC8F8962-904D-4C38-82B4-D7DED1DF6B1C}">
      <dgm:prSet/>
      <dgm:spPr/>
      <dgm:t>
        <a:bodyPr/>
        <a:lstStyle/>
        <a:p>
          <a:endParaRPr lang="en-US"/>
        </a:p>
      </dgm:t>
    </dgm:pt>
    <dgm:pt modelId="{DCEBDCF1-E426-4D01-BDB4-8E0DBF0E4CBC}" type="sibTrans" cxnId="{BC8F8962-904D-4C38-82B4-D7DED1DF6B1C}">
      <dgm:prSet/>
      <dgm:spPr/>
      <dgm:t>
        <a:bodyPr/>
        <a:lstStyle/>
        <a:p>
          <a:endParaRPr lang="en-US"/>
        </a:p>
      </dgm:t>
    </dgm:pt>
    <dgm:pt modelId="{96977EAF-6068-465D-8CE8-C7D45E796570}" type="pres">
      <dgm:prSet presAssocID="{DB622F14-87F5-4664-8252-2459B9F5BDE7}" presName="diagram" presStyleCnt="0">
        <dgm:presLayoutVars>
          <dgm:chMax val="1"/>
          <dgm:dir/>
          <dgm:animLvl val="ctr"/>
          <dgm:resizeHandles val="exact"/>
        </dgm:presLayoutVars>
      </dgm:prSet>
      <dgm:spPr/>
    </dgm:pt>
    <dgm:pt modelId="{E959EAB3-05D9-4EAD-8665-CE9D00CCF39D}" type="pres">
      <dgm:prSet presAssocID="{DB622F14-87F5-4664-8252-2459B9F5BDE7}" presName="matrix" presStyleCnt="0"/>
      <dgm:spPr/>
    </dgm:pt>
    <dgm:pt modelId="{1081D5C2-E73B-4A88-8FED-09381D61F53B}" type="pres">
      <dgm:prSet presAssocID="{DB622F14-87F5-4664-8252-2459B9F5BDE7}" presName="tile1" presStyleLbl="node1" presStyleIdx="0" presStyleCnt="4"/>
      <dgm:spPr/>
    </dgm:pt>
    <dgm:pt modelId="{E0180031-154C-4005-9DA5-95CFCBF81D1A}" type="pres">
      <dgm:prSet presAssocID="{DB622F14-87F5-4664-8252-2459B9F5BDE7}" presName="tile1text" presStyleLbl="node1" presStyleIdx="0" presStyleCnt="4">
        <dgm:presLayoutVars>
          <dgm:chMax val="0"/>
          <dgm:chPref val="0"/>
          <dgm:bulletEnabled val="1"/>
        </dgm:presLayoutVars>
      </dgm:prSet>
      <dgm:spPr/>
    </dgm:pt>
    <dgm:pt modelId="{B0D15768-42F4-4499-A410-7BF2AD05C5EB}" type="pres">
      <dgm:prSet presAssocID="{DB622F14-87F5-4664-8252-2459B9F5BDE7}" presName="tile2" presStyleLbl="node1" presStyleIdx="1" presStyleCnt="4"/>
      <dgm:spPr/>
    </dgm:pt>
    <dgm:pt modelId="{33AA579C-CAB9-4A6A-B9B0-FF20A0927D29}" type="pres">
      <dgm:prSet presAssocID="{DB622F14-87F5-4664-8252-2459B9F5BDE7}" presName="tile2text" presStyleLbl="node1" presStyleIdx="1" presStyleCnt="4">
        <dgm:presLayoutVars>
          <dgm:chMax val="0"/>
          <dgm:chPref val="0"/>
          <dgm:bulletEnabled val="1"/>
        </dgm:presLayoutVars>
      </dgm:prSet>
      <dgm:spPr/>
    </dgm:pt>
    <dgm:pt modelId="{61D34B8E-72F5-4369-BF88-24E37BD78493}" type="pres">
      <dgm:prSet presAssocID="{DB622F14-87F5-4664-8252-2459B9F5BDE7}" presName="tile3" presStyleLbl="node1" presStyleIdx="2" presStyleCnt="4"/>
      <dgm:spPr/>
    </dgm:pt>
    <dgm:pt modelId="{DDC5B56D-CCA5-4060-A685-41E63F05C8E5}" type="pres">
      <dgm:prSet presAssocID="{DB622F14-87F5-4664-8252-2459B9F5BDE7}" presName="tile3text" presStyleLbl="node1" presStyleIdx="2" presStyleCnt="4">
        <dgm:presLayoutVars>
          <dgm:chMax val="0"/>
          <dgm:chPref val="0"/>
          <dgm:bulletEnabled val="1"/>
        </dgm:presLayoutVars>
      </dgm:prSet>
      <dgm:spPr/>
    </dgm:pt>
    <dgm:pt modelId="{3191C23E-FBA8-41AC-90E5-6BF9B29DACA7}" type="pres">
      <dgm:prSet presAssocID="{DB622F14-87F5-4664-8252-2459B9F5BDE7}" presName="tile4" presStyleLbl="node1" presStyleIdx="3" presStyleCnt="4"/>
      <dgm:spPr/>
    </dgm:pt>
    <dgm:pt modelId="{AB0C4F00-C3DE-4C42-B47B-4C098F309166}" type="pres">
      <dgm:prSet presAssocID="{DB622F14-87F5-4664-8252-2459B9F5BDE7}" presName="tile4text" presStyleLbl="node1" presStyleIdx="3" presStyleCnt="4">
        <dgm:presLayoutVars>
          <dgm:chMax val="0"/>
          <dgm:chPref val="0"/>
          <dgm:bulletEnabled val="1"/>
        </dgm:presLayoutVars>
      </dgm:prSet>
      <dgm:spPr/>
    </dgm:pt>
    <dgm:pt modelId="{639AE366-6303-4207-88C2-CDDB7A345129}" type="pres">
      <dgm:prSet presAssocID="{DB622F14-87F5-4664-8252-2459B9F5BDE7}" presName="centerTile" presStyleLbl="fgShp" presStyleIdx="0" presStyleCnt="1">
        <dgm:presLayoutVars>
          <dgm:chMax val="0"/>
          <dgm:chPref val="0"/>
        </dgm:presLayoutVars>
      </dgm:prSet>
      <dgm:spPr/>
    </dgm:pt>
  </dgm:ptLst>
  <dgm:cxnLst>
    <dgm:cxn modelId="{85555008-F5F4-45E1-A15A-54FDA9CB33D7}" srcId="{CE9B3AB0-0E79-4D26-8C88-7F3CAD7464CB}" destId="{84A38F74-1782-42D0-A9CE-171E8577DABC}" srcOrd="0" destOrd="0" parTransId="{2E7402C2-7A6F-4AA1-A51E-7E938A008132}" sibTransId="{314C822F-C84D-4C93-BD28-16C40DAFFF8E}"/>
    <dgm:cxn modelId="{9E642525-3E58-4C59-A3E3-46DB95731222}" type="presOf" srcId="{DB622F14-87F5-4664-8252-2459B9F5BDE7}" destId="{96977EAF-6068-465D-8CE8-C7D45E796570}" srcOrd="0" destOrd="0" presId="urn:microsoft.com/office/officeart/2005/8/layout/matrix1"/>
    <dgm:cxn modelId="{DAFB5E27-8C09-44A4-8F6D-7BB869A11CA2}" type="presOf" srcId="{AB960A9C-FD18-4A29-88BD-EA35921D26F2}" destId="{33AA579C-CAB9-4A6A-B9B0-FF20A0927D29}" srcOrd="1" destOrd="0" presId="urn:microsoft.com/office/officeart/2005/8/layout/matrix1"/>
    <dgm:cxn modelId="{0FA21F40-5EE1-4121-ABBD-63B8D589A024}" type="presOf" srcId="{AB960A9C-FD18-4A29-88BD-EA35921D26F2}" destId="{B0D15768-42F4-4499-A410-7BF2AD05C5EB}" srcOrd="0" destOrd="0" presId="urn:microsoft.com/office/officeart/2005/8/layout/matrix1"/>
    <dgm:cxn modelId="{D3EB5762-7868-4C07-B1BA-6F43F0D30DAD}" srcId="{CE9B3AB0-0E79-4D26-8C88-7F3CAD7464CB}" destId="{EC48D1DB-F3DB-4DC8-B322-34821536AADC}" srcOrd="2" destOrd="0" parTransId="{BA3E80CC-AAC7-494E-88E1-38CEAC5BF52E}" sibTransId="{021EE5C6-53BC-443C-A5F1-83D923E74952}"/>
    <dgm:cxn modelId="{BC8F8962-904D-4C38-82B4-D7DED1DF6B1C}" srcId="{CE9B3AB0-0E79-4D26-8C88-7F3CAD7464CB}" destId="{0FB95BA8-6C29-4585-BC15-5531EF0ADE15}" srcOrd="3" destOrd="0" parTransId="{CB23F3E5-BE4E-4D20-A239-CF69D244E482}" sibTransId="{DCEBDCF1-E426-4D01-BDB4-8E0DBF0E4CBC}"/>
    <dgm:cxn modelId="{40A6FF49-0A36-45F3-92C7-1A0B953C428E}" srcId="{DB622F14-87F5-4664-8252-2459B9F5BDE7}" destId="{CE9B3AB0-0E79-4D26-8C88-7F3CAD7464CB}" srcOrd="0" destOrd="0" parTransId="{777EB1B6-A6F8-4346-A7F9-3D78975F7829}" sibTransId="{994557B6-75ED-4F11-9AAA-5031D1C99426}"/>
    <dgm:cxn modelId="{82C5C64F-5A8E-4A6A-AE8E-E83D4A05775E}" type="presOf" srcId="{84A38F74-1782-42D0-A9CE-171E8577DABC}" destId="{1081D5C2-E73B-4A88-8FED-09381D61F53B}" srcOrd="0" destOrd="0" presId="urn:microsoft.com/office/officeart/2005/8/layout/matrix1"/>
    <dgm:cxn modelId="{36E2CA70-FFB1-4D38-9AD1-269BB6CD8618}" srcId="{CE9B3AB0-0E79-4D26-8C88-7F3CAD7464CB}" destId="{AB960A9C-FD18-4A29-88BD-EA35921D26F2}" srcOrd="1" destOrd="0" parTransId="{88990E01-B41E-42B1-83C7-EF3D18DCFEAB}" sibTransId="{4B5C8E6E-6053-47A6-8D66-C718E5B9DCC2}"/>
    <dgm:cxn modelId="{2E038A72-9A1A-4F24-8DE5-72ADF7BDD29A}" type="presOf" srcId="{EC48D1DB-F3DB-4DC8-B322-34821536AADC}" destId="{DDC5B56D-CCA5-4060-A685-41E63F05C8E5}" srcOrd="1" destOrd="0" presId="urn:microsoft.com/office/officeart/2005/8/layout/matrix1"/>
    <dgm:cxn modelId="{DB11A9A1-C6F9-4924-AAD5-E9D9C547D5D5}" type="presOf" srcId="{CE9B3AB0-0E79-4D26-8C88-7F3CAD7464CB}" destId="{639AE366-6303-4207-88C2-CDDB7A345129}" srcOrd="0" destOrd="0" presId="urn:microsoft.com/office/officeart/2005/8/layout/matrix1"/>
    <dgm:cxn modelId="{FEC461AF-7C75-4628-9085-F309AA416E61}" type="presOf" srcId="{0FB95BA8-6C29-4585-BC15-5531EF0ADE15}" destId="{3191C23E-FBA8-41AC-90E5-6BF9B29DACA7}" srcOrd="0" destOrd="0" presId="urn:microsoft.com/office/officeart/2005/8/layout/matrix1"/>
    <dgm:cxn modelId="{B0432BD1-7C8D-425E-AA41-C5430E7E95AB}" type="presOf" srcId="{84A38F74-1782-42D0-A9CE-171E8577DABC}" destId="{E0180031-154C-4005-9DA5-95CFCBF81D1A}" srcOrd="1" destOrd="0" presId="urn:microsoft.com/office/officeart/2005/8/layout/matrix1"/>
    <dgm:cxn modelId="{9271E7E8-D120-4B7E-A9CF-8CEA602EA9FF}" type="presOf" srcId="{EC48D1DB-F3DB-4DC8-B322-34821536AADC}" destId="{61D34B8E-72F5-4369-BF88-24E37BD78493}" srcOrd="0" destOrd="0" presId="urn:microsoft.com/office/officeart/2005/8/layout/matrix1"/>
    <dgm:cxn modelId="{5B897BEE-CE86-4B2A-A986-E3B4C1C8BC71}" type="presOf" srcId="{0FB95BA8-6C29-4585-BC15-5531EF0ADE15}" destId="{AB0C4F00-C3DE-4C42-B47B-4C098F309166}" srcOrd="1" destOrd="0" presId="urn:microsoft.com/office/officeart/2005/8/layout/matrix1"/>
    <dgm:cxn modelId="{EB3F81EF-41F6-4717-AEB2-36AB78B32261}" type="presParOf" srcId="{96977EAF-6068-465D-8CE8-C7D45E796570}" destId="{E959EAB3-05D9-4EAD-8665-CE9D00CCF39D}" srcOrd="0" destOrd="0" presId="urn:microsoft.com/office/officeart/2005/8/layout/matrix1"/>
    <dgm:cxn modelId="{DE4B4B18-EA99-41F7-920A-B7C4F5842F93}" type="presParOf" srcId="{E959EAB3-05D9-4EAD-8665-CE9D00CCF39D}" destId="{1081D5C2-E73B-4A88-8FED-09381D61F53B}" srcOrd="0" destOrd="0" presId="urn:microsoft.com/office/officeart/2005/8/layout/matrix1"/>
    <dgm:cxn modelId="{FB0C94FB-1A7B-4733-A7D2-B246A1A57CD9}" type="presParOf" srcId="{E959EAB3-05D9-4EAD-8665-CE9D00CCF39D}" destId="{E0180031-154C-4005-9DA5-95CFCBF81D1A}" srcOrd="1" destOrd="0" presId="urn:microsoft.com/office/officeart/2005/8/layout/matrix1"/>
    <dgm:cxn modelId="{5F8DBD38-CCBE-4A86-85D3-B5FD59A8AA62}" type="presParOf" srcId="{E959EAB3-05D9-4EAD-8665-CE9D00CCF39D}" destId="{B0D15768-42F4-4499-A410-7BF2AD05C5EB}" srcOrd="2" destOrd="0" presId="urn:microsoft.com/office/officeart/2005/8/layout/matrix1"/>
    <dgm:cxn modelId="{0C2FAA8B-F78C-4E46-AA7F-CCC4E882BA3A}" type="presParOf" srcId="{E959EAB3-05D9-4EAD-8665-CE9D00CCF39D}" destId="{33AA579C-CAB9-4A6A-B9B0-FF20A0927D29}" srcOrd="3" destOrd="0" presId="urn:microsoft.com/office/officeart/2005/8/layout/matrix1"/>
    <dgm:cxn modelId="{1E1B2F0A-767C-410C-9280-897FF97C32AF}" type="presParOf" srcId="{E959EAB3-05D9-4EAD-8665-CE9D00CCF39D}" destId="{61D34B8E-72F5-4369-BF88-24E37BD78493}" srcOrd="4" destOrd="0" presId="urn:microsoft.com/office/officeart/2005/8/layout/matrix1"/>
    <dgm:cxn modelId="{1EBEA71B-0DAC-4A35-B726-A93F2758758B}" type="presParOf" srcId="{E959EAB3-05D9-4EAD-8665-CE9D00CCF39D}" destId="{DDC5B56D-CCA5-4060-A685-41E63F05C8E5}" srcOrd="5" destOrd="0" presId="urn:microsoft.com/office/officeart/2005/8/layout/matrix1"/>
    <dgm:cxn modelId="{951CC646-4F7A-46E9-98A0-7F4ED3B81248}" type="presParOf" srcId="{E959EAB3-05D9-4EAD-8665-CE9D00CCF39D}" destId="{3191C23E-FBA8-41AC-90E5-6BF9B29DACA7}" srcOrd="6" destOrd="0" presId="urn:microsoft.com/office/officeart/2005/8/layout/matrix1"/>
    <dgm:cxn modelId="{286AB51D-6D95-4154-838B-A1E5930AF78F}" type="presParOf" srcId="{E959EAB3-05D9-4EAD-8665-CE9D00CCF39D}" destId="{AB0C4F00-C3DE-4C42-B47B-4C098F309166}" srcOrd="7" destOrd="0" presId="urn:microsoft.com/office/officeart/2005/8/layout/matrix1"/>
    <dgm:cxn modelId="{F28C068A-CF26-44A0-8AFD-92D2C1CAE882}" type="presParOf" srcId="{96977EAF-6068-465D-8CE8-C7D45E796570}" destId="{639AE366-6303-4207-88C2-CDDB7A345129}"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81D5C2-E73B-4A88-8FED-09381D61F53B}">
      <dsp:nvSpPr>
        <dsp:cNvPr id="0" name=""/>
        <dsp:cNvSpPr/>
      </dsp:nvSpPr>
      <dsp:spPr>
        <a:xfrm rot="16200000">
          <a:off x="288963" y="-288963"/>
          <a:ext cx="2476500" cy="3054426"/>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dirty="0"/>
            <a:t>What </a:t>
          </a:r>
          <a:r>
            <a:rPr lang="en-US" sz="2600" kern="1200" dirty="0" err="1"/>
            <a:t>Rauner</a:t>
          </a:r>
          <a:r>
            <a:rPr lang="en-US" sz="2600" kern="1200" dirty="0"/>
            <a:t> Wants:</a:t>
          </a:r>
        </a:p>
      </dsp:txBody>
      <dsp:txXfrm rot="5400000">
        <a:off x="0" y="0"/>
        <a:ext cx="3054426" cy="1857375"/>
      </dsp:txXfrm>
    </dsp:sp>
    <dsp:sp modelId="{B0D15768-42F4-4499-A410-7BF2AD05C5EB}">
      <dsp:nvSpPr>
        <dsp:cNvPr id="0" name=""/>
        <dsp:cNvSpPr/>
      </dsp:nvSpPr>
      <dsp:spPr>
        <a:xfrm>
          <a:off x="3054426" y="0"/>
          <a:ext cx="3054426" cy="24765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dirty="0" err="1"/>
            <a:t>Rauner’s</a:t>
          </a:r>
          <a:r>
            <a:rPr lang="en-US" sz="2600" kern="1200" dirty="0"/>
            <a:t> Criticisms of Madigan &amp; Democrats:</a:t>
          </a:r>
        </a:p>
      </dsp:txBody>
      <dsp:txXfrm>
        <a:off x="3054426" y="0"/>
        <a:ext cx="3054426" cy="1857375"/>
      </dsp:txXfrm>
    </dsp:sp>
    <dsp:sp modelId="{61D34B8E-72F5-4369-BF88-24E37BD78493}">
      <dsp:nvSpPr>
        <dsp:cNvPr id="0" name=""/>
        <dsp:cNvSpPr/>
      </dsp:nvSpPr>
      <dsp:spPr>
        <a:xfrm rot="10800000">
          <a:off x="0" y="2476500"/>
          <a:ext cx="3054426" cy="24765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dirty="0"/>
            <a:t>What Madigan Wants:</a:t>
          </a:r>
        </a:p>
      </dsp:txBody>
      <dsp:txXfrm rot="10800000">
        <a:off x="0" y="3095625"/>
        <a:ext cx="3054426" cy="1857375"/>
      </dsp:txXfrm>
    </dsp:sp>
    <dsp:sp modelId="{3191C23E-FBA8-41AC-90E5-6BF9B29DACA7}">
      <dsp:nvSpPr>
        <dsp:cNvPr id="0" name=""/>
        <dsp:cNvSpPr/>
      </dsp:nvSpPr>
      <dsp:spPr>
        <a:xfrm rot="5400000">
          <a:off x="3343389" y="2187537"/>
          <a:ext cx="2476500" cy="3054426"/>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dirty="0"/>
            <a:t>Madigan’s Criticisms of </a:t>
          </a:r>
          <a:r>
            <a:rPr lang="en-US" sz="2600" kern="1200" dirty="0" err="1"/>
            <a:t>Rauner</a:t>
          </a:r>
          <a:r>
            <a:rPr lang="en-US" sz="2600" kern="1200" dirty="0"/>
            <a:t> &amp; Republicans:</a:t>
          </a:r>
        </a:p>
      </dsp:txBody>
      <dsp:txXfrm rot="-5400000">
        <a:off x="3054427" y="3095625"/>
        <a:ext cx="3054426" cy="1857375"/>
      </dsp:txXfrm>
    </dsp:sp>
    <dsp:sp modelId="{639AE366-6303-4207-88C2-CDDB7A345129}">
      <dsp:nvSpPr>
        <dsp:cNvPr id="0" name=""/>
        <dsp:cNvSpPr/>
      </dsp:nvSpPr>
      <dsp:spPr>
        <a:xfrm>
          <a:off x="2138098" y="1857375"/>
          <a:ext cx="1832655" cy="1238250"/>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State Budget</a:t>
          </a:r>
        </a:p>
      </dsp:txBody>
      <dsp:txXfrm>
        <a:off x="2198544" y="1917821"/>
        <a:ext cx="1711763" cy="1117358"/>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AA7F5DE8-4A3A-48A3-9450-0A66A58B7591}" type="datetimeFigureOut">
              <a:rPr lang="en-US" smtClean="0"/>
              <a:pPr/>
              <a:t>11/6/2019</a:t>
            </a:fld>
            <a:endParaRPr lang="en-US"/>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9EB293DA-EDB3-4D94-AC55-D72F7EA4213F}" type="slidenum">
              <a:rPr lang="en-US" smtClean="0"/>
              <a:pPr/>
              <a:t>‹#›</a:t>
            </a:fld>
            <a:endParaRPr lang="en-US"/>
          </a:p>
        </p:txBody>
      </p:sp>
    </p:spTree>
    <p:extLst>
      <p:ext uri="{BB962C8B-B14F-4D97-AF65-F5344CB8AC3E}">
        <p14:creationId xmlns:p14="http://schemas.microsoft.com/office/powerpoint/2010/main" val="542888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83795388-2648-4836-B0F9-AB3616C04E09}" type="datetimeFigureOut">
              <a:rPr lang="en-US" smtClean="0"/>
              <a:pPr/>
              <a:t>11/6/2019</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E1FCDC15-F6A8-4CAC-9574-77AE4BC7BFED}" type="slidenum">
              <a:rPr lang="en-US" smtClean="0"/>
              <a:pPr/>
              <a:t>‹#›</a:t>
            </a:fld>
            <a:endParaRPr lang="en-US"/>
          </a:p>
        </p:txBody>
      </p:sp>
    </p:spTree>
    <p:extLst>
      <p:ext uri="{BB962C8B-B14F-4D97-AF65-F5344CB8AC3E}">
        <p14:creationId xmlns:p14="http://schemas.microsoft.com/office/powerpoint/2010/main" val="3968075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ILLINOIS BECAME A STATE DEC 3</a:t>
            </a:r>
            <a:r>
              <a:rPr lang="en-US" baseline="30000" dirty="0"/>
              <a:t>rd</a:t>
            </a:r>
            <a:r>
              <a:rPr lang="en-US" dirty="0"/>
              <a:t>, 1818</a:t>
            </a:r>
          </a:p>
        </p:txBody>
      </p:sp>
      <p:sp>
        <p:nvSpPr>
          <p:cNvPr id="4" name="Slide Number Placeholder 3"/>
          <p:cNvSpPr>
            <a:spLocks noGrp="1"/>
          </p:cNvSpPr>
          <p:nvPr>
            <p:ph type="sldNum" sz="quarter" idx="5"/>
          </p:nvPr>
        </p:nvSpPr>
        <p:spPr/>
        <p:txBody>
          <a:bodyPr/>
          <a:lstStyle/>
          <a:p>
            <a:fld id="{E1FCDC15-F6A8-4CAC-9574-77AE4BC7BFED}" type="slidenum">
              <a:rPr lang="en-US" smtClean="0"/>
              <a:pPr/>
              <a:t>1</a:t>
            </a:fld>
            <a:endParaRPr lang="en-US"/>
          </a:p>
        </p:txBody>
      </p:sp>
    </p:spTree>
    <p:extLst>
      <p:ext uri="{BB962C8B-B14F-4D97-AF65-F5344CB8AC3E}">
        <p14:creationId xmlns:p14="http://schemas.microsoft.com/office/powerpoint/2010/main" val="1906435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Added recently by Gov </a:t>
            </a:r>
            <a:r>
              <a:rPr lang="en-US" dirty="0" err="1"/>
              <a:t>Rauner</a:t>
            </a:r>
            <a:endParaRPr lang="en-US" dirty="0"/>
          </a:p>
        </p:txBody>
      </p:sp>
      <p:sp>
        <p:nvSpPr>
          <p:cNvPr id="4" name="Slide Number Placeholder 3"/>
          <p:cNvSpPr>
            <a:spLocks noGrp="1"/>
          </p:cNvSpPr>
          <p:nvPr>
            <p:ph type="sldNum" sz="quarter" idx="5"/>
          </p:nvPr>
        </p:nvSpPr>
        <p:spPr/>
        <p:txBody>
          <a:bodyPr/>
          <a:lstStyle/>
          <a:p>
            <a:fld id="{E1FCDC15-F6A8-4CAC-9574-77AE4BC7BFED}" type="slidenum">
              <a:rPr lang="en-US" smtClean="0"/>
              <a:pPr/>
              <a:t>4</a:t>
            </a:fld>
            <a:endParaRPr lang="en-US"/>
          </a:p>
        </p:txBody>
      </p:sp>
    </p:spTree>
    <p:extLst>
      <p:ext uri="{BB962C8B-B14F-4D97-AF65-F5344CB8AC3E}">
        <p14:creationId xmlns:p14="http://schemas.microsoft.com/office/powerpoint/2010/main" val="167621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Added in 2006… this Canoe made from hollowed out tree bark was proposed by 8</a:t>
            </a:r>
            <a:r>
              <a:rPr lang="en-US" baseline="30000" dirty="0"/>
              <a:t>th</a:t>
            </a:r>
            <a:r>
              <a:rPr lang="en-US" dirty="0"/>
              <a:t> grade students from St. Joseph Middle School in Wilmette to honor the  Native American of Illinois</a:t>
            </a:r>
          </a:p>
        </p:txBody>
      </p:sp>
      <p:sp>
        <p:nvSpPr>
          <p:cNvPr id="4" name="Slide Number Placeholder 3"/>
          <p:cNvSpPr>
            <a:spLocks noGrp="1"/>
          </p:cNvSpPr>
          <p:nvPr>
            <p:ph type="sldNum" sz="quarter" idx="5"/>
          </p:nvPr>
        </p:nvSpPr>
        <p:spPr/>
        <p:txBody>
          <a:bodyPr/>
          <a:lstStyle/>
          <a:p>
            <a:fld id="{E1FCDC15-F6A8-4CAC-9574-77AE4BC7BFED}" type="slidenum">
              <a:rPr lang="en-US" smtClean="0"/>
              <a:pPr/>
              <a:t>5</a:t>
            </a:fld>
            <a:endParaRPr lang="en-US"/>
          </a:p>
        </p:txBody>
      </p:sp>
    </p:spTree>
    <p:extLst>
      <p:ext uri="{BB962C8B-B14F-4D97-AF65-F5344CB8AC3E}">
        <p14:creationId xmlns:p14="http://schemas.microsoft.com/office/powerpoint/2010/main" val="2647494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FCDC15-F6A8-4CAC-9574-77AE4BC7BFED}" type="slidenum">
              <a:rPr lang="en-US" smtClean="0"/>
              <a:pPr/>
              <a:t>6</a:t>
            </a:fld>
            <a:endParaRPr lang="en-US"/>
          </a:p>
        </p:txBody>
      </p:sp>
    </p:spTree>
    <p:extLst>
      <p:ext uri="{BB962C8B-B14F-4D97-AF65-F5344CB8AC3E}">
        <p14:creationId xmlns:p14="http://schemas.microsoft.com/office/powerpoint/2010/main" val="939756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Born in Tampico, IL and lived in Dixon, IL</a:t>
            </a:r>
          </a:p>
        </p:txBody>
      </p:sp>
      <p:sp>
        <p:nvSpPr>
          <p:cNvPr id="4" name="Slide Number Placeholder 3"/>
          <p:cNvSpPr>
            <a:spLocks noGrp="1"/>
          </p:cNvSpPr>
          <p:nvPr>
            <p:ph type="sldNum" sz="quarter" idx="5"/>
          </p:nvPr>
        </p:nvSpPr>
        <p:spPr/>
        <p:txBody>
          <a:bodyPr/>
          <a:lstStyle/>
          <a:p>
            <a:fld id="{E1FCDC15-F6A8-4CAC-9574-77AE4BC7BFED}" type="slidenum">
              <a:rPr lang="en-US" smtClean="0"/>
              <a:pPr/>
              <a:t>8</a:t>
            </a:fld>
            <a:endParaRPr lang="en-US"/>
          </a:p>
        </p:txBody>
      </p:sp>
    </p:spTree>
    <p:extLst>
      <p:ext uri="{BB962C8B-B14F-4D97-AF65-F5344CB8AC3E}">
        <p14:creationId xmlns:p14="http://schemas.microsoft.com/office/powerpoint/2010/main" val="672861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Born in Chicago</a:t>
            </a:r>
          </a:p>
        </p:txBody>
      </p:sp>
      <p:sp>
        <p:nvSpPr>
          <p:cNvPr id="4" name="Slide Number Placeholder 3"/>
          <p:cNvSpPr>
            <a:spLocks noGrp="1"/>
          </p:cNvSpPr>
          <p:nvPr>
            <p:ph type="sldNum" sz="quarter" idx="5"/>
          </p:nvPr>
        </p:nvSpPr>
        <p:spPr/>
        <p:txBody>
          <a:bodyPr/>
          <a:lstStyle/>
          <a:p>
            <a:fld id="{E1FCDC15-F6A8-4CAC-9574-77AE4BC7BFED}" type="slidenum">
              <a:rPr lang="en-US" smtClean="0"/>
              <a:pPr/>
              <a:t>9</a:t>
            </a:fld>
            <a:endParaRPr lang="en-US"/>
          </a:p>
        </p:txBody>
      </p:sp>
    </p:spTree>
    <p:extLst>
      <p:ext uri="{BB962C8B-B14F-4D97-AF65-F5344CB8AC3E}">
        <p14:creationId xmlns:p14="http://schemas.microsoft.com/office/powerpoint/2010/main" val="2700160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Born in Edgewater, IL</a:t>
            </a:r>
          </a:p>
        </p:txBody>
      </p:sp>
      <p:sp>
        <p:nvSpPr>
          <p:cNvPr id="4" name="Slide Number Placeholder 3"/>
          <p:cNvSpPr>
            <a:spLocks noGrp="1"/>
          </p:cNvSpPr>
          <p:nvPr>
            <p:ph type="sldNum" sz="quarter" idx="5"/>
          </p:nvPr>
        </p:nvSpPr>
        <p:spPr/>
        <p:txBody>
          <a:bodyPr/>
          <a:lstStyle/>
          <a:p>
            <a:fld id="{E1FCDC15-F6A8-4CAC-9574-77AE4BC7BFED}" type="slidenum">
              <a:rPr lang="en-US" smtClean="0"/>
              <a:pPr/>
              <a:t>10</a:t>
            </a:fld>
            <a:endParaRPr lang="en-US"/>
          </a:p>
        </p:txBody>
      </p:sp>
    </p:spTree>
    <p:extLst>
      <p:ext uri="{BB962C8B-B14F-4D97-AF65-F5344CB8AC3E}">
        <p14:creationId xmlns:p14="http://schemas.microsoft.com/office/powerpoint/2010/main" val="1013695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4</a:t>
            </a:r>
            <a:r>
              <a:rPr lang="en-US" baseline="30000" dirty="0"/>
              <a:t>th</a:t>
            </a:r>
            <a:r>
              <a:rPr lang="en-US" dirty="0"/>
              <a:t> and current Illinois Constitution was adopted in 1970. It essentially contains 15 major sections called “Articles” broken down into subsections called “Sections.” It is very, very similar to the Federal constitution.</a:t>
            </a:r>
          </a:p>
        </p:txBody>
      </p:sp>
      <p:sp>
        <p:nvSpPr>
          <p:cNvPr id="4" name="Slide Number Placeholder 3"/>
          <p:cNvSpPr>
            <a:spLocks noGrp="1"/>
          </p:cNvSpPr>
          <p:nvPr>
            <p:ph type="sldNum" sz="quarter" idx="5"/>
          </p:nvPr>
        </p:nvSpPr>
        <p:spPr/>
        <p:txBody>
          <a:bodyPr/>
          <a:lstStyle/>
          <a:p>
            <a:fld id="{E1FCDC15-F6A8-4CAC-9574-77AE4BC7BFED}" type="slidenum">
              <a:rPr lang="en-US" smtClean="0"/>
              <a:pPr/>
              <a:t>11</a:t>
            </a:fld>
            <a:endParaRPr lang="en-US"/>
          </a:p>
        </p:txBody>
      </p:sp>
    </p:spTree>
    <p:extLst>
      <p:ext uri="{BB962C8B-B14F-4D97-AF65-F5344CB8AC3E}">
        <p14:creationId xmlns:p14="http://schemas.microsoft.com/office/powerpoint/2010/main" val="739806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a:t>
            </a:r>
            <a:r>
              <a:rPr lang="en-US" baseline="30000" dirty="0"/>
              <a:t>th Statehouse / capitol  building… admitted in started in 1868 and completed and admitted in 1888</a:t>
            </a:r>
            <a:endParaRPr lang="en-US" dirty="0"/>
          </a:p>
        </p:txBody>
      </p:sp>
      <p:sp>
        <p:nvSpPr>
          <p:cNvPr id="4" name="Slide Number Placeholder 3"/>
          <p:cNvSpPr>
            <a:spLocks noGrp="1"/>
          </p:cNvSpPr>
          <p:nvPr>
            <p:ph type="sldNum" sz="quarter" idx="5"/>
          </p:nvPr>
        </p:nvSpPr>
        <p:spPr/>
        <p:txBody>
          <a:bodyPr/>
          <a:lstStyle/>
          <a:p>
            <a:fld id="{E1FCDC15-F6A8-4CAC-9574-77AE4BC7BFED}" type="slidenum">
              <a:rPr lang="en-US" smtClean="0"/>
              <a:pPr/>
              <a:t>12</a:t>
            </a:fld>
            <a:endParaRPr lang="en-US"/>
          </a:p>
        </p:txBody>
      </p:sp>
    </p:spTree>
    <p:extLst>
      <p:ext uri="{BB962C8B-B14F-4D97-AF65-F5344CB8AC3E}">
        <p14:creationId xmlns:p14="http://schemas.microsoft.com/office/powerpoint/2010/main" val="373499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FCDC15-F6A8-4CAC-9574-77AE4BC7BFED}" type="slidenum">
              <a:rPr lang="en-US" smtClean="0"/>
              <a:pPr/>
              <a:t>13</a:t>
            </a:fld>
            <a:endParaRPr lang="en-US"/>
          </a:p>
        </p:txBody>
      </p:sp>
    </p:spTree>
    <p:extLst>
      <p:ext uri="{BB962C8B-B14F-4D97-AF65-F5344CB8AC3E}">
        <p14:creationId xmlns:p14="http://schemas.microsoft.com/office/powerpoint/2010/main" val="2287657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Territory in 1808…. Statehood in 1818 (Dec 3)… </a:t>
            </a:r>
          </a:p>
          <a:p>
            <a:endParaRPr lang="en-US" dirty="0"/>
          </a:p>
        </p:txBody>
      </p:sp>
      <p:sp>
        <p:nvSpPr>
          <p:cNvPr id="4" name="Slide Number Placeholder 3"/>
          <p:cNvSpPr>
            <a:spLocks noGrp="1"/>
          </p:cNvSpPr>
          <p:nvPr>
            <p:ph type="sldNum" sz="quarter" idx="5"/>
          </p:nvPr>
        </p:nvSpPr>
        <p:spPr/>
        <p:txBody>
          <a:bodyPr/>
          <a:lstStyle/>
          <a:p>
            <a:fld id="{E1FCDC15-F6A8-4CAC-9574-77AE4BC7BFED}" type="slidenum">
              <a:rPr lang="en-US" smtClean="0"/>
              <a:pPr/>
              <a:t>14</a:t>
            </a:fld>
            <a:endParaRPr lang="en-US"/>
          </a:p>
        </p:txBody>
      </p:sp>
    </p:spTree>
    <p:extLst>
      <p:ext uri="{BB962C8B-B14F-4D97-AF65-F5344CB8AC3E}">
        <p14:creationId xmlns:p14="http://schemas.microsoft.com/office/powerpoint/2010/main" val="13271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6BF7153-2437-496F-846A-8183C197FE6A}" type="datetimeFigureOut">
              <a:rPr lang="en-US" smtClean="0"/>
              <a:pPr/>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A1F60-3FA9-4D85-83DA-4B15488B543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BF7153-2437-496F-846A-8183C197FE6A}" type="datetimeFigureOut">
              <a:rPr lang="en-US" smtClean="0"/>
              <a:pPr/>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A1F60-3FA9-4D85-83DA-4B15488B543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BF7153-2437-496F-846A-8183C197FE6A}" type="datetimeFigureOut">
              <a:rPr lang="en-US" smtClean="0"/>
              <a:pPr/>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A1F60-3FA9-4D85-83DA-4B15488B543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BF7153-2437-496F-846A-8183C197FE6A}" type="datetimeFigureOut">
              <a:rPr lang="en-US" smtClean="0"/>
              <a:pPr/>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A1F60-3FA9-4D85-83DA-4B15488B543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BF7153-2437-496F-846A-8183C197FE6A}" type="datetimeFigureOut">
              <a:rPr lang="en-US" smtClean="0"/>
              <a:pPr/>
              <a:t>11/6/2019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6A1F60-3FA9-4D85-83DA-4B15488B543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BF7153-2437-496F-846A-8183C197FE6A}" type="datetimeFigureOut">
              <a:rPr lang="en-US" smtClean="0"/>
              <a:pPr/>
              <a:t>11/6/2019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6A1F60-3FA9-4D85-83DA-4B15488B543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BF7153-2437-496F-846A-8183C197FE6A}" type="datetimeFigureOut">
              <a:rPr lang="en-US" smtClean="0"/>
              <a:pPr/>
              <a:t>11/6/2019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6A1F60-3FA9-4D85-83DA-4B15488B543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BF7153-2437-496F-846A-8183C197FE6A}" type="datetimeFigureOut">
              <a:rPr lang="en-US" smtClean="0"/>
              <a:pPr/>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A1F60-3FA9-4D85-83DA-4B15488B543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BF7153-2437-496F-846A-8183C197FE6A}" type="datetimeFigureOut">
              <a:rPr lang="en-US" smtClean="0"/>
              <a:pPr/>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A1F60-3FA9-4D85-83DA-4B15488B543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BF7153-2437-496F-846A-8183C197FE6A}" type="datetimeFigureOut">
              <a:rPr lang="en-US" smtClean="0"/>
              <a:pPr/>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A1F60-3FA9-4D85-83DA-4B15488B543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BF7153-2437-496F-846A-8183C197FE6A}" type="datetimeFigureOut">
              <a:rPr lang="en-US" smtClean="0"/>
              <a:pPr/>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A1F60-3FA9-4D85-83DA-4B15488B543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150938" y="617538"/>
            <a:ext cx="7793037" cy="1143000"/>
          </a:xfrm>
        </p:spPr>
        <p:txBody>
          <a:bodyPr/>
          <a:lstStyle/>
          <a:p>
            <a:r>
              <a:rPr lang="en-US"/>
              <a:t>Click to edit Master title style</a:t>
            </a:r>
          </a:p>
        </p:txBody>
      </p:sp>
      <p:sp>
        <p:nvSpPr>
          <p:cNvPr id="3" name="Text Placeholder 2"/>
          <p:cNvSpPr>
            <a:spLocks noGrp="1"/>
          </p:cNvSpPr>
          <p:nvPr>
            <p:ph type="body" sz="half" idx="1"/>
          </p:nvPr>
        </p:nvSpPr>
        <p:spPr>
          <a:xfrm>
            <a:off x="11826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5145088" y="2017713"/>
            <a:ext cx="3810000" cy="4114800"/>
          </a:xfrm>
        </p:spPr>
        <p:txBody>
          <a:bodyPr/>
          <a:lstStyle/>
          <a:p>
            <a:endParaRPr lang="en-US"/>
          </a:p>
        </p:txBody>
      </p:sp>
      <p:sp>
        <p:nvSpPr>
          <p:cNvPr id="5" name="Date Placeholder 4"/>
          <p:cNvSpPr>
            <a:spLocks noGrp="1"/>
          </p:cNvSpPr>
          <p:nvPr>
            <p:ph type="dt" sz="half" idx="10"/>
          </p:nvPr>
        </p:nvSpPr>
        <p:spPr>
          <a:xfrm>
            <a:off x="914400" y="63246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352800" y="63246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781800" y="6324600"/>
            <a:ext cx="1905000" cy="457200"/>
          </a:xfrm>
        </p:spPr>
        <p:txBody>
          <a:bodyPr/>
          <a:lstStyle>
            <a:lvl1pPr>
              <a:defRPr/>
            </a:lvl1pPr>
          </a:lstStyle>
          <a:p>
            <a:fld id="{A867A3F4-6CDC-4BEF-B4CF-84796598AE87}"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150938" y="617538"/>
            <a:ext cx="7793037" cy="1143000"/>
          </a:xfrm>
        </p:spPr>
        <p:txBody>
          <a:bodyPr/>
          <a:lstStyle/>
          <a:p>
            <a:r>
              <a:rPr lang="en-US"/>
              <a:t>Click to edit Master title style</a:t>
            </a:r>
          </a:p>
        </p:txBody>
      </p:sp>
      <p:sp>
        <p:nvSpPr>
          <p:cNvPr id="3" name="ClipArt Placeholder 2"/>
          <p:cNvSpPr>
            <a:spLocks noGrp="1"/>
          </p:cNvSpPr>
          <p:nvPr>
            <p:ph type="clipArt" sz="half" idx="1"/>
          </p:nvPr>
        </p:nvSpPr>
        <p:spPr>
          <a:xfrm>
            <a:off x="1182688" y="2017713"/>
            <a:ext cx="3810000" cy="4114800"/>
          </a:xfrm>
        </p:spPr>
        <p:txBody>
          <a:bodyPr/>
          <a:lstStyle/>
          <a:p>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914400" y="63246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352800" y="63246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781800" y="6324600"/>
            <a:ext cx="1905000" cy="457200"/>
          </a:xfrm>
        </p:spPr>
        <p:txBody>
          <a:bodyPr/>
          <a:lstStyle>
            <a:lvl1pPr>
              <a:defRPr/>
            </a:lvl1pPr>
          </a:lstStyle>
          <a:p>
            <a:fld id="{6B51C82F-8901-4744-A72F-ECD4B738F48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F7153-2437-496F-846A-8183C197FE6A}" type="datetimeFigureOut">
              <a:rPr lang="en-US" smtClean="0"/>
              <a:pPr/>
              <a:t>11/6/2019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6A1F60-3FA9-4D85-83DA-4B15488B543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hyperlink" Target="http://wgntv.com/2014/10/30/morton-illinois-the-pumpkin-capital-of-the-world/"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hyperlink" Target="http://plainview.files.wordpress.com/2009/01/ronald-reagan.jpg" TargetMode="Externa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8.gif"/><Relationship Id="rId4" Type="http://schemas.openxmlformats.org/officeDocument/2006/relationships/hyperlink" Target="http://south.maine207.or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hyperlink" Target="http://images.google.com/imgres?imgurl=http://cache.virtualtourist.com/1/1692873-Three_Illinois_Towns_Have_Served_as_Capitals-Illinois.jpg&amp;imgrefurl=http://www.virtualtourist.com/travel/North_America/United_States_of_America/Illinois/Off_the_Beaten_Path-Illinois-BR-1.html&amp;usg=__fueKKDGEoiJUYD01ppPgbn7v0OU=&amp;h=182&amp;w=130&amp;sz=5&amp;hl=en&amp;start=11&amp;itbs=1&amp;tbnid=Xmkp0flaIget5M:&amp;tbnh=101&amp;tbnw=72&amp;prev=/images?q=Illinois+capitals&amp;gbv=2&amp;hl=en&amp;safe=active"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24.pn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hyperlink" Target="https://www.history.com/shows/how-the-states-got-their-shapes/videos/illinois"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gif"/></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39.gif"/><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3" Type="http://schemas.openxmlformats.org/officeDocument/2006/relationships/hyperlink" Target="http://www.history.com/topics/us-states/illinois/videos/how-illinois-got-its-shape" TargetMode="External"/><Relationship Id="rId2" Type="http://schemas.openxmlformats.org/officeDocument/2006/relationships/image" Target="../media/image40.jpeg"/><Relationship Id="rId1" Type="http://schemas.openxmlformats.org/officeDocument/2006/relationships/slideLayout" Target="../slideLayouts/slideLayout6.xml"/><Relationship Id="rId5" Type="http://schemas.openxmlformats.org/officeDocument/2006/relationships/image" Target="../media/image42.gif"/><Relationship Id="rId4" Type="http://schemas.openxmlformats.org/officeDocument/2006/relationships/image" Target="../media/image41.jpeg"/></Relationships>
</file>

<file path=ppt/slides/_rels/slide2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7.jp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46.jpg"/><Relationship Id="rId5" Type="http://schemas.openxmlformats.org/officeDocument/2006/relationships/image" Target="../media/image45.png"/><Relationship Id="rId4" Type="http://schemas.openxmlformats.org/officeDocument/2006/relationships/image" Target="../media/image4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4.xml"/><Relationship Id="rId5" Type="http://schemas.openxmlformats.org/officeDocument/2006/relationships/image" Target="../media/image58.jpeg"/><Relationship Id="rId4" Type="http://schemas.openxmlformats.org/officeDocument/2006/relationships/image" Target="../media/image57.jpeg"/></Relationships>
</file>

<file path=ppt/slides/_rels/slide2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gif"/><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hyperlink" Target="http://images.google.com/imgres?imgurl=http://profile.ak.fbcdn.net/object2/258/105/n2488331979_7068.jpg&amp;imgrefurl=http://www.facebook.com/group.php?gid=2488331979&amp;usg=__c617NZ1Z5rgoGhevaruUcj-rqBk=&amp;h=258&amp;w=200&amp;sz=14&amp;hl=en&amp;start=107&amp;um=1&amp;itbs=1&amp;tbnid=51EfHRh0KoLLuM:&amp;tbnh=112&amp;tbnw=87&amp;prev=/images?q=Plainfield,+Illinois+sign&amp;gbv=2&amp;ndsp=20&amp;hl=en&amp;safe=active&amp;sa=N&amp;start=100&amp;um=1" TargetMode="External"/><Relationship Id="rId7" Type="http://schemas.openxmlformats.org/officeDocument/2006/relationships/image" Target="../media/image66.jpeg"/><Relationship Id="rId2" Type="http://schemas.openxmlformats.org/officeDocument/2006/relationships/image" Target="../media/image62.jpeg"/><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30.xml.rels><?xml version="1.0" encoding="UTF-8" standalone="yes"?>
<Relationships xmlns="http://schemas.openxmlformats.org/package/2006/relationships"><Relationship Id="rId2" Type="http://schemas.openxmlformats.org/officeDocument/2006/relationships/image" Target="../media/image68.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73.gi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hyperlink" Target="https://docs.google.com/forms/d/1Brts3TjDqGgUFQugzcpescK_DBdDOaAGT-4UcmBO32Y/viewform?pli=1" TargetMode="Externa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4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hyperlink" Target="http://images.google.com/imgres?imgurl=http://upload.wikimedia.org/wikipedia/commons/9/93/Illinois_House_of_Representatives.jpg&amp;imgrefurl=http://commons.wikimedia.org/wiki/File:Illinois_House_of_Representatives.jpg&amp;usg=__culgjwa7fy-m-X2wqhmm7YMc3-A=&amp;h=2912&amp;w=4368&amp;sz=5713&amp;hl=en&amp;start=7&amp;itbs=1&amp;tbnid=qYpx1f3vtJiQKM:&amp;tbnh=100&amp;tbnw=150&amp;prev=/images?q=Illinois+House+of+Representatives&amp;gbv=2&amp;hl=en&amp;safe=active" TargetMode="Externa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hyperlink" Target="http://progressillinois.com/2009/5/5/michael-madigan-hour" TargetMode="External"/><Relationship Id="rId1" Type="http://schemas.openxmlformats.org/officeDocument/2006/relationships/slideLayout" Target="../slideLayouts/slideLayout5.xml"/><Relationship Id="rId5" Type="http://schemas.openxmlformats.org/officeDocument/2006/relationships/image" Target="../media/image87.jpeg"/><Relationship Id="rId4" Type="http://schemas.openxmlformats.org/officeDocument/2006/relationships/hyperlink" Target="http://www.chicagotribune.com/about/chicagolive/chi-chicagolive-video-john-cullerton,0,6796773.htmlstory"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hyperlink" Target="file:///\\Pnhs-data\vol1\User\SKRAUSE\Government\Illinois%20Constitution\Justice%20Bob%20Thomas%20sends%20the%20Bears%20to%20the%20playoffs%20in%2077.mov" TargetMode="External"/><Relationship Id="rId2" Type="http://schemas.openxmlformats.org/officeDocument/2006/relationships/image" Target="../media/image91.jpeg"/><Relationship Id="rId1" Type="http://schemas.openxmlformats.org/officeDocument/2006/relationships/slideLayout" Target="../slideLayouts/slideLayout7.xml"/><Relationship Id="rId5" Type="http://schemas.openxmlformats.org/officeDocument/2006/relationships/image" Target="../media/image93.jpeg"/><Relationship Id="rId4" Type="http://schemas.openxmlformats.org/officeDocument/2006/relationships/image" Target="../media/image92.jpeg"/></Relationships>
</file>

<file path=ppt/slides/_rels/slide5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96.gi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7.xml"/><Relationship Id="rId4" Type="http://schemas.openxmlformats.org/officeDocument/2006/relationships/image" Target="../media/image101.jpeg"/></Relationships>
</file>

<file path=ppt/slides/_rels/slide5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hyperlink" Target="http://collectingtokens.files.wordpress.com/2008/07/the_monarch.jpg" TargetMode="External"/><Relationship Id="rId2" Type="http://schemas.openxmlformats.org/officeDocument/2006/relationships/image" Target="../media/image106.jpeg"/><Relationship Id="rId1" Type="http://schemas.openxmlformats.org/officeDocument/2006/relationships/slideLayout" Target="../slideLayouts/slideLayout12.xml"/><Relationship Id="rId4" Type="http://schemas.openxmlformats.org/officeDocument/2006/relationships/image" Target="../media/image107.jpeg"/></Relationships>
</file>

<file path=ppt/slides/_rels/slide5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110.gif"/><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hyperlink" Target="http://images.google.com/imgres?imgurl=http://www.mightywombat.com/toons/popcorn.gif&amp;imgrefurl=http://pmurphy.wordpress.com/&amp;usg=__dY4J98vBkziaOhYmpdiRiiEU9js=&amp;h=360&amp;w=360&amp;sz=21&amp;hl=en&amp;start=6&amp;itbs=1&amp;tbnid=mifqWBY_BHFjMM:&amp;tbnh=121&amp;tbnw=121&amp;prev=/images?q=popcorn+cartoon&amp;gbv=2&amp;ndsp=18&amp;hl=en&amp;safe=active" TargetMode="External"/><Relationship Id="rId2" Type="http://schemas.openxmlformats.org/officeDocument/2006/relationships/image" Target="../media/image113.jpeg"/><Relationship Id="rId1" Type="http://schemas.openxmlformats.org/officeDocument/2006/relationships/slideLayout" Target="../slideLayouts/slideLayout6.xml"/><Relationship Id="rId4" Type="http://schemas.openxmlformats.org/officeDocument/2006/relationships/image" Target="../media/image114.jpeg"/></Relationships>
</file>

<file path=ppt/slides/_rels/slide6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19.gif"/><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hyperlink" Target="http://www.dailyherald.com/news/20180110/divide-illinois-into-3-or-4-states-democrat-running-for-governor-says-yes" TargetMode="External"/><Relationship Id="rId1" Type="http://schemas.openxmlformats.org/officeDocument/2006/relationships/slideLayout" Target="../slideLayouts/slideLayout6.xml"/><Relationship Id="rId5" Type="http://schemas.openxmlformats.org/officeDocument/2006/relationships/image" Target="../media/image122.jpg"/><Relationship Id="rId4" Type="http://schemas.openxmlformats.org/officeDocument/2006/relationships/image" Target="../media/image121.jpg"/></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7.xml.rels><?xml version="1.0" encoding="UTF-8" standalone="yes"?>
<Relationships xmlns="http://schemas.openxmlformats.org/package/2006/relationships"><Relationship Id="rId3" Type="http://schemas.openxmlformats.org/officeDocument/2006/relationships/hyperlink" Target="http://www.wanderwithchris.com/wp-content/uploads/2009/10/hitch-sign.jpg" TargetMode="External"/><Relationship Id="rId2" Type="http://schemas.openxmlformats.org/officeDocument/2006/relationships/image" Target="../media/image123.jpeg"/><Relationship Id="rId1" Type="http://schemas.openxmlformats.org/officeDocument/2006/relationships/slideLayout" Target="../slideLayouts/slideLayout7.xml"/><Relationship Id="rId5" Type="http://schemas.openxmlformats.org/officeDocument/2006/relationships/image" Target="../media/image125.jpeg"/><Relationship Id="rId4" Type="http://schemas.openxmlformats.org/officeDocument/2006/relationships/image" Target="../media/image124.jpeg"/></Relationships>
</file>

<file path=ppt/slides/_rels/slide68.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7A6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s://illinois200.com/wp-content/themes/illinois200/images/born-built-grown-v2.png">
            <a:extLst>
              <a:ext uri="{FF2B5EF4-FFF2-40B4-BE49-F238E27FC236}">
                <a16:creationId xmlns:a16="http://schemas.microsoft.com/office/drawing/2014/main" id="{4F8AA44A-5C3A-4295-A658-165EB0DB76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0" y="725426"/>
            <a:ext cx="8178799" cy="5407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899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5054C2-CE84-4A7D-8A5C-95B93B8AC574}"/>
              </a:ext>
            </a:extLst>
          </p:cNvPr>
          <p:cNvPicPr>
            <a:picLocks noChangeAspect="1"/>
          </p:cNvPicPr>
          <p:nvPr/>
        </p:nvPicPr>
        <p:blipFill rotWithShape="1">
          <a:blip r:embed="rId2">
            <a:extLst>
              <a:ext uri="{28A0092B-C50C-407E-A947-70E740481C1C}">
                <a14:useLocalDpi xmlns:a14="http://schemas.microsoft.com/office/drawing/2010/main" val="0"/>
              </a:ext>
            </a:extLst>
          </a:blip>
          <a:srcRect l="8896" r="5438" b="1"/>
          <a:stretch/>
        </p:blipFill>
        <p:spPr>
          <a:xfrm>
            <a:off x="20" y="10"/>
            <a:ext cx="9143980" cy="685799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9244" y="152400"/>
            <a:ext cx="8229600" cy="4525963"/>
          </a:xfrm>
        </p:spPr>
        <p:txBody>
          <a:bodyPr/>
          <a:lstStyle/>
          <a:p>
            <a:pPr algn="ctr"/>
            <a:r>
              <a:rPr lang="en-US" dirty="0"/>
              <a:t>Which level of government is more important, the national (federal) government or the state (Illinois) government, why?</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1905000"/>
            <a:ext cx="1423777" cy="1423777"/>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905000"/>
            <a:ext cx="1545325" cy="1545325"/>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3545246"/>
            <a:ext cx="4226865" cy="3108576"/>
          </a:xfrm>
          <a:prstGeom prst="rect">
            <a:avLst/>
          </a:prstGeom>
        </p:spPr>
      </p:pic>
      <p:pic>
        <p:nvPicPr>
          <p:cNvPr id="8" name="Picture 7" descr="A group of people posing for the camera&#10;&#10;Description automatically generated">
            <a:extLst>
              <a:ext uri="{FF2B5EF4-FFF2-40B4-BE49-F238E27FC236}">
                <a16:creationId xmlns:a16="http://schemas.microsoft.com/office/drawing/2014/main" id="{DCDBEB4F-C5B1-4BCF-99B4-D423A9F765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49222" y="3571878"/>
            <a:ext cx="4624043" cy="3081943"/>
          </a:xfrm>
          <a:prstGeom prst="rect">
            <a:avLst/>
          </a:prstGeom>
        </p:spPr>
      </p:pic>
    </p:spTree>
    <p:extLst>
      <p:ext uri="{BB962C8B-B14F-4D97-AF65-F5344CB8AC3E}">
        <p14:creationId xmlns:p14="http://schemas.microsoft.com/office/powerpoint/2010/main" val="978458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1981200"/>
            <a:ext cx="6163733" cy="3467100"/>
          </a:xfrm>
          <a:prstGeom prst="rect">
            <a:avLst/>
          </a:prstGeom>
        </p:spPr>
      </p:pic>
      <p:sp>
        <p:nvSpPr>
          <p:cNvPr id="3" name="Title 2"/>
          <p:cNvSpPr>
            <a:spLocks noGrp="1"/>
          </p:cNvSpPr>
          <p:nvPr>
            <p:ph type="title"/>
          </p:nvPr>
        </p:nvSpPr>
        <p:spPr/>
        <p:txBody>
          <a:bodyPr/>
          <a:lstStyle/>
          <a:p>
            <a:r>
              <a:rPr lang="en-US" dirty="0"/>
              <a:t>State Government at Work?</a:t>
            </a:r>
          </a:p>
        </p:txBody>
      </p:sp>
      <p:sp>
        <p:nvSpPr>
          <p:cNvPr id="4" name="TextBox 3"/>
          <p:cNvSpPr txBox="1"/>
          <p:nvPr/>
        </p:nvSpPr>
        <p:spPr>
          <a:xfrm>
            <a:off x="2971800" y="5627141"/>
            <a:ext cx="3810000" cy="769441"/>
          </a:xfrm>
          <a:prstGeom prst="rect">
            <a:avLst/>
          </a:prstGeom>
          <a:noFill/>
        </p:spPr>
        <p:txBody>
          <a:bodyPr wrap="square" rtlCol="0">
            <a:spAutoFit/>
          </a:bodyPr>
          <a:lstStyle/>
          <a:p>
            <a:r>
              <a:rPr lang="en-US" sz="4400" dirty="0"/>
              <a:t>Your State Pie!</a:t>
            </a:r>
          </a:p>
        </p:txBody>
      </p:sp>
    </p:spTree>
    <p:extLst>
      <p:ext uri="{BB962C8B-B14F-4D97-AF65-F5344CB8AC3E}">
        <p14:creationId xmlns:p14="http://schemas.microsoft.com/office/powerpoint/2010/main" val="3836675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Or…the Pirogue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0" y="1219200"/>
            <a:ext cx="3486150" cy="4648200"/>
          </a:xfrm>
          <a:prstGeom prst="rect">
            <a:avLst/>
          </a:prstGeom>
        </p:spPr>
      </p:pic>
      <p:sp>
        <p:nvSpPr>
          <p:cNvPr id="4" name="TextBox 3"/>
          <p:cNvSpPr txBox="1"/>
          <p:nvPr/>
        </p:nvSpPr>
        <p:spPr>
          <a:xfrm>
            <a:off x="2209800" y="6012359"/>
            <a:ext cx="4522539" cy="769441"/>
          </a:xfrm>
          <a:prstGeom prst="rect">
            <a:avLst/>
          </a:prstGeom>
          <a:noFill/>
        </p:spPr>
        <p:txBody>
          <a:bodyPr wrap="square" rtlCol="0">
            <a:spAutoFit/>
          </a:bodyPr>
          <a:lstStyle/>
          <a:p>
            <a:r>
              <a:rPr lang="en-US" sz="4400" dirty="0"/>
              <a:t>Your State Artifact!</a:t>
            </a:r>
          </a:p>
        </p:txBody>
      </p:sp>
    </p:spTree>
    <p:extLst>
      <p:ext uri="{BB962C8B-B14F-4D97-AF65-F5344CB8AC3E}">
        <p14:creationId xmlns:p14="http://schemas.microsoft.com/office/powerpoint/2010/main" val="3166891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ustream.tv/blog/wp-content/uploads/2009/01/obama-official-photo.jpeg"/>
          <p:cNvPicPr>
            <a:picLocks noChangeAspect="1" noChangeArrowheads="1"/>
          </p:cNvPicPr>
          <p:nvPr/>
        </p:nvPicPr>
        <p:blipFill>
          <a:blip r:embed="rId3" cstate="print"/>
          <a:srcRect/>
          <a:stretch>
            <a:fillRect/>
          </a:stretch>
        </p:blipFill>
        <p:spPr bwMode="auto">
          <a:xfrm>
            <a:off x="457200" y="228600"/>
            <a:ext cx="4572000" cy="6210300"/>
          </a:xfrm>
          <a:prstGeom prst="rect">
            <a:avLst/>
          </a:prstGeom>
          <a:noFill/>
        </p:spPr>
      </p:pic>
      <p:sp>
        <p:nvSpPr>
          <p:cNvPr id="3" name="Oval Callout 2"/>
          <p:cNvSpPr/>
          <p:nvPr/>
        </p:nvSpPr>
        <p:spPr>
          <a:xfrm>
            <a:off x="5105400" y="685800"/>
            <a:ext cx="3810000" cy="304800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0" y="1219200"/>
            <a:ext cx="2590800" cy="2062103"/>
          </a:xfrm>
          <a:prstGeom prst="rect">
            <a:avLst/>
          </a:prstGeom>
          <a:noFill/>
        </p:spPr>
        <p:txBody>
          <a:bodyPr wrap="square" rtlCol="0">
            <a:spAutoFit/>
          </a:bodyPr>
          <a:lstStyle/>
          <a:p>
            <a:r>
              <a:rPr lang="en-US" sz="3200" dirty="0">
                <a:solidFill>
                  <a:schemeClr val="bg1"/>
                </a:solidFill>
              </a:rPr>
              <a:t>You know I’m from Illinois, but did you know…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lams.slcusd.org/pages/teachers/negranti/battleprojects06/Katyweb/ulysses-grant.jpg"/>
          <p:cNvPicPr>
            <a:picLocks noChangeAspect="1" noChangeArrowheads="1"/>
          </p:cNvPicPr>
          <p:nvPr/>
        </p:nvPicPr>
        <p:blipFill>
          <a:blip r:embed="rId2" cstate="print"/>
          <a:srcRect/>
          <a:stretch>
            <a:fillRect/>
          </a:stretch>
        </p:blipFill>
        <p:spPr bwMode="auto">
          <a:xfrm>
            <a:off x="304800" y="304800"/>
            <a:ext cx="4813300" cy="6219349"/>
          </a:xfrm>
          <a:prstGeom prst="rect">
            <a:avLst/>
          </a:prstGeom>
          <a:noFill/>
        </p:spPr>
      </p:pic>
      <p:pic>
        <p:nvPicPr>
          <p:cNvPr id="26628" name="Picture 4" descr="http://www.galenavacationhomes.com/images/galena.jpg"/>
          <p:cNvPicPr>
            <a:picLocks noChangeAspect="1" noChangeArrowheads="1"/>
          </p:cNvPicPr>
          <p:nvPr/>
        </p:nvPicPr>
        <p:blipFill>
          <a:blip r:embed="rId3" cstate="print"/>
          <a:srcRect/>
          <a:stretch>
            <a:fillRect/>
          </a:stretch>
        </p:blipFill>
        <p:spPr bwMode="auto">
          <a:xfrm>
            <a:off x="5486400" y="3962400"/>
            <a:ext cx="3352800" cy="2514600"/>
          </a:xfrm>
          <a:prstGeom prst="rect">
            <a:avLst/>
          </a:prstGeom>
          <a:noFill/>
        </p:spPr>
      </p:pic>
      <p:sp>
        <p:nvSpPr>
          <p:cNvPr id="4" name="Rectangle 3"/>
          <p:cNvSpPr/>
          <p:nvPr/>
        </p:nvSpPr>
        <p:spPr>
          <a:xfrm>
            <a:off x="5562600" y="762000"/>
            <a:ext cx="3169457" cy="2554545"/>
          </a:xfrm>
          <a:prstGeom prst="rect">
            <a:avLst/>
          </a:prstGeom>
          <a:noFill/>
        </p:spPr>
        <p:txBody>
          <a:bodyPr wrap="none" lIns="91440" tIns="45720" rIns="91440" bIns="45720">
            <a:spAutoFit/>
          </a:bodyPr>
          <a:lstStyle/>
          <a:p>
            <a:pPr algn="ctr"/>
            <a:r>
              <a:rPr lang="en-US" sz="8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Galena</a:t>
            </a:r>
          </a:p>
          <a:p>
            <a:pPr algn="ctr"/>
            <a:r>
              <a:rPr lang="en-US" sz="8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Illinois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rlv.zcache.com/eureka_hornets_high_school_eureka_illinois_card-p137890336754319179q0yk_400.jpg"/>
          <p:cNvPicPr>
            <a:picLocks noChangeAspect="1" noChangeArrowheads="1"/>
          </p:cNvPicPr>
          <p:nvPr/>
        </p:nvPicPr>
        <p:blipFill>
          <a:blip r:embed="rId3" cstate="print"/>
          <a:srcRect t="10000" b="10000"/>
          <a:stretch>
            <a:fillRect/>
          </a:stretch>
        </p:blipFill>
        <p:spPr bwMode="auto">
          <a:xfrm>
            <a:off x="381000" y="381000"/>
            <a:ext cx="3810000" cy="3048000"/>
          </a:xfrm>
          <a:prstGeom prst="rect">
            <a:avLst/>
          </a:prstGeom>
          <a:noFill/>
        </p:spPr>
      </p:pic>
      <p:pic>
        <p:nvPicPr>
          <p:cNvPr id="1028" name="Picture 4" descr="http://4.bp.blogspot.com/_AvCOzxKSFT0/SYu5TmmQmoI/AAAAAAAAE6M/1KpdrJuDFIY/s320/Reagan+mural.jpg"/>
          <p:cNvPicPr>
            <a:picLocks noChangeAspect="1" noChangeArrowheads="1"/>
          </p:cNvPicPr>
          <p:nvPr/>
        </p:nvPicPr>
        <p:blipFill>
          <a:blip r:embed="rId4" cstate="print"/>
          <a:srcRect/>
          <a:stretch>
            <a:fillRect/>
          </a:stretch>
        </p:blipFill>
        <p:spPr bwMode="auto">
          <a:xfrm>
            <a:off x="3962400" y="3276600"/>
            <a:ext cx="4343400" cy="3257550"/>
          </a:xfrm>
          <a:prstGeom prst="rect">
            <a:avLst/>
          </a:prstGeom>
          <a:noFill/>
        </p:spPr>
      </p:pic>
      <p:pic>
        <p:nvPicPr>
          <p:cNvPr id="1030" name="Picture 6" descr="See full size image">
            <a:hlinkClick r:id="rId5"/>
          </p:cNvPr>
          <p:cNvPicPr>
            <a:picLocks noChangeAspect="1" noChangeArrowheads="1"/>
          </p:cNvPicPr>
          <p:nvPr/>
        </p:nvPicPr>
        <p:blipFill>
          <a:blip r:embed="rId6" cstate="print"/>
          <a:srcRect/>
          <a:stretch>
            <a:fillRect/>
          </a:stretch>
        </p:blipFill>
        <p:spPr bwMode="auto">
          <a:xfrm>
            <a:off x="4876800" y="304800"/>
            <a:ext cx="2948940" cy="27432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www.justdisney.com/images/walt_disney_photos/Walt_in_office.JPG"/>
          <p:cNvPicPr>
            <a:picLocks noChangeAspect="1" noChangeArrowheads="1"/>
          </p:cNvPicPr>
          <p:nvPr/>
        </p:nvPicPr>
        <p:blipFill>
          <a:blip r:embed="rId3" cstate="print"/>
          <a:srcRect/>
          <a:stretch>
            <a:fillRect/>
          </a:stretch>
        </p:blipFill>
        <p:spPr bwMode="auto">
          <a:xfrm>
            <a:off x="685800" y="533400"/>
            <a:ext cx="5076825" cy="4181475"/>
          </a:xfrm>
          <a:prstGeom prst="rect">
            <a:avLst/>
          </a:prstGeom>
          <a:noFill/>
        </p:spPr>
      </p:pic>
      <p:pic>
        <p:nvPicPr>
          <p:cNvPr id="40964" name="Picture 4" descr="http://www.hum.it/wp-content/uploads/2007/11/mickey_mouse.jpg"/>
          <p:cNvPicPr>
            <a:picLocks noChangeAspect="1" noChangeArrowheads="1"/>
          </p:cNvPicPr>
          <p:nvPr/>
        </p:nvPicPr>
        <p:blipFill>
          <a:blip r:embed="rId4" cstate="print"/>
          <a:srcRect/>
          <a:stretch>
            <a:fillRect/>
          </a:stretch>
        </p:blipFill>
        <p:spPr bwMode="auto">
          <a:xfrm>
            <a:off x="4876800" y="2362200"/>
            <a:ext cx="3276600" cy="376237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www.topnews.in/law/files/Senator.Hillary.Clinton.jpg"/>
          <p:cNvPicPr>
            <a:picLocks noChangeAspect="1" noChangeArrowheads="1"/>
          </p:cNvPicPr>
          <p:nvPr/>
        </p:nvPicPr>
        <p:blipFill>
          <a:blip r:embed="rId3" cstate="print"/>
          <a:srcRect/>
          <a:stretch>
            <a:fillRect/>
          </a:stretch>
        </p:blipFill>
        <p:spPr bwMode="auto">
          <a:xfrm>
            <a:off x="609600" y="2209800"/>
            <a:ext cx="3567096" cy="3629025"/>
          </a:xfrm>
          <a:prstGeom prst="rect">
            <a:avLst/>
          </a:prstGeom>
          <a:noFill/>
        </p:spPr>
      </p:pic>
      <p:pic>
        <p:nvPicPr>
          <p:cNvPr id="19459" name="Picture 3" descr="Maine South High School Logo">
            <a:hlinkClick r:id="rId4"/>
          </p:cNvPr>
          <p:cNvPicPr>
            <a:picLocks noChangeAspect="1" noChangeArrowheads="1"/>
          </p:cNvPicPr>
          <p:nvPr/>
        </p:nvPicPr>
        <p:blipFill>
          <a:blip r:embed="rId5" cstate="print"/>
          <a:srcRect/>
          <a:stretch>
            <a:fillRect/>
          </a:stretch>
        </p:blipFill>
        <p:spPr bwMode="auto">
          <a:xfrm>
            <a:off x="5029200" y="3505200"/>
            <a:ext cx="3581400" cy="2883727"/>
          </a:xfrm>
          <a:prstGeom prst="rect">
            <a:avLst/>
          </a:prstGeom>
          <a:noFill/>
        </p:spPr>
      </p:pic>
      <p:sp>
        <p:nvSpPr>
          <p:cNvPr id="5" name="Cloud Callout 4"/>
          <p:cNvSpPr/>
          <p:nvPr/>
        </p:nvSpPr>
        <p:spPr>
          <a:xfrm>
            <a:off x="4191000" y="381000"/>
            <a:ext cx="4343400" cy="25146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953000" y="990600"/>
            <a:ext cx="2743200" cy="1446550"/>
          </a:xfrm>
          <a:prstGeom prst="rect">
            <a:avLst/>
          </a:prstGeom>
          <a:noFill/>
        </p:spPr>
        <p:txBody>
          <a:bodyPr wrap="square" rtlCol="0">
            <a:spAutoFit/>
          </a:bodyPr>
          <a:lstStyle/>
          <a:p>
            <a:r>
              <a:rPr lang="en-US" sz="4400" dirty="0">
                <a:solidFill>
                  <a:schemeClr val="bg1"/>
                </a:solidFill>
              </a:rPr>
              <a:t>I’m from Illinois too!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799511" y="15711"/>
            <a:ext cx="7793037" cy="1143000"/>
          </a:xfrm>
        </p:spPr>
        <p:txBody>
          <a:bodyPr/>
          <a:lstStyle/>
          <a:p>
            <a:r>
              <a:rPr lang="en-US" b="1" dirty="0"/>
              <a:t>Illinois Constitution (1970)</a:t>
            </a:r>
          </a:p>
        </p:txBody>
      </p:sp>
      <p:sp>
        <p:nvSpPr>
          <p:cNvPr id="124931" name="Rectangle 3"/>
          <p:cNvSpPr>
            <a:spLocks noGrp="1" noChangeArrowheads="1"/>
          </p:cNvSpPr>
          <p:nvPr>
            <p:ph type="body" sz="half" idx="1"/>
          </p:nvPr>
        </p:nvSpPr>
        <p:spPr>
          <a:xfrm>
            <a:off x="152400" y="1066800"/>
            <a:ext cx="4230688" cy="5638800"/>
          </a:xfrm>
        </p:spPr>
        <p:txBody>
          <a:bodyPr>
            <a:normAutofit/>
          </a:bodyPr>
          <a:lstStyle/>
          <a:p>
            <a:pPr algn="ctr"/>
            <a:r>
              <a:rPr lang="en-US" sz="2800" dirty="0"/>
              <a:t>Reserved  &amp; Concurrent Powers</a:t>
            </a:r>
          </a:p>
          <a:p>
            <a:pPr lvl="1"/>
            <a:r>
              <a:rPr lang="en-US" sz="2400" dirty="0"/>
              <a:t>Remember Federalism?</a:t>
            </a:r>
          </a:p>
          <a:p>
            <a:r>
              <a:rPr lang="en-US" sz="2800" dirty="0"/>
              <a:t>State highways, local laws, intrastate commerce, traffic laws, education, marriage, divorce laws, hospitals, etc.</a:t>
            </a:r>
          </a:p>
          <a:p>
            <a:r>
              <a:rPr lang="en-US" sz="2800" dirty="0"/>
              <a:t>Biggest rule:</a:t>
            </a:r>
          </a:p>
          <a:p>
            <a:pPr lvl="1"/>
            <a:r>
              <a:rPr lang="en-US" sz="2400" dirty="0"/>
              <a:t>If all else fails it’s like the federal government</a:t>
            </a:r>
          </a:p>
        </p:txBody>
      </p:sp>
      <p:pic>
        <p:nvPicPr>
          <p:cNvPr id="5" name="Online Image Placeholder 4" descr="A screenshot of a cell phone screen with text&#10;&#10;Description generated with high confidence">
            <a:extLst>
              <a:ext uri="{FF2B5EF4-FFF2-40B4-BE49-F238E27FC236}">
                <a16:creationId xmlns:a16="http://schemas.microsoft.com/office/drawing/2014/main" id="{BF469687-E790-4D39-AE87-5DD30FD49201}"/>
              </a:ext>
            </a:extLst>
          </p:cNvPr>
          <p:cNvPicPr>
            <a:picLocks noGrp="1" noChangeAspect="1"/>
          </p:cNvPicPr>
          <p:nvPr>
            <p:ph type="clipArt" sz="half" idx="2"/>
          </p:nvPr>
        </p:nvPicPr>
        <p:blipFill>
          <a:blip r:embed="rId3">
            <a:extLst>
              <a:ext uri="{28A0092B-C50C-407E-A947-70E740481C1C}">
                <a14:useLocalDpi xmlns:a14="http://schemas.microsoft.com/office/drawing/2010/main" val="0"/>
              </a:ext>
            </a:extLst>
          </a:blip>
          <a:stretch>
            <a:fillRect/>
          </a:stretch>
        </p:blipFill>
        <p:spPr>
          <a:xfrm>
            <a:off x="4267200" y="1066800"/>
            <a:ext cx="3974041" cy="2980531"/>
          </a:xfrm>
        </p:spPr>
      </p:pic>
      <p:pic>
        <p:nvPicPr>
          <p:cNvPr id="7" name="Picture 6" descr="A close up of a newspaper&#10;&#10;Description generated with very high confidence">
            <a:extLst>
              <a:ext uri="{FF2B5EF4-FFF2-40B4-BE49-F238E27FC236}">
                <a16:creationId xmlns:a16="http://schemas.microsoft.com/office/drawing/2014/main" id="{70CD49D7-E95B-438C-9D73-6B927F298B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3200" y="2756959"/>
            <a:ext cx="2297641" cy="394864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65F4110-C0FC-4D61-ACD2-A7C950EAE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531267" y="3509963"/>
            <a:ext cx="5319162"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766365" y="3812954"/>
            <a:ext cx="4848966" cy="151601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200" kern="1200">
                <a:solidFill>
                  <a:srgbClr val="FFFFFF"/>
                </a:solidFill>
                <a:latin typeface="+mj-lt"/>
                <a:ea typeface="+mj-ea"/>
                <a:cs typeface="+mj-cs"/>
              </a:rPr>
              <a:t>Illinois Capitol Building</a:t>
            </a:r>
          </a:p>
        </p:txBody>
      </p:sp>
      <p:cxnSp>
        <p:nvCxnSpPr>
          <p:cNvPr id="75" name="Straight Connector 74">
            <a:extLst>
              <a:ext uri="{FF2B5EF4-FFF2-40B4-BE49-F238E27FC236}">
                <a16:creationId xmlns:a16="http://schemas.microsoft.com/office/drawing/2014/main" id="{CC94CBDB-A76C-499E-95AB-C0A049E315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53715" y="5443086"/>
            <a:ext cx="48006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026" name="Picture 2" descr="http://www.visitusa.com/illinois/images/springfieldpic.jpg"/>
          <p:cNvPicPr>
            <a:picLocks noChangeAspect="1" noChangeArrowheads="1"/>
          </p:cNvPicPr>
          <p:nvPr/>
        </p:nvPicPr>
        <p:blipFill rotWithShape="1">
          <a:blip r:embed="rId3" cstate="print"/>
          <a:srcRect l="11688" r="16582" b="-2"/>
          <a:stretch/>
        </p:blipFill>
        <p:spPr bwMode="auto">
          <a:xfrm>
            <a:off x="238226" y="321733"/>
            <a:ext cx="3120339" cy="6214534"/>
          </a:xfrm>
          <a:prstGeom prst="rect">
            <a:avLst/>
          </a:prstGeom>
          <a:noFill/>
        </p:spPr>
      </p:pic>
      <p:pic>
        <p:nvPicPr>
          <p:cNvPr id="1028" name="Picture 4" descr="http://pics4.city-data.com/cpicc/cfiles30085.jpg"/>
          <p:cNvPicPr>
            <a:picLocks noChangeAspect="1" noChangeArrowheads="1"/>
          </p:cNvPicPr>
          <p:nvPr/>
        </p:nvPicPr>
        <p:blipFill rotWithShape="1">
          <a:blip r:embed="rId4" cstate="print"/>
          <a:srcRect t="23964" b="1935"/>
          <a:stretch/>
        </p:blipFill>
        <p:spPr bwMode="auto">
          <a:xfrm>
            <a:off x="3490722" y="299363"/>
            <a:ext cx="5412813" cy="3008188"/>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609600" y="609600"/>
            <a:ext cx="7793037" cy="1143000"/>
          </a:xfrm>
        </p:spPr>
        <p:txBody>
          <a:bodyPr/>
          <a:lstStyle/>
          <a:p>
            <a:r>
              <a:rPr lang="en-US" b="1" dirty="0"/>
              <a:t>Capitals </a:t>
            </a:r>
          </a:p>
        </p:txBody>
      </p:sp>
      <p:sp>
        <p:nvSpPr>
          <p:cNvPr id="110596" name="Rectangle 4"/>
          <p:cNvSpPr>
            <a:spLocks noGrp="1" noChangeArrowheads="1"/>
          </p:cNvSpPr>
          <p:nvPr>
            <p:ph type="body" sz="half" idx="2"/>
          </p:nvPr>
        </p:nvSpPr>
        <p:spPr>
          <a:xfrm>
            <a:off x="4953000" y="1600200"/>
            <a:ext cx="3810000" cy="4114800"/>
          </a:xfrm>
        </p:spPr>
        <p:txBody>
          <a:bodyPr>
            <a:normAutofit/>
          </a:bodyPr>
          <a:lstStyle/>
          <a:p>
            <a:r>
              <a:rPr lang="en-US" sz="4400" dirty="0"/>
              <a:t>Kaskaskia</a:t>
            </a:r>
          </a:p>
          <a:p>
            <a:pPr>
              <a:buFont typeface="Wingdings" pitchFamily="2" charset="2"/>
              <a:buNone/>
            </a:pPr>
            <a:endParaRPr lang="en-US" sz="4400" dirty="0"/>
          </a:p>
          <a:p>
            <a:r>
              <a:rPr lang="en-US" sz="4400" dirty="0"/>
              <a:t>Vandalia</a:t>
            </a:r>
          </a:p>
          <a:p>
            <a:pPr>
              <a:buFont typeface="Wingdings" pitchFamily="2" charset="2"/>
              <a:buNone/>
            </a:pPr>
            <a:endParaRPr lang="en-US" sz="4400" dirty="0"/>
          </a:p>
          <a:p>
            <a:r>
              <a:rPr lang="en-US" sz="4400" dirty="0"/>
              <a:t>Springfield</a:t>
            </a:r>
          </a:p>
        </p:txBody>
      </p:sp>
      <p:pic>
        <p:nvPicPr>
          <p:cNvPr id="36866" name="Picture 2" descr="http://t1.gstatic.com/images?q=tbn:Xmkp0flaIget5M:http://cache.virtualtourist.com/1/1692873-Three_Illinois_Towns_Have_Served_as_Capitals-Illinois.jpg">
            <a:hlinkClick r:id="rId3"/>
          </p:cNvPr>
          <p:cNvPicPr>
            <a:picLocks noGrp="1" noChangeAspect="1" noChangeArrowheads="1"/>
          </p:cNvPicPr>
          <p:nvPr>
            <p:ph type="clipArt" sz="half" idx="1"/>
          </p:nvPr>
        </p:nvPicPr>
        <p:blipFill>
          <a:blip r:embed="rId4" cstate="print"/>
          <a:srcRect/>
          <a:stretch>
            <a:fillRect/>
          </a:stretch>
        </p:blipFill>
        <p:spPr bwMode="auto">
          <a:xfrm>
            <a:off x="273773" y="381000"/>
            <a:ext cx="2879002" cy="4038600"/>
          </a:xfrm>
          <a:prstGeom prst="rect">
            <a:avLst/>
          </a:prstGeom>
          <a:noFill/>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54395" y="3476626"/>
            <a:ext cx="2162175" cy="325755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AB653C-BF76-417C-AE95-8E9E2F8566AB}"/>
              </a:ext>
            </a:extLst>
          </p:cNvPr>
          <p:cNvSpPr>
            <a:spLocks noGrp="1"/>
          </p:cNvSpPr>
          <p:nvPr>
            <p:ph type="title"/>
          </p:nvPr>
        </p:nvSpPr>
        <p:spPr>
          <a:xfrm>
            <a:off x="491490" y="2671011"/>
            <a:ext cx="3943352" cy="2427120"/>
          </a:xfrm>
        </p:spPr>
        <p:txBody>
          <a:bodyPr vert="horz" lIns="91440" tIns="45720" rIns="91440" bIns="45720" rtlCol="0" anchor="t">
            <a:normAutofit/>
          </a:bodyPr>
          <a:lstStyle/>
          <a:p>
            <a:pPr algn="l">
              <a:lnSpc>
                <a:spcPct val="90000"/>
              </a:lnSpc>
            </a:pPr>
            <a:r>
              <a:rPr lang="en-US" sz="5600"/>
              <a:t>Why does Illinois Look this Way?</a:t>
            </a:r>
          </a:p>
        </p:txBody>
      </p:sp>
      <p:cxnSp>
        <p:nvCxnSpPr>
          <p:cNvPr id="14" name="Straight Arrow Connector 13">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map&#10;&#10;Description generated with very high confidence">
            <a:hlinkClick r:id="rId3"/>
            <a:extLst>
              <a:ext uri="{FF2B5EF4-FFF2-40B4-BE49-F238E27FC236}">
                <a16:creationId xmlns:a16="http://schemas.microsoft.com/office/drawing/2014/main" id="{9807D3BE-EA1E-48D1-9F3A-A027B7CCB4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483"/>
          <a:stretch/>
        </p:blipFill>
        <p:spPr>
          <a:xfrm>
            <a:off x="4434843" y="10"/>
            <a:ext cx="4709157" cy="6857990"/>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spTree>
    <p:extLst>
      <p:ext uri="{BB962C8B-B14F-4D97-AF65-F5344CB8AC3E}">
        <p14:creationId xmlns:p14="http://schemas.microsoft.com/office/powerpoint/2010/main" val="649028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97661" y="280374"/>
            <a:ext cx="8579095"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DC88F58-BE30-46B5-A3AD-C2BA0901A692}"/>
              </a:ext>
            </a:extLst>
          </p:cNvPr>
          <p:cNvSpPr>
            <a:spLocks noGrp="1"/>
          </p:cNvSpPr>
          <p:nvPr>
            <p:ph type="title"/>
          </p:nvPr>
        </p:nvSpPr>
        <p:spPr>
          <a:xfrm>
            <a:off x="409763" y="433545"/>
            <a:ext cx="8354890" cy="930447"/>
          </a:xfrm>
        </p:spPr>
        <p:txBody>
          <a:bodyPr vert="horz" lIns="91440" tIns="45720" rIns="91440" bIns="45720" rtlCol="0" anchor="b">
            <a:normAutofit/>
          </a:bodyPr>
          <a:lstStyle/>
          <a:p>
            <a:pPr>
              <a:lnSpc>
                <a:spcPct val="90000"/>
              </a:lnSpc>
            </a:pPr>
            <a:r>
              <a:rPr lang="en-US" sz="4700">
                <a:solidFill>
                  <a:srgbClr val="FFFFFF"/>
                </a:solidFill>
              </a:rPr>
              <a:t>Happy Birthday Illinois!</a:t>
            </a:r>
          </a:p>
        </p:txBody>
      </p:sp>
      <p:cxnSp>
        <p:nvCxnSpPr>
          <p:cNvPr id="73" name="Straight Connector 72">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72558" y="1522292"/>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table&#10;&#10;Description generated with high confidence">
            <a:extLst>
              <a:ext uri="{FF2B5EF4-FFF2-40B4-BE49-F238E27FC236}">
                <a16:creationId xmlns:a16="http://schemas.microsoft.com/office/drawing/2014/main" id="{FBA7ED29-F9BF-4E66-8613-736C86286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769" y="2426818"/>
            <a:ext cx="3807749" cy="3997637"/>
          </a:xfrm>
          <a:prstGeom prst="rect">
            <a:avLst/>
          </a:prstGeom>
        </p:spPr>
      </p:pic>
      <p:cxnSp>
        <p:nvCxnSpPr>
          <p:cNvPr id="75" name="Straight Connector 74">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8720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026" name="Picture 2" descr="Image result for illinois bicentennial seal">
            <a:extLst>
              <a:ext uri="{FF2B5EF4-FFF2-40B4-BE49-F238E27FC236}">
                <a16:creationId xmlns:a16="http://schemas.microsoft.com/office/drawing/2014/main" id="{26C2469A-153E-4CF8-B494-AD010AFA0D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0954" y="2426818"/>
            <a:ext cx="3997637" cy="3997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165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91490" y="365125"/>
            <a:ext cx="3840085" cy="1692794"/>
          </a:xfrm>
        </p:spPr>
        <p:txBody>
          <a:bodyPr>
            <a:normAutofit/>
          </a:bodyPr>
          <a:lstStyle/>
          <a:p>
            <a:r>
              <a:rPr lang="en-US" b="1" dirty="0"/>
              <a:t>The History of Illinois</a:t>
            </a:r>
          </a:p>
        </p:txBody>
      </p:sp>
      <p:cxnSp>
        <p:nvCxnSpPr>
          <p:cNvPr id="72" name="Straight Arrow Connector 71">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7523" name="Rectangle 3"/>
          <p:cNvSpPr>
            <a:spLocks noGrp="1" noChangeArrowheads="1"/>
          </p:cNvSpPr>
          <p:nvPr>
            <p:ph type="body" idx="1"/>
          </p:nvPr>
        </p:nvSpPr>
        <p:spPr>
          <a:xfrm>
            <a:off x="491490" y="2575033"/>
            <a:ext cx="3840085" cy="4130565"/>
          </a:xfrm>
        </p:spPr>
        <p:txBody>
          <a:bodyPr>
            <a:normAutofit/>
          </a:bodyPr>
          <a:lstStyle/>
          <a:p>
            <a:r>
              <a:rPr lang="en-US" sz="2000" b="1" dirty="0"/>
              <a:t>Illinois-21</a:t>
            </a:r>
            <a:r>
              <a:rPr lang="en-US" sz="2000" b="1" baseline="30000" dirty="0"/>
              <a:t>st</a:t>
            </a:r>
            <a:r>
              <a:rPr lang="en-US" sz="2000" b="1" dirty="0"/>
              <a:t> state</a:t>
            </a:r>
          </a:p>
          <a:p>
            <a:r>
              <a:rPr lang="en-US" sz="2000" dirty="0"/>
              <a:t>1673 - French Explorers: Marquette &amp; Joliet</a:t>
            </a:r>
          </a:p>
          <a:p>
            <a:r>
              <a:rPr lang="en-US" sz="2000" dirty="0"/>
              <a:t>1691 - First village, </a:t>
            </a:r>
            <a:r>
              <a:rPr lang="en-US" sz="2000" i="1" dirty="0" err="1"/>
              <a:t>Pimitouri</a:t>
            </a:r>
            <a:r>
              <a:rPr lang="en-US" sz="2000" dirty="0"/>
              <a:t>-later called Peoria</a:t>
            </a:r>
          </a:p>
          <a:p>
            <a:r>
              <a:rPr lang="en-US" sz="2000" dirty="0"/>
              <a:t>Indian tribes:  Miami, Illiniwek (Illinois) and </a:t>
            </a:r>
            <a:r>
              <a:rPr lang="en-US" sz="2000" dirty="0" err="1"/>
              <a:t>Potowatomee</a:t>
            </a:r>
            <a:endParaRPr lang="en-US" sz="2000" dirty="0"/>
          </a:p>
          <a:p>
            <a:r>
              <a:rPr lang="en-US" sz="2000" b="1" dirty="0"/>
              <a:t>1787 became part of the Northwest Territory</a:t>
            </a:r>
          </a:p>
          <a:p>
            <a:r>
              <a:rPr lang="en-US" sz="2000" b="1" dirty="0"/>
              <a:t>December 3, 1818 Illinois was admitted as the 21</a:t>
            </a:r>
            <a:r>
              <a:rPr lang="en-US" sz="2000" b="1" baseline="30000" dirty="0"/>
              <a:t>st</a:t>
            </a:r>
            <a:r>
              <a:rPr lang="en-US" sz="2000" b="1" dirty="0"/>
              <a:t> state</a:t>
            </a:r>
          </a:p>
          <a:p>
            <a:endParaRPr lang="en-US" sz="1600" dirty="0"/>
          </a:p>
          <a:p>
            <a:endParaRPr lang="en-US" sz="1600" dirty="0"/>
          </a:p>
          <a:p>
            <a:endParaRPr lang="en-US" sz="1600" dirty="0"/>
          </a:p>
          <a:p>
            <a:pPr>
              <a:buFont typeface="Wingdings" pitchFamily="2" charset="2"/>
              <a:buNone/>
            </a:pPr>
            <a:endParaRPr lang="en-US" sz="1600" dirty="0"/>
          </a:p>
          <a:p>
            <a:pPr>
              <a:buFont typeface="Wingdings" pitchFamily="2" charset="2"/>
              <a:buNone/>
            </a:pPr>
            <a:endParaRPr lang="en-US" sz="1600"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2565" r="1" b="1"/>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ro.corbis.com/images/IH157619.jpg?size=67&amp;uid=BEC9D645-664E-454A-8500-B8436220C145"/>
          <p:cNvPicPr>
            <a:picLocks noChangeAspect="1" noChangeArrowheads="1"/>
          </p:cNvPicPr>
          <p:nvPr/>
        </p:nvPicPr>
        <p:blipFill>
          <a:blip r:embed="rId2" cstate="print"/>
          <a:srcRect/>
          <a:stretch>
            <a:fillRect/>
          </a:stretch>
        </p:blipFill>
        <p:spPr bwMode="auto">
          <a:xfrm>
            <a:off x="381000" y="152400"/>
            <a:ext cx="5486400" cy="2828925"/>
          </a:xfrm>
          <a:prstGeom prst="rect">
            <a:avLst/>
          </a:prstGeom>
          <a:noFill/>
        </p:spPr>
      </p:pic>
      <p:pic>
        <p:nvPicPr>
          <p:cNvPr id="1028" name="Picture 4" descr="http://pittsfieldhistory.org/images/black_hawk_lg.jpg"/>
          <p:cNvPicPr>
            <a:picLocks noChangeAspect="1" noChangeArrowheads="1"/>
          </p:cNvPicPr>
          <p:nvPr/>
        </p:nvPicPr>
        <p:blipFill>
          <a:blip r:embed="rId3" cstate="print"/>
          <a:srcRect/>
          <a:stretch>
            <a:fillRect/>
          </a:stretch>
        </p:blipFill>
        <p:spPr bwMode="auto">
          <a:xfrm>
            <a:off x="4495800" y="2133600"/>
            <a:ext cx="3248025" cy="4382565"/>
          </a:xfrm>
          <a:prstGeom prst="rect">
            <a:avLst/>
          </a:prstGeom>
          <a:noFill/>
        </p:spPr>
      </p:pic>
      <p:pic>
        <p:nvPicPr>
          <p:cNvPr id="1030" name="Picture 6" descr="http://img.tfd.com/wn/4C/69F17-louis-jolliet.gif"/>
          <p:cNvPicPr>
            <a:picLocks noChangeAspect="1" noChangeArrowheads="1"/>
          </p:cNvPicPr>
          <p:nvPr/>
        </p:nvPicPr>
        <p:blipFill>
          <a:blip r:embed="rId4" cstate="print"/>
          <a:srcRect/>
          <a:stretch>
            <a:fillRect/>
          </a:stretch>
        </p:blipFill>
        <p:spPr bwMode="auto">
          <a:xfrm>
            <a:off x="495586" y="3886200"/>
            <a:ext cx="2552414" cy="2514600"/>
          </a:xfrm>
          <a:prstGeom prst="rect">
            <a:avLst/>
          </a:prstGeom>
          <a:noFill/>
        </p:spPr>
      </p:pic>
      <p:sp>
        <p:nvSpPr>
          <p:cNvPr id="7" name="Rectangle 6"/>
          <p:cNvSpPr/>
          <p:nvPr/>
        </p:nvSpPr>
        <p:spPr>
          <a:xfrm>
            <a:off x="152400" y="2895600"/>
            <a:ext cx="3349058" cy="923330"/>
          </a:xfrm>
          <a:prstGeom prst="rect">
            <a:avLst/>
          </a:prstGeom>
          <a:noFill/>
        </p:spPr>
        <p:txBody>
          <a:bodyPr wrap="none" lIns="91440" tIns="45720" rIns="91440" bIns="45720">
            <a:spAutoFit/>
          </a:bodyPr>
          <a:lstStyle/>
          <a:p>
            <a:pPr algn="ctr"/>
            <a:r>
              <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Louis Joliet</a:t>
            </a:r>
          </a:p>
        </p:txBody>
      </p:sp>
      <p:sp>
        <p:nvSpPr>
          <p:cNvPr id="8" name="Rectangle 7"/>
          <p:cNvSpPr/>
          <p:nvPr/>
        </p:nvSpPr>
        <p:spPr>
          <a:xfrm>
            <a:off x="7010400" y="228600"/>
            <a:ext cx="1863011" cy="2585323"/>
          </a:xfrm>
          <a:prstGeom prst="rect">
            <a:avLst/>
          </a:prstGeom>
          <a:noFill/>
        </p:spPr>
        <p:txBody>
          <a:bodyPr wrap="none" lIns="91440" tIns="45720" rIns="91440" bIns="45720">
            <a:spAutoFit/>
          </a:bodyPr>
          <a:lstStyle/>
          <a:p>
            <a:pPr algn="ctr"/>
            <a:r>
              <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Chief </a:t>
            </a:r>
          </a:p>
          <a:p>
            <a:pPr algn="ctr"/>
            <a:r>
              <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Black </a:t>
            </a:r>
          </a:p>
          <a:p>
            <a:pPr algn="ctr"/>
            <a:r>
              <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Hawk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582" name="Picture 6" descr="http://www.artisticthreadworks.com/public/images/gallery/fleur_de_lis.jpg"/>
          <p:cNvPicPr>
            <a:picLocks noChangeAspect="1" noChangeArrowheads="1"/>
          </p:cNvPicPr>
          <p:nvPr/>
        </p:nvPicPr>
        <p:blipFill rotWithShape="1">
          <a:blip r:embed="rId2" cstate="print"/>
          <a:srcRect t="15192" r="3" b="14731"/>
          <a:stretch/>
        </p:blipFill>
        <p:spPr bwMode="auto">
          <a:xfrm>
            <a:off x="3871539" y="3272588"/>
            <a:ext cx="4579036" cy="3585411"/>
          </a:xfrm>
          <a:prstGeom prst="rect">
            <a:avLst/>
          </a:prstGeom>
          <a:noFill/>
        </p:spPr>
      </p:pic>
      <p:pic>
        <p:nvPicPr>
          <p:cNvPr id="24578" name="Picture 2" descr="http://www.er.uqam.ca/nobel/r14310/Kinzie/images/Danckers2000/Jacket/Front/g.jpg"/>
          <p:cNvPicPr>
            <a:picLocks noChangeAspect="1" noChangeArrowheads="1"/>
          </p:cNvPicPr>
          <p:nvPr/>
        </p:nvPicPr>
        <p:blipFill rotWithShape="1">
          <a:blip r:embed="rId3" cstate="print"/>
          <a:srcRect l="1818" r="3221"/>
          <a:stretch/>
        </p:blipFill>
        <p:spPr bwMode="auto">
          <a:xfrm>
            <a:off x="20" y="9"/>
            <a:ext cx="5459914" cy="3895335"/>
          </a:xfrm>
          <a:custGeom>
            <a:avLst/>
            <a:gdLst>
              <a:gd name="connsiteX0" fmla="*/ 0 w 7279913"/>
              <a:gd name="connsiteY0" fmla="*/ 0 h 3895335"/>
              <a:gd name="connsiteX1" fmla="*/ 7279913 w 7279913"/>
              <a:gd name="connsiteY1" fmla="*/ 0 h 3895335"/>
              <a:gd name="connsiteX2" fmla="*/ 7279913 w 7279913"/>
              <a:gd name="connsiteY2" fmla="*/ 3116976 h 3895335"/>
              <a:gd name="connsiteX3" fmla="*/ 5011287 w 7279913"/>
              <a:gd name="connsiteY3" fmla="*/ 3116976 h 3895335"/>
              <a:gd name="connsiteX4" fmla="*/ 5011287 w 7279913"/>
              <a:gd name="connsiteY4" fmla="*/ 3895335 h 3895335"/>
              <a:gd name="connsiteX5" fmla="*/ 0 w 7279913"/>
              <a:gd name="connsiteY5" fmla="*/ 3895335 h 3895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79913" h="3895335">
                <a:moveTo>
                  <a:pt x="0" y="0"/>
                </a:moveTo>
                <a:lnTo>
                  <a:pt x="7279913" y="0"/>
                </a:lnTo>
                <a:lnTo>
                  <a:pt x="7279913" y="3116976"/>
                </a:lnTo>
                <a:lnTo>
                  <a:pt x="5011287" y="3116976"/>
                </a:lnTo>
                <a:lnTo>
                  <a:pt x="5011287" y="3895335"/>
                </a:lnTo>
                <a:lnTo>
                  <a:pt x="0" y="3895335"/>
                </a:lnTo>
                <a:close/>
              </a:path>
            </a:pathLst>
          </a:custGeom>
          <a:noFill/>
        </p:spPr>
      </p:pic>
      <p:pic>
        <p:nvPicPr>
          <p:cNvPr id="24584" name="Picture 8" descr="https://www.edulink.networcs.net/schools/DeMontfort/PublishingImages/French%20flag.png"/>
          <p:cNvPicPr>
            <a:picLocks noChangeAspect="1" noChangeArrowheads="1"/>
          </p:cNvPicPr>
          <p:nvPr/>
        </p:nvPicPr>
        <p:blipFill rotWithShape="1">
          <a:blip r:embed="rId4" cstate="print"/>
          <a:srcRect l="6671" r="2" b="2"/>
          <a:stretch/>
        </p:blipFill>
        <p:spPr bwMode="auto">
          <a:xfrm>
            <a:off x="5593726" y="-22547"/>
            <a:ext cx="2856849" cy="3139531"/>
          </a:xfrm>
          <a:prstGeom prst="rect">
            <a:avLst/>
          </a:prstGeom>
          <a:noFill/>
        </p:spPr>
      </p:pic>
      <p:pic>
        <p:nvPicPr>
          <p:cNvPr id="24586" name="Picture 10" descr="http://bitsandpieces.us/wp-content/uploads/2009/06/imagescahokia-20mounds-small.jpg"/>
          <p:cNvPicPr>
            <a:picLocks noChangeAspect="1" noChangeArrowheads="1"/>
          </p:cNvPicPr>
          <p:nvPr/>
        </p:nvPicPr>
        <p:blipFill rotWithShape="1">
          <a:blip r:embed="rId5" cstate="print"/>
          <a:srcRect l="7690" r="1295" b="-4"/>
          <a:stretch/>
        </p:blipFill>
        <p:spPr bwMode="auto">
          <a:xfrm>
            <a:off x="20" y="4065775"/>
            <a:ext cx="3750870" cy="2792224"/>
          </a:xfrm>
          <a:prstGeom prst="rect">
            <a:avLst/>
          </a:prstGeom>
          <a:noFill/>
        </p:spPr>
      </p:pic>
      <p:sp>
        <p:nvSpPr>
          <p:cNvPr id="79" name="Rectangle 78">
            <a:extLst>
              <a:ext uri="{FF2B5EF4-FFF2-40B4-BE49-F238E27FC236}">
                <a16:creationId xmlns:a16="http://schemas.microsoft.com/office/drawing/2014/main" id="{25414FA1-2D4C-41DB-83DE-4F3E38C10A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67928" y="0"/>
            <a:ext cx="576072"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554" name="Picture 2" descr="http://www.asla.org/2009meeting/images/CityHall.jpg"/>
          <p:cNvPicPr>
            <a:picLocks noChangeAspect="1" noChangeArrowheads="1"/>
          </p:cNvPicPr>
          <p:nvPr/>
        </p:nvPicPr>
        <p:blipFill rotWithShape="1">
          <a:blip r:embed="rId2" cstate="print"/>
          <a:srcRect t="18074" r="1" b="1"/>
          <a:stretch/>
        </p:blipFill>
        <p:spPr bwMode="auto">
          <a:xfrm>
            <a:off x="3370077" y="243"/>
            <a:ext cx="5773923" cy="3346705"/>
          </a:xfrm>
          <a:custGeom>
            <a:avLst/>
            <a:gdLst>
              <a:gd name="connsiteX0" fmla="*/ 1549963 w 7698564"/>
              <a:gd name="connsiteY0" fmla="*/ 0 h 3346705"/>
              <a:gd name="connsiteX1" fmla="*/ 1555540 w 7698564"/>
              <a:gd name="connsiteY1" fmla="*/ 0 h 3346705"/>
              <a:gd name="connsiteX2" fmla="*/ 2621768 w 7698564"/>
              <a:gd name="connsiteY2" fmla="*/ 0 h 3346705"/>
              <a:gd name="connsiteX3" fmla="*/ 6451640 w 7698564"/>
              <a:gd name="connsiteY3" fmla="*/ 0 h 3346705"/>
              <a:gd name="connsiteX4" fmla="*/ 6451640 w 7698564"/>
              <a:gd name="connsiteY4" fmla="*/ 479 h 3346705"/>
              <a:gd name="connsiteX5" fmla="*/ 7698564 w 7698564"/>
              <a:gd name="connsiteY5" fmla="*/ 479 h 3346705"/>
              <a:gd name="connsiteX6" fmla="*/ 7698564 w 7698564"/>
              <a:gd name="connsiteY6" fmla="*/ 3346705 h 3346705"/>
              <a:gd name="connsiteX7" fmla="*/ 0 w 7698564"/>
              <a:gd name="connsiteY7"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a:noFill/>
        </p:spPr>
      </p:pic>
      <p:pic>
        <p:nvPicPr>
          <p:cNvPr id="3074" name="Picture 2" descr="https://www.stanford.edu/group/ic/cgi-bin/drupal2/files/fire.jpg"/>
          <p:cNvPicPr>
            <a:picLocks noChangeAspect="1" noChangeArrowheads="1"/>
          </p:cNvPicPr>
          <p:nvPr/>
        </p:nvPicPr>
        <p:blipFill rotWithShape="1">
          <a:blip r:embed="rId3" cstate="print"/>
          <a:srcRect l="1163" r="8882" b="-2"/>
          <a:stretch/>
        </p:blipFill>
        <p:spPr bwMode="auto">
          <a:xfrm>
            <a:off x="20" y="10"/>
            <a:ext cx="4394827" cy="3346695"/>
          </a:xfrm>
          <a:custGeom>
            <a:avLst/>
            <a:gdLst>
              <a:gd name="connsiteX0" fmla="*/ 0 w 5859797"/>
              <a:gd name="connsiteY0" fmla="*/ 0 h 3346705"/>
              <a:gd name="connsiteX1" fmla="*/ 5859797 w 5859797"/>
              <a:gd name="connsiteY1" fmla="*/ 0 h 3346705"/>
              <a:gd name="connsiteX2" fmla="*/ 4309834 w 5859797"/>
              <a:gd name="connsiteY2" fmla="*/ 3346705 h 3346705"/>
              <a:gd name="connsiteX3" fmla="*/ 4304257 w 5859797"/>
              <a:gd name="connsiteY3" fmla="*/ 3346705 h 3346705"/>
              <a:gd name="connsiteX4" fmla="*/ 3238029 w 5859797"/>
              <a:gd name="connsiteY4" fmla="*/ 3346705 h 3346705"/>
              <a:gd name="connsiteX5" fmla="*/ 0 w 5859797"/>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797" h="3346705">
                <a:moveTo>
                  <a:pt x="0" y="0"/>
                </a:moveTo>
                <a:lnTo>
                  <a:pt x="5859797" y="0"/>
                </a:lnTo>
                <a:lnTo>
                  <a:pt x="4309834" y="3346705"/>
                </a:lnTo>
                <a:lnTo>
                  <a:pt x="4304257" y="3346705"/>
                </a:lnTo>
                <a:lnTo>
                  <a:pt x="3238029" y="3346705"/>
                </a:lnTo>
                <a:lnTo>
                  <a:pt x="0" y="3346705"/>
                </a:lnTo>
                <a:close/>
              </a:path>
            </a:pathLst>
          </a:custGeom>
          <a:noFill/>
        </p:spPr>
      </p:pic>
      <p:pic>
        <p:nvPicPr>
          <p:cNvPr id="23556" name="Picture 4" descr="http://www.asla.org/2009meeting/images/Bean.jpg"/>
          <p:cNvPicPr>
            <a:picLocks noChangeAspect="1" noChangeArrowheads="1"/>
          </p:cNvPicPr>
          <p:nvPr/>
        </p:nvPicPr>
        <p:blipFill rotWithShape="1">
          <a:blip r:embed="rId4" cstate="print"/>
          <a:srcRect l="969" r="6409" b="2"/>
          <a:stretch/>
        </p:blipFill>
        <p:spPr bwMode="auto">
          <a:xfrm>
            <a:off x="4762566" y="3511295"/>
            <a:ext cx="4381434" cy="3346705"/>
          </a:xfrm>
          <a:custGeom>
            <a:avLst/>
            <a:gdLst>
              <a:gd name="connsiteX0" fmla="*/ 1549963 w 5841911"/>
              <a:gd name="connsiteY0" fmla="*/ 0 h 3346705"/>
              <a:gd name="connsiteX1" fmla="*/ 1555540 w 5841911"/>
              <a:gd name="connsiteY1" fmla="*/ 0 h 3346705"/>
              <a:gd name="connsiteX2" fmla="*/ 2621768 w 5841911"/>
              <a:gd name="connsiteY2" fmla="*/ 0 h 3346705"/>
              <a:gd name="connsiteX3" fmla="*/ 5841911 w 5841911"/>
              <a:gd name="connsiteY3" fmla="*/ 0 h 3346705"/>
              <a:gd name="connsiteX4" fmla="*/ 5841911 w 5841911"/>
              <a:gd name="connsiteY4" fmla="*/ 3346705 h 3346705"/>
              <a:gd name="connsiteX5" fmla="*/ 0 w 584191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41911" h="3346705">
                <a:moveTo>
                  <a:pt x="1549963" y="0"/>
                </a:moveTo>
                <a:lnTo>
                  <a:pt x="1555540" y="0"/>
                </a:lnTo>
                <a:lnTo>
                  <a:pt x="2621768" y="0"/>
                </a:lnTo>
                <a:lnTo>
                  <a:pt x="5841911" y="0"/>
                </a:lnTo>
                <a:lnTo>
                  <a:pt x="5841911" y="3346705"/>
                </a:lnTo>
                <a:lnTo>
                  <a:pt x="0" y="3346705"/>
                </a:lnTo>
                <a:close/>
              </a:path>
            </a:pathLst>
          </a:custGeom>
          <a:noFill/>
        </p:spPr>
      </p:pic>
      <p:pic>
        <p:nvPicPr>
          <p:cNvPr id="23560" name="Picture 8" descr="http://www.underconsideration.com/brandnew/archives/chicago_flag.gif"/>
          <p:cNvPicPr>
            <a:picLocks noChangeAspect="1" noChangeArrowheads="1"/>
          </p:cNvPicPr>
          <p:nvPr/>
        </p:nvPicPr>
        <p:blipFill rotWithShape="1">
          <a:blip r:embed="rId5" cstate="print"/>
          <a:srcRect t="5442" r="1" b="9426"/>
          <a:stretch/>
        </p:blipFill>
        <p:spPr bwMode="auto">
          <a:xfrm>
            <a:off x="20" y="3511295"/>
            <a:ext cx="5773903" cy="3346705"/>
          </a:xfrm>
          <a:custGeom>
            <a:avLst/>
            <a:gdLst>
              <a:gd name="connsiteX0" fmla="*/ 0 w 7698564"/>
              <a:gd name="connsiteY0" fmla="*/ 0 h 3346705"/>
              <a:gd name="connsiteX1" fmla="*/ 7698564 w 7698564"/>
              <a:gd name="connsiteY1" fmla="*/ 0 h 3346705"/>
              <a:gd name="connsiteX2" fmla="*/ 6148601 w 7698564"/>
              <a:gd name="connsiteY2" fmla="*/ 3346705 h 3346705"/>
              <a:gd name="connsiteX3" fmla="*/ 6143024 w 7698564"/>
              <a:gd name="connsiteY3" fmla="*/ 3346705 h 3346705"/>
              <a:gd name="connsiteX4" fmla="*/ 5076796 w 7698564"/>
              <a:gd name="connsiteY4" fmla="*/ 3346705 h 3346705"/>
              <a:gd name="connsiteX5" fmla="*/ 1246924 w 7698564"/>
              <a:gd name="connsiteY5" fmla="*/ 3346705 h 3346705"/>
              <a:gd name="connsiteX6" fmla="*/ 1246924 w 7698564"/>
              <a:gd name="connsiteY6" fmla="*/ 3346226 h 3346705"/>
              <a:gd name="connsiteX7" fmla="*/ 0 w 7698564"/>
              <a:gd name="connsiteY7" fmla="*/ 3346226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npca.org/assets/content-images/park-images/ilmi.jpg"/>
          <p:cNvPicPr>
            <a:picLocks noChangeAspect="1" noChangeArrowheads="1"/>
          </p:cNvPicPr>
          <p:nvPr/>
        </p:nvPicPr>
        <p:blipFill>
          <a:blip r:embed="rId2" cstate="print"/>
          <a:srcRect/>
          <a:stretch>
            <a:fillRect/>
          </a:stretch>
        </p:blipFill>
        <p:spPr bwMode="auto">
          <a:xfrm>
            <a:off x="304800" y="4419600"/>
            <a:ext cx="4743450" cy="2209801"/>
          </a:xfrm>
          <a:prstGeom prst="rect">
            <a:avLst/>
          </a:prstGeom>
          <a:noFill/>
        </p:spPr>
      </p:pic>
      <p:sp>
        <p:nvSpPr>
          <p:cNvPr id="3" name="Title 2"/>
          <p:cNvSpPr>
            <a:spLocks noGrp="1"/>
          </p:cNvSpPr>
          <p:nvPr>
            <p:ph type="title"/>
          </p:nvPr>
        </p:nvSpPr>
        <p:spPr/>
        <p:txBody>
          <a:bodyPr/>
          <a:lstStyle/>
          <a:p>
            <a:r>
              <a:rPr lang="en-US" dirty="0"/>
              <a:t>Illinois &amp; Michigan Canal</a:t>
            </a:r>
          </a:p>
        </p:txBody>
      </p:sp>
      <p:pic>
        <p:nvPicPr>
          <p:cNvPr id="1028" name="Picture 4" descr="http://iandmcanal.files.wordpress.com/2012/03/passagway-map.jpg?w=500">
            <a:hlinkClick r:id="rId3"/>
          </p:cNvPr>
          <p:cNvPicPr>
            <a:picLocks noChangeAspect="1" noChangeArrowheads="1"/>
          </p:cNvPicPr>
          <p:nvPr/>
        </p:nvPicPr>
        <p:blipFill>
          <a:blip r:embed="rId4" cstate="print"/>
          <a:srcRect/>
          <a:stretch>
            <a:fillRect/>
          </a:stretch>
        </p:blipFill>
        <p:spPr bwMode="auto">
          <a:xfrm>
            <a:off x="5257800" y="1219200"/>
            <a:ext cx="3657600" cy="5434445"/>
          </a:xfrm>
          <a:prstGeom prst="rect">
            <a:avLst/>
          </a:prstGeom>
          <a:noFill/>
        </p:spPr>
      </p:pic>
      <p:pic>
        <p:nvPicPr>
          <p:cNvPr id="1030" name="Picture 6" descr="http://iga.illinoisstate.edu/IMCanal/IMCanal/AQUAPCT.gif"/>
          <p:cNvPicPr>
            <a:picLocks noChangeAspect="1" noChangeArrowheads="1"/>
          </p:cNvPicPr>
          <p:nvPr/>
        </p:nvPicPr>
        <p:blipFill>
          <a:blip r:embed="rId5" cstate="print"/>
          <a:srcRect/>
          <a:stretch>
            <a:fillRect/>
          </a:stretch>
        </p:blipFill>
        <p:spPr bwMode="auto">
          <a:xfrm>
            <a:off x="533400" y="1219200"/>
            <a:ext cx="3962400" cy="3029702"/>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332"/>
          <a:stretch/>
        </p:blipFill>
        <p:spPr>
          <a:xfrm>
            <a:off x="20" y="10"/>
            <a:ext cx="9143980" cy="6857990"/>
          </a:xfrm>
          <a:prstGeom prst="rect">
            <a:avLst/>
          </a:prstGeom>
        </p:spPr>
      </p:pic>
    </p:spTree>
    <p:extLst>
      <p:ext uri="{BB962C8B-B14F-4D97-AF65-F5344CB8AC3E}">
        <p14:creationId xmlns:p14="http://schemas.microsoft.com/office/powerpoint/2010/main" val="1725291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media.townhall.com/Townhall/Car/b/sbr121008dBP20081210065714.jpg"/>
          <p:cNvPicPr>
            <a:picLocks noChangeAspect="1" noChangeArrowheads="1"/>
          </p:cNvPicPr>
          <p:nvPr/>
        </p:nvPicPr>
        <p:blipFill>
          <a:blip r:embed="rId4" cstate="print"/>
          <a:srcRect/>
          <a:stretch>
            <a:fillRect/>
          </a:stretch>
        </p:blipFill>
        <p:spPr bwMode="auto">
          <a:xfrm>
            <a:off x="152400" y="155154"/>
            <a:ext cx="4400550" cy="3333750"/>
          </a:xfrm>
          <a:prstGeom prst="rect">
            <a:avLst/>
          </a:prstGeom>
          <a:noFill/>
        </p:spPr>
      </p:pic>
      <p:sp>
        <p:nvSpPr>
          <p:cNvPr id="5" name="Rectangle 4"/>
          <p:cNvSpPr/>
          <p:nvPr/>
        </p:nvSpPr>
        <p:spPr>
          <a:xfrm>
            <a:off x="-228600" y="4138840"/>
            <a:ext cx="4430128" cy="1754326"/>
          </a:xfrm>
          <a:prstGeom prst="rect">
            <a:avLst/>
          </a:prstGeom>
          <a:noFill/>
        </p:spPr>
        <p:txBody>
          <a:bodyPr wrap="square" lIns="91440" tIns="45720" rIns="91440" bIns="45720">
            <a:spAutoFit/>
          </a:bodyPr>
          <a:lstStyle/>
          <a:p>
            <a:pPr algn="ctr"/>
            <a:r>
              <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4 of last 9 in prison - $$</a:t>
            </a:r>
          </a:p>
        </p:txBody>
      </p:sp>
      <p:pic>
        <p:nvPicPr>
          <p:cNvPr id="8" name="loser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8839200" y="6553200"/>
            <a:ext cx="304800" cy="304800"/>
          </a:xfrm>
          <a:prstGeom prst="rect">
            <a:avLst/>
          </a:prstGeom>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48173" y="152400"/>
            <a:ext cx="3919557" cy="2204751"/>
          </a:xfrm>
          <a:prstGeom prst="rect">
            <a:avLst/>
          </a:prstGeom>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38600" y="2934389"/>
            <a:ext cx="4800600" cy="36004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2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normAutofit fontScale="90000"/>
          </a:bodyPr>
          <a:lstStyle/>
          <a:p>
            <a:br>
              <a:rPr lang="en-US" sz="5400" dirty="0">
                <a:latin typeface="Georgia" pitchFamily="18" charset="0"/>
              </a:rPr>
            </a:br>
            <a:r>
              <a:rPr lang="en-US" sz="4800" b="1" dirty="0">
                <a:latin typeface="Georgia" pitchFamily="18" charset="0"/>
              </a:rPr>
              <a:t>Governor</a:t>
            </a:r>
            <a:br>
              <a:rPr lang="en-US" sz="4800" b="1" dirty="0"/>
            </a:br>
            <a:r>
              <a:rPr lang="en-US" sz="4800" b="1" dirty="0"/>
              <a:t>Chief Executive</a:t>
            </a:r>
            <a:br>
              <a:rPr lang="en-US" sz="4800" b="1" dirty="0"/>
            </a:br>
            <a:endParaRPr lang="en-US" sz="5400" b="1" dirty="0">
              <a:latin typeface="Georgia" pitchFamily="18" charset="0"/>
            </a:endParaRPr>
          </a:p>
        </p:txBody>
      </p:sp>
      <p:sp>
        <p:nvSpPr>
          <p:cNvPr id="118787" name="Rectangle 3"/>
          <p:cNvSpPr>
            <a:spLocks noGrp="1" noChangeArrowheads="1"/>
          </p:cNvSpPr>
          <p:nvPr>
            <p:ph type="body" sz="half" idx="1"/>
          </p:nvPr>
        </p:nvSpPr>
        <p:spPr/>
        <p:txBody>
          <a:bodyPr/>
          <a:lstStyle/>
          <a:p>
            <a:pPr>
              <a:lnSpc>
                <a:spcPct val="90000"/>
              </a:lnSpc>
            </a:pPr>
            <a:r>
              <a:rPr lang="en-US" dirty="0"/>
              <a:t>Enforces laws</a:t>
            </a:r>
          </a:p>
          <a:p>
            <a:pPr>
              <a:lnSpc>
                <a:spcPct val="90000"/>
              </a:lnSpc>
            </a:pPr>
            <a:r>
              <a:rPr lang="en-US" dirty="0"/>
              <a:t>Vetoing/approves laws</a:t>
            </a:r>
          </a:p>
          <a:p>
            <a:pPr>
              <a:lnSpc>
                <a:spcPct val="90000"/>
              </a:lnSpc>
            </a:pPr>
            <a:r>
              <a:rPr lang="en-US" dirty="0"/>
              <a:t>Appoints many members of the state government</a:t>
            </a:r>
          </a:p>
          <a:p>
            <a:pPr>
              <a:lnSpc>
                <a:spcPct val="90000"/>
              </a:lnSpc>
            </a:pPr>
            <a:r>
              <a:rPr lang="en-US" dirty="0"/>
              <a:t>Grant pardons &amp; reprieves</a:t>
            </a:r>
          </a:p>
        </p:txBody>
      </p:sp>
      <p:sp>
        <p:nvSpPr>
          <p:cNvPr id="118788" name="Rectangle 4"/>
          <p:cNvSpPr>
            <a:spLocks noGrp="1" noChangeArrowheads="1"/>
          </p:cNvSpPr>
          <p:nvPr>
            <p:ph type="body" sz="half" idx="2"/>
          </p:nvPr>
        </p:nvSpPr>
        <p:spPr/>
        <p:txBody>
          <a:bodyPr/>
          <a:lstStyle/>
          <a:p>
            <a:r>
              <a:rPr lang="en-US" dirty="0"/>
              <a:t>Delivers an address to the General Assembly</a:t>
            </a:r>
          </a:p>
          <a:p>
            <a:r>
              <a:rPr lang="en-US" dirty="0"/>
              <a:t>Commander-in-chief of the state militia</a:t>
            </a:r>
          </a:p>
        </p:txBody>
      </p:sp>
      <p:sp>
        <p:nvSpPr>
          <p:cNvPr id="5" name="TextBox 4"/>
          <p:cNvSpPr txBox="1"/>
          <p:nvPr/>
        </p:nvSpPr>
        <p:spPr>
          <a:xfrm>
            <a:off x="533400" y="5105400"/>
            <a:ext cx="8229600" cy="1077218"/>
          </a:xfrm>
          <a:prstGeom prst="rect">
            <a:avLst/>
          </a:prstGeom>
          <a:noFill/>
        </p:spPr>
        <p:txBody>
          <a:bodyPr wrap="square" rtlCol="0">
            <a:spAutoFit/>
          </a:bodyPr>
          <a:lstStyle/>
          <a:p>
            <a:r>
              <a:rPr lang="en-US" sz="3200" dirty="0"/>
              <a:t>Requirements: 25 years old, resident for 3 years</a:t>
            </a:r>
          </a:p>
          <a:p>
            <a:r>
              <a:rPr lang="en-US" sz="3200" dirty="0"/>
              <a:t>Term: 4 years - unlimited terms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descr="http://www.illinois.gov/gallery/images/northeastdrive_jpg.jpg"/>
          <p:cNvPicPr>
            <a:picLocks noChangeAspect="1" noChangeArrowheads="1"/>
          </p:cNvPicPr>
          <p:nvPr/>
        </p:nvPicPr>
        <p:blipFill>
          <a:blip r:embed="rId2" cstate="print"/>
          <a:srcRect/>
          <a:stretch>
            <a:fillRect/>
          </a:stretch>
        </p:blipFill>
        <p:spPr bwMode="auto">
          <a:xfrm>
            <a:off x="4191000" y="3175000"/>
            <a:ext cx="4752975" cy="3562351"/>
          </a:xfrm>
          <a:prstGeom prst="rect">
            <a:avLst/>
          </a:prstGeom>
          <a:noFill/>
        </p:spPr>
      </p:pic>
      <p:sp>
        <p:nvSpPr>
          <p:cNvPr id="5" name="TextBox 4"/>
          <p:cNvSpPr txBox="1"/>
          <p:nvPr/>
        </p:nvSpPr>
        <p:spPr>
          <a:xfrm>
            <a:off x="200025" y="3398668"/>
            <a:ext cx="3810000" cy="2862322"/>
          </a:xfrm>
          <a:prstGeom prst="rect">
            <a:avLst/>
          </a:prstGeom>
          <a:noFill/>
        </p:spPr>
        <p:txBody>
          <a:bodyPr wrap="square" rtlCol="0">
            <a:spAutoFit/>
          </a:bodyPr>
          <a:lstStyle/>
          <a:p>
            <a:pPr algn="ctr"/>
            <a:r>
              <a:rPr lang="en-US" sz="6000" dirty="0"/>
              <a:t>Governor </a:t>
            </a:r>
          </a:p>
          <a:p>
            <a:pPr algn="ctr"/>
            <a:r>
              <a:rPr lang="en-US" sz="6000" dirty="0"/>
              <a:t>J.B. Pritzker (D)</a:t>
            </a:r>
          </a:p>
        </p:txBody>
      </p:sp>
      <p:pic>
        <p:nvPicPr>
          <p:cNvPr id="4" name="Picture 3" descr="A group of people in front of a crowd&#10;&#10;Description automatically generated">
            <a:extLst>
              <a:ext uri="{FF2B5EF4-FFF2-40B4-BE49-F238E27FC236}">
                <a16:creationId xmlns:a16="http://schemas.microsoft.com/office/drawing/2014/main" id="{792A5AC2-5DD7-4A43-8D9D-3D34782E2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025" y="120649"/>
            <a:ext cx="4076053" cy="3057040"/>
          </a:xfrm>
          <a:prstGeom prst="rect">
            <a:avLst/>
          </a:prstGeom>
        </p:spPr>
      </p:pic>
      <p:pic>
        <p:nvPicPr>
          <p:cNvPr id="7" name="Picture 6" descr="A close up of a logo&#10;&#10;Description automatically generated">
            <a:extLst>
              <a:ext uri="{FF2B5EF4-FFF2-40B4-BE49-F238E27FC236}">
                <a16:creationId xmlns:a16="http://schemas.microsoft.com/office/drawing/2014/main" id="{5A7CBD7F-E428-4BF3-A007-9F5E7F7ADC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381000"/>
            <a:ext cx="4238636" cy="238305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755857"/>
            <a:ext cx="8229600" cy="1143000"/>
          </a:xfrm>
        </p:spPr>
        <p:txBody>
          <a:bodyPr/>
          <a:lstStyle/>
          <a:p>
            <a:r>
              <a:rPr lang="en-US" dirty="0"/>
              <a:t>Lt. Governor</a:t>
            </a:r>
          </a:p>
        </p:txBody>
      </p:sp>
      <p:sp>
        <p:nvSpPr>
          <p:cNvPr id="3" name="Content Placeholder 2"/>
          <p:cNvSpPr>
            <a:spLocks noGrp="1"/>
          </p:cNvSpPr>
          <p:nvPr>
            <p:ph sz="half" idx="1"/>
          </p:nvPr>
        </p:nvSpPr>
        <p:spPr>
          <a:xfrm>
            <a:off x="4800600" y="3048000"/>
            <a:ext cx="4038600" cy="2465457"/>
          </a:xfrm>
        </p:spPr>
        <p:txBody>
          <a:bodyPr/>
          <a:lstStyle/>
          <a:p>
            <a:r>
              <a:rPr lang="en-US" dirty="0"/>
              <a:t>Takes over for the Governor</a:t>
            </a:r>
          </a:p>
          <a:p>
            <a:r>
              <a:rPr lang="en-US" dirty="0"/>
              <a:t>performs duties delegated by the Governor</a:t>
            </a:r>
          </a:p>
        </p:txBody>
      </p:sp>
      <p:sp>
        <p:nvSpPr>
          <p:cNvPr id="6" name="Rectangle 5"/>
          <p:cNvSpPr/>
          <p:nvPr/>
        </p:nvSpPr>
        <p:spPr>
          <a:xfrm>
            <a:off x="4191000" y="1794428"/>
            <a:ext cx="5067300" cy="707886"/>
          </a:xfrm>
          <a:prstGeom prst="rect">
            <a:avLst/>
          </a:prstGeom>
        </p:spPr>
        <p:txBody>
          <a:bodyPr wrap="square">
            <a:spAutoFit/>
          </a:bodyPr>
          <a:lstStyle/>
          <a:p>
            <a:pPr algn="ctr"/>
            <a:r>
              <a:rPr lang="en-US" sz="4000" dirty="0"/>
              <a:t>Juliana Stratton (D)</a:t>
            </a:r>
          </a:p>
        </p:txBody>
      </p:sp>
      <p:pic>
        <p:nvPicPr>
          <p:cNvPr id="10" name="Content Placeholder 9" descr="A picture containing person, tennis, player, racket&#10;&#10;Description automatically generated">
            <a:extLst>
              <a:ext uri="{FF2B5EF4-FFF2-40B4-BE49-F238E27FC236}">
                <a16:creationId xmlns:a16="http://schemas.microsoft.com/office/drawing/2014/main" id="{4F9A49ED-039D-45EC-B226-468D40CD04B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91282" y="3657600"/>
            <a:ext cx="4038600" cy="2273261"/>
          </a:xfrm>
        </p:spPr>
      </p:pic>
      <p:pic>
        <p:nvPicPr>
          <p:cNvPr id="12" name="Picture 11">
            <a:extLst>
              <a:ext uri="{FF2B5EF4-FFF2-40B4-BE49-F238E27FC236}">
                <a16:creationId xmlns:a16="http://schemas.microsoft.com/office/drawing/2014/main" id="{139511EC-35F2-4374-B2AB-733AB9272E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282" y="533400"/>
            <a:ext cx="3628243" cy="234626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381000" y="228600"/>
            <a:ext cx="8562975" cy="1143000"/>
          </a:xfrm>
        </p:spPr>
        <p:txBody>
          <a:bodyPr>
            <a:normAutofit fontScale="90000"/>
          </a:bodyPr>
          <a:lstStyle/>
          <a:p>
            <a:r>
              <a:rPr lang="en-US" b="1" dirty="0"/>
              <a:t>Other Executive Officers</a:t>
            </a:r>
            <a:br>
              <a:rPr lang="en-US" b="1" dirty="0"/>
            </a:br>
            <a:r>
              <a:rPr lang="en-US" b="1" dirty="0"/>
              <a:t>Attorney General &amp; Secretary of State</a:t>
            </a:r>
          </a:p>
        </p:txBody>
      </p:sp>
      <p:pic>
        <p:nvPicPr>
          <p:cNvPr id="3" name="Picture 4" descr="http://2.bp.blogspot.com/_atXJydJcjV4/S9EAg2xP7KI/AAAAAAAAAzU/p_ONg103Z2g/s1600/004.JPG"/>
          <p:cNvPicPr>
            <a:picLocks noChangeAspect="1" noChangeArrowheads="1"/>
          </p:cNvPicPr>
          <p:nvPr/>
        </p:nvPicPr>
        <p:blipFill>
          <a:blip r:embed="rId2" cstate="print"/>
          <a:srcRect/>
          <a:stretch>
            <a:fillRect/>
          </a:stretch>
        </p:blipFill>
        <p:spPr bwMode="auto">
          <a:xfrm>
            <a:off x="5181600" y="1600200"/>
            <a:ext cx="3295650" cy="4405888"/>
          </a:xfrm>
          <a:prstGeom prst="rect">
            <a:avLst/>
          </a:prstGeom>
          <a:noFill/>
        </p:spPr>
      </p:pic>
      <p:sp>
        <p:nvSpPr>
          <p:cNvPr id="13" name="TextBox 12"/>
          <p:cNvSpPr txBox="1"/>
          <p:nvPr/>
        </p:nvSpPr>
        <p:spPr>
          <a:xfrm>
            <a:off x="838200" y="5602069"/>
            <a:ext cx="3810000" cy="646331"/>
          </a:xfrm>
          <a:prstGeom prst="rect">
            <a:avLst/>
          </a:prstGeom>
          <a:noFill/>
        </p:spPr>
        <p:txBody>
          <a:bodyPr wrap="square" rtlCol="0">
            <a:spAutoFit/>
          </a:bodyPr>
          <a:lstStyle/>
          <a:p>
            <a:pPr algn="ctr"/>
            <a:r>
              <a:rPr lang="en-US" sz="3600" dirty="0"/>
              <a:t>Kwame Raoul (D)</a:t>
            </a:r>
          </a:p>
        </p:txBody>
      </p:sp>
      <p:sp>
        <p:nvSpPr>
          <p:cNvPr id="14" name="TextBox 13"/>
          <p:cNvSpPr txBox="1"/>
          <p:nvPr/>
        </p:nvSpPr>
        <p:spPr>
          <a:xfrm>
            <a:off x="5029200" y="6059269"/>
            <a:ext cx="3810000" cy="646331"/>
          </a:xfrm>
          <a:prstGeom prst="rect">
            <a:avLst/>
          </a:prstGeom>
          <a:noFill/>
        </p:spPr>
        <p:txBody>
          <a:bodyPr wrap="square" rtlCol="0">
            <a:spAutoFit/>
          </a:bodyPr>
          <a:lstStyle/>
          <a:p>
            <a:pPr algn="ctr"/>
            <a:r>
              <a:rPr lang="en-US" sz="3600" dirty="0"/>
              <a:t>Jesse White (D)</a:t>
            </a:r>
          </a:p>
        </p:txBody>
      </p:sp>
      <p:pic>
        <p:nvPicPr>
          <p:cNvPr id="5" name="Picture 4" descr="A person wearing a suit and tie&#10;&#10;Description automatically generated">
            <a:extLst>
              <a:ext uri="{FF2B5EF4-FFF2-40B4-BE49-F238E27FC236}">
                <a16:creationId xmlns:a16="http://schemas.microsoft.com/office/drawing/2014/main" id="{09071EC3-6FAA-4A7A-988C-D98697D36E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669" y="2057400"/>
            <a:ext cx="4683231" cy="31242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Comptroller &amp; Treasurer</a:t>
            </a:r>
          </a:p>
        </p:txBody>
      </p:sp>
      <p:sp>
        <p:nvSpPr>
          <p:cNvPr id="7" name="TextBox 6"/>
          <p:cNvSpPr txBox="1"/>
          <p:nvPr/>
        </p:nvSpPr>
        <p:spPr>
          <a:xfrm>
            <a:off x="585496" y="3352800"/>
            <a:ext cx="3810000" cy="1200329"/>
          </a:xfrm>
          <a:prstGeom prst="rect">
            <a:avLst/>
          </a:prstGeom>
          <a:noFill/>
        </p:spPr>
        <p:txBody>
          <a:bodyPr wrap="square" rtlCol="0">
            <a:spAutoFit/>
          </a:bodyPr>
          <a:lstStyle/>
          <a:p>
            <a:pPr algn="ctr"/>
            <a:r>
              <a:rPr lang="en-US" sz="3600" dirty="0"/>
              <a:t>Susana Mendoza  </a:t>
            </a:r>
          </a:p>
          <a:p>
            <a:pPr algn="ctr"/>
            <a:r>
              <a:rPr lang="en-US" sz="3600" dirty="0"/>
              <a:t>(D)</a:t>
            </a:r>
          </a:p>
        </p:txBody>
      </p:sp>
      <p:sp>
        <p:nvSpPr>
          <p:cNvPr id="8" name="TextBox 7"/>
          <p:cNvSpPr txBox="1"/>
          <p:nvPr/>
        </p:nvSpPr>
        <p:spPr>
          <a:xfrm>
            <a:off x="4648200" y="3629798"/>
            <a:ext cx="4038600" cy="646331"/>
          </a:xfrm>
          <a:prstGeom prst="rect">
            <a:avLst/>
          </a:prstGeom>
          <a:noFill/>
        </p:spPr>
        <p:txBody>
          <a:bodyPr wrap="square" rtlCol="0">
            <a:spAutoFit/>
          </a:bodyPr>
          <a:lstStyle/>
          <a:p>
            <a:pPr algn="ctr"/>
            <a:r>
              <a:rPr lang="en-US" sz="3600" dirty="0"/>
              <a:t>Michael </a:t>
            </a:r>
            <a:r>
              <a:rPr lang="en-US" sz="3600" dirty="0" err="1"/>
              <a:t>Frerichs</a:t>
            </a:r>
            <a:r>
              <a:rPr lang="en-US" sz="3600" dirty="0"/>
              <a:t> (D)</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0" y="1231017"/>
            <a:ext cx="3200400" cy="2121408"/>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4276129"/>
            <a:ext cx="3810000" cy="24257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200" y="1231017"/>
            <a:ext cx="3188105" cy="212140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9352" y="4553129"/>
            <a:ext cx="3042288" cy="2235666"/>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916" name="Picture 4" descr="http://www.willcountyillinois.com/Portals/0/departments/executive/wc_ex_pic.gif"/>
          <p:cNvPicPr>
            <a:picLocks noChangeAspect="1" noChangeArrowheads="1"/>
          </p:cNvPicPr>
          <p:nvPr/>
        </p:nvPicPr>
        <p:blipFill rotWithShape="1">
          <a:blip r:embed="rId2" cstate="print">
            <a:alphaModFix/>
          </a:blip>
          <a:srcRect l="10127" r="8565"/>
          <a:stretch/>
        </p:blipFill>
        <p:spPr bwMode="auto">
          <a:xfrm>
            <a:off x="4562839" y="-168318"/>
            <a:ext cx="4695998" cy="3932313"/>
          </a:xfrm>
          <a:prstGeom prst="rect">
            <a:avLst/>
          </a:prstGeom>
          <a:noFill/>
          <a:effectLst>
            <a:softEdge rad="533400"/>
          </a:effectLst>
        </p:spPr>
      </p:pic>
      <p:pic>
        <p:nvPicPr>
          <p:cNvPr id="38914" name="Picture 2" descr="http://www.militaryplaques.com/County%20Plaques/Will-County-Plaque.jpg"/>
          <p:cNvPicPr>
            <a:picLocks noChangeAspect="1" noChangeArrowheads="1"/>
          </p:cNvPicPr>
          <p:nvPr/>
        </p:nvPicPr>
        <p:blipFill rotWithShape="1">
          <a:blip r:embed="rId3" cstate="print"/>
          <a:srcRect t="3843" r="-3" b="6197"/>
          <a:stretch/>
        </p:blipFill>
        <p:spPr bwMode="auto">
          <a:xfrm>
            <a:off x="4567428" y="2487168"/>
            <a:ext cx="4697730" cy="4215384"/>
          </a:xfrm>
          <a:prstGeom prst="rect">
            <a:avLst/>
          </a:prstGeom>
          <a:noFill/>
          <a:effectLst>
            <a:softEdge rad="533400"/>
          </a:effectLst>
        </p:spPr>
      </p:pic>
      <p:pic>
        <p:nvPicPr>
          <p:cNvPr id="73" name="Picture 72">
            <a:extLst>
              <a:ext uri="{FF2B5EF4-FFF2-40B4-BE49-F238E27FC236}">
                <a16:creationId xmlns:a16="http://schemas.microsoft.com/office/drawing/2014/main" id="{22901FED-4FC9-4ED5-8123-C98BCD1616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603748" y="798445"/>
            <a:ext cx="3602727" cy="131166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500" kern="1200">
                <a:solidFill>
                  <a:srgbClr val="000000"/>
                </a:solidFill>
                <a:latin typeface="+mj-lt"/>
                <a:ea typeface="+mj-ea"/>
                <a:cs typeface="+mj-cs"/>
              </a:rPr>
              <a:t>Lawrence Walsh County Executive</a:t>
            </a:r>
          </a:p>
        </p:txBody>
      </p:sp>
      <p:sp>
        <p:nvSpPr>
          <p:cNvPr id="5" name="TextBox 4"/>
          <p:cNvSpPr txBox="1"/>
          <p:nvPr/>
        </p:nvSpPr>
        <p:spPr>
          <a:xfrm>
            <a:off x="603747" y="2272143"/>
            <a:ext cx="3602728" cy="378883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700">
                <a:solidFill>
                  <a:srgbClr val="000000"/>
                </a:solidFill>
              </a:rPr>
              <a:t>Illinois has 102 counties</a:t>
            </a:r>
          </a:p>
          <a:p>
            <a:pPr indent="-228600">
              <a:lnSpc>
                <a:spcPct val="90000"/>
              </a:lnSpc>
              <a:spcAft>
                <a:spcPts val="600"/>
              </a:spcAft>
              <a:buFont typeface="Arial" panose="020B0604020202020204" pitchFamily="34" charset="0"/>
              <a:buChar char="•"/>
            </a:pPr>
            <a:r>
              <a:rPr lang="en-US" sz="1700">
                <a:solidFill>
                  <a:srgbClr val="000000"/>
                </a:solidFill>
              </a:rPr>
              <a:t>Local:  Municipalities(city, village, town)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p:cNvSpPr txBox="1"/>
          <p:nvPr/>
        </p:nvSpPr>
        <p:spPr>
          <a:xfrm>
            <a:off x="507174" y="5200879"/>
            <a:ext cx="6061835" cy="802111"/>
          </a:xfrm>
          <a:prstGeom prst="rect">
            <a:avLst/>
          </a:prstGeom>
        </p:spPr>
        <p:txBody>
          <a:bodyPr vert="horz" lIns="91440" tIns="45720" rIns="91440" bIns="45720" rtlCol="0" anchor="ctr">
            <a:normAutofit/>
          </a:bodyPr>
          <a:lstStyle/>
          <a:p>
            <a:pPr algn="r">
              <a:lnSpc>
                <a:spcPct val="90000"/>
              </a:lnSpc>
              <a:spcBef>
                <a:spcPct val="0"/>
              </a:spcBef>
              <a:spcAft>
                <a:spcPts val="600"/>
              </a:spcAft>
            </a:pPr>
            <a:r>
              <a:rPr lang="en-US" sz="2100" kern="1200">
                <a:solidFill>
                  <a:schemeClr val="tx1"/>
                </a:solidFill>
                <a:latin typeface="+mj-lt"/>
                <a:ea typeface="+mj-ea"/>
                <a:cs typeface="+mj-cs"/>
              </a:rPr>
              <a:t>Village President</a:t>
            </a:r>
          </a:p>
          <a:p>
            <a:pPr algn="r">
              <a:lnSpc>
                <a:spcPct val="90000"/>
              </a:lnSpc>
              <a:spcBef>
                <a:spcPct val="0"/>
              </a:spcBef>
              <a:spcAft>
                <a:spcPts val="600"/>
              </a:spcAft>
            </a:pPr>
            <a:r>
              <a:rPr lang="en-US" sz="2100" kern="1200">
                <a:solidFill>
                  <a:schemeClr val="tx1"/>
                </a:solidFill>
                <a:latin typeface="+mj-lt"/>
                <a:ea typeface="+mj-ea"/>
                <a:cs typeface="+mj-cs"/>
              </a:rPr>
              <a:t>Michael P. Collins</a:t>
            </a:r>
          </a:p>
        </p:txBody>
      </p:sp>
      <p:sp>
        <p:nvSpPr>
          <p:cNvPr id="141" name="Rectangle 140">
            <a:extLst>
              <a:ext uri="{FF2B5EF4-FFF2-40B4-BE49-F238E27FC236}">
                <a16:creationId xmlns:a16="http://schemas.microsoft.com/office/drawing/2014/main" id="{26882C51-76F9-4F99-997D-31FA6242A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2594" y="629042"/>
            <a:ext cx="912912" cy="8595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http://www.roadsideamerica.com/attract/images/il/ILPLAtornadoback.jpg"/>
          <p:cNvPicPr>
            <a:picLocks noChangeAspect="1" noChangeArrowheads="1"/>
          </p:cNvPicPr>
          <p:nvPr/>
        </p:nvPicPr>
        <p:blipFill>
          <a:blip r:embed="rId2" cstate="print"/>
          <a:srcRect/>
          <a:stretch>
            <a:fillRect/>
          </a:stretch>
        </p:blipFill>
        <p:spPr bwMode="auto">
          <a:xfrm>
            <a:off x="556807" y="692331"/>
            <a:ext cx="736024" cy="732958"/>
          </a:xfrm>
          <a:prstGeom prst="rect">
            <a:avLst/>
          </a:prstGeom>
          <a:noFill/>
        </p:spPr>
      </p:pic>
      <p:sp>
        <p:nvSpPr>
          <p:cNvPr id="143" name="Right Triangle 142">
            <a:extLst>
              <a:ext uri="{FF2B5EF4-FFF2-40B4-BE49-F238E27FC236}">
                <a16:creationId xmlns:a16="http://schemas.microsoft.com/office/drawing/2014/main" id="{61FFFC16-86E2-4B9A-BC6D-213DC26547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82762" y="635538"/>
            <a:ext cx="510306" cy="84974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Freeform: Shape 144">
            <a:extLst>
              <a:ext uri="{FF2B5EF4-FFF2-40B4-BE49-F238E27FC236}">
                <a16:creationId xmlns:a16="http://schemas.microsoft.com/office/drawing/2014/main" id="{DD3524E0-C87C-4F38-9FC7-E969C15A7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64157" y="1286480"/>
            <a:ext cx="1371600" cy="1767583"/>
          </a:xfrm>
          <a:custGeom>
            <a:avLst/>
            <a:gdLst>
              <a:gd name="connsiteX0" fmla="*/ 0 w 1371600"/>
              <a:gd name="connsiteY0" fmla="*/ 0 h 2356777"/>
              <a:gd name="connsiteX1" fmla="*/ 0 w 1371600"/>
              <a:gd name="connsiteY1" fmla="*/ 1216152 h 2356777"/>
              <a:gd name="connsiteX2" fmla="*/ 4495 w 1371600"/>
              <a:gd name="connsiteY2" fmla="*/ 1216152 h 2356777"/>
              <a:gd name="connsiteX3" fmla="*/ 4495 w 1371600"/>
              <a:gd name="connsiteY3" fmla="*/ 2356777 h 2356777"/>
              <a:gd name="connsiteX4" fmla="*/ 1367105 w 1371600"/>
              <a:gd name="connsiteY4" fmla="*/ 2356777 h 2356777"/>
              <a:gd name="connsiteX5" fmla="*/ 1367105 w 1371600"/>
              <a:gd name="connsiteY5" fmla="*/ 1216152 h 2356777"/>
              <a:gd name="connsiteX6" fmla="*/ 1371600 w 1371600"/>
              <a:gd name="connsiteY6" fmla="*/ 1216152 h 2356777"/>
              <a:gd name="connsiteX7" fmla="*/ 1367105 w 1371600"/>
              <a:gd name="connsiteY7" fmla="*/ 1212166 h 2356777"/>
              <a:gd name="connsiteX8" fmla="*/ 1367105 w 1371600"/>
              <a:gd name="connsiteY8" fmla="*/ 1210176 h 2356777"/>
              <a:gd name="connsiteX9" fmla="*/ 1364860 w 1371600"/>
              <a:gd name="connsiteY9" fmla="*/ 1210176 h 235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1600" h="2356777">
                <a:moveTo>
                  <a:pt x="0" y="0"/>
                </a:moveTo>
                <a:lnTo>
                  <a:pt x="0" y="1216152"/>
                </a:lnTo>
                <a:lnTo>
                  <a:pt x="4495" y="1216152"/>
                </a:lnTo>
                <a:lnTo>
                  <a:pt x="4495" y="2356777"/>
                </a:lnTo>
                <a:lnTo>
                  <a:pt x="1367105" y="2356777"/>
                </a:lnTo>
                <a:lnTo>
                  <a:pt x="1367105" y="1216152"/>
                </a:lnTo>
                <a:lnTo>
                  <a:pt x="1371600" y="1216152"/>
                </a:lnTo>
                <a:lnTo>
                  <a:pt x="1367105" y="1212166"/>
                </a:lnTo>
                <a:lnTo>
                  <a:pt x="1367105" y="1210176"/>
                </a:lnTo>
                <a:lnTo>
                  <a:pt x="1364860" y="121017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ight Triangle 146">
            <a:extLst>
              <a:ext uri="{FF2B5EF4-FFF2-40B4-BE49-F238E27FC236}">
                <a16:creationId xmlns:a16="http://schemas.microsoft.com/office/drawing/2014/main" id="{F1ED1DF4-DDDE-4464-8ABC-ED1F633CC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6937" y="1477941"/>
            <a:ext cx="819195" cy="1371600"/>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E7E01BF7-4F45-4B6D-82BF-5A5DB30A62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155" y="2856071"/>
            <a:ext cx="1755055" cy="191109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ight Triangle 150">
            <a:extLst>
              <a:ext uri="{FF2B5EF4-FFF2-40B4-BE49-F238E27FC236}">
                <a16:creationId xmlns:a16="http://schemas.microsoft.com/office/drawing/2014/main" id="{F2FC5C7B-261A-4268-BA85-C29488A8BE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69003" y="3046551"/>
            <a:ext cx="1911096" cy="148535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5CB4E315-91F2-4710-B866-B119037ED9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9326" y="673132"/>
            <a:ext cx="1485354" cy="216464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4" name="Picture 2" descr="http://t3.gstatic.com/images?q=tbn:51EfHRh0KoLLuM:http://profile.ak.fbcdn.net/object2/258/105/n2488331979_7068.jpg">
            <a:hlinkClick r:id="rId3"/>
          </p:cNvPr>
          <p:cNvPicPr>
            <a:picLocks noChangeAspect="1" noChangeArrowheads="1"/>
          </p:cNvPicPr>
          <p:nvPr/>
        </p:nvPicPr>
        <p:blipFill>
          <a:blip r:embed="rId4" cstate="print"/>
          <a:srcRect/>
          <a:stretch>
            <a:fillRect/>
          </a:stretch>
        </p:blipFill>
        <p:spPr bwMode="auto">
          <a:xfrm>
            <a:off x="5200124" y="947957"/>
            <a:ext cx="1263759" cy="1626908"/>
          </a:xfrm>
          <a:prstGeom prst="rect">
            <a:avLst/>
          </a:prstGeom>
          <a:noFill/>
        </p:spPr>
      </p:pic>
      <p:sp>
        <p:nvSpPr>
          <p:cNvPr id="155" name="Right Triangle 154">
            <a:extLst>
              <a:ext uri="{FF2B5EF4-FFF2-40B4-BE49-F238E27FC236}">
                <a16:creationId xmlns:a16="http://schemas.microsoft.com/office/drawing/2014/main" id="{569BABC0-B0CC-4E7B-838A-F6E644779E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6306789" y="938982"/>
            <a:ext cx="1399032" cy="862971"/>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604" name="Picture 4" descr="http://plainfieldriverfront.org/wp-content/uploads/2012/10/i-persp-sw-quad-clr-web.jpg"/>
          <p:cNvPicPr>
            <a:picLocks noChangeAspect="1" noChangeArrowheads="1"/>
          </p:cNvPicPr>
          <p:nvPr/>
        </p:nvPicPr>
        <p:blipFill>
          <a:blip r:embed="rId5" cstate="print"/>
          <a:srcRect/>
          <a:stretch>
            <a:fillRect/>
          </a:stretch>
        </p:blipFill>
        <p:spPr bwMode="auto">
          <a:xfrm>
            <a:off x="691160" y="3037579"/>
            <a:ext cx="1355878" cy="1554016"/>
          </a:xfrm>
          <a:prstGeom prst="rect">
            <a:avLst/>
          </a:prstGeom>
          <a:noFill/>
        </p:spPr>
      </p:pic>
      <p:sp>
        <p:nvSpPr>
          <p:cNvPr id="157" name="Rectangle 156">
            <a:extLst>
              <a:ext uri="{FF2B5EF4-FFF2-40B4-BE49-F238E27FC236}">
                <a16:creationId xmlns:a16="http://schemas.microsoft.com/office/drawing/2014/main" id="{DCBE1B01-A27C-45C2-ADA4-AA13C3AC1F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6137" y="2850674"/>
            <a:ext cx="2037108" cy="19019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ight Triangle 158">
            <a:extLst>
              <a:ext uri="{FF2B5EF4-FFF2-40B4-BE49-F238E27FC236}">
                <a16:creationId xmlns:a16="http://schemas.microsoft.com/office/drawing/2014/main" id="{BE7E1DAA-43FB-4446-A354-9283DE668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684615" y="3387678"/>
            <a:ext cx="1911096" cy="825563"/>
          </a:xfrm>
          <a:prstGeom prst="r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a:extLst>
              <a:ext uri="{FF2B5EF4-FFF2-40B4-BE49-F238E27FC236}">
                <a16:creationId xmlns:a16="http://schemas.microsoft.com/office/drawing/2014/main" id="{F6FE5468-759E-4E83-828A-5587C7F58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4083" y="1485831"/>
            <a:ext cx="1902899" cy="1371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606" name="Picture 6" descr="http://plainfieldriverdays.org/sites/default/files/c-1912-toboggan-slide-electric-park-plainfield-il_130515346344.jpg"/>
          <p:cNvPicPr>
            <a:picLocks noChangeAspect="1" noChangeArrowheads="1"/>
          </p:cNvPicPr>
          <p:nvPr/>
        </p:nvPicPr>
        <p:blipFill>
          <a:blip r:embed="rId6" cstate="print"/>
          <a:srcRect/>
          <a:stretch>
            <a:fillRect/>
          </a:stretch>
        </p:blipFill>
        <p:spPr bwMode="auto">
          <a:xfrm>
            <a:off x="1976718" y="1642534"/>
            <a:ext cx="1616404" cy="1038539"/>
          </a:xfrm>
          <a:prstGeom prst="rect">
            <a:avLst/>
          </a:prstGeom>
          <a:noFill/>
        </p:spPr>
      </p:pic>
      <p:pic>
        <p:nvPicPr>
          <p:cNvPr id="25602" name="Picture 2" descr="http://centralwashingtonharley.com/roller/E/ELECTRIC%20PARK%20ROLLER%20RINK%204%20PLAINFIELD%20IL.jpg"/>
          <p:cNvPicPr>
            <a:picLocks noChangeAspect="1" noChangeArrowheads="1"/>
          </p:cNvPicPr>
          <p:nvPr/>
        </p:nvPicPr>
        <p:blipFill>
          <a:blip r:embed="rId7" cstate="print"/>
          <a:srcRect/>
          <a:stretch>
            <a:fillRect/>
          </a:stretch>
        </p:blipFill>
        <p:spPr bwMode="auto">
          <a:xfrm>
            <a:off x="3169375" y="3180607"/>
            <a:ext cx="1797116" cy="1240010"/>
          </a:xfrm>
          <a:prstGeom prst="rect">
            <a:avLst/>
          </a:prstGeom>
          <a:noFill/>
        </p:spPr>
      </p:pic>
      <p:sp>
        <p:nvSpPr>
          <p:cNvPr id="163" name="Rectangle 162">
            <a:extLst>
              <a:ext uri="{FF2B5EF4-FFF2-40B4-BE49-F238E27FC236}">
                <a16:creationId xmlns:a16="http://schemas.microsoft.com/office/drawing/2014/main" id="{99FE99BC-5F7D-47C3-AA1E-16D7DBDBD1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7453" y="2069831"/>
            <a:ext cx="2092391" cy="263688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4" name="Picture 6" descr="http://www.plainfield-il.org/img/govt/collins.png"/>
          <p:cNvPicPr>
            <a:picLocks noChangeAspect="1" noChangeArrowheads="1"/>
          </p:cNvPicPr>
          <p:nvPr/>
        </p:nvPicPr>
        <p:blipFill>
          <a:blip r:embed="rId8" cstate="print"/>
          <a:srcRect/>
          <a:stretch>
            <a:fillRect/>
          </a:stretch>
        </p:blipFill>
        <p:spPr bwMode="auto">
          <a:xfrm>
            <a:off x="6692360" y="2312514"/>
            <a:ext cx="1842577" cy="2193543"/>
          </a:xfrm>
          <a:prstGeom prst="rect">
            <a:avLst/>
          </a:prstGeom>
          <a:noFill/>
        </p:spPr>
      </p:pic>
      <p:sp>
        <p:nvSpPr>
          <p:cNvPr id="165" name="Right Triangle 164">
            <a:extLst>
              <a:ext uri="{FF2B5EF4-FFF2-40B4-BE49-F238E27FC236}">
                <a16:creationId xmlns:a16="http://schemas.microsoft.com/office/drawing/2014/main" id="{27400BAF-FCE6-4296-8A0E-9B595ADC09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324600" y="4724529"/>
            <a:ext cx="244200" cy="406635"/>
          </a:xfrm>
          <a:prstGeom prst="rtTriangle">
            <a:avLst/>
          </a:prstGeom>
          <a:solidFill>
            <a:srgbClr val="B2B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463354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p:cNvSpPr>
            <a:spLocks noGrp="1"/>
          </p:cNvSpPr>
          <p:nvPr>
            <p:ph type="title"/>
          </p:nvPr>
        </p:nvSpPr>
        <p:spPr>
          <a:xfrm>
            <a:off x="394554" y="4756638"/>
            <a:ext cx="8354891" cy="930447"/>
          </a:xfrm>
        </p:spPr>
        <p:txBody>
          <a:bodyPr vert="horz" lIns="91440" tIns="45720" rIns="91440" bIns="45720" rtlCol="0" anchor="b">
            <a:normAutofit/>
          </a:bodyPr>
          <a:lstStyle/>
          <a:p>
            <a:pPr>
              <a:lnSpc>
                <a:spcPct val="90000"/>
              </a:lnSpc>
            </a:pPr>
            <a:r>
              <a:rPr lang="en-US" sz="1900" kern="1200">
                <a:solidFill>
                  <a:srgbClr val="FFFFFF"/>
                </a:solidFill>
                <a:latin typeface="+mj-lt"/>
                <a:ea typeface="+mj-ea"/>
                <a:cs typeface="+mj-cs"/>
              </a:rPr>
              <a:t>Use the Illinois Handbook to describe the duties of each executive officer.</a:t>
            </a:r>
            <a:br>
              <a:rPr lang="en-US" sz="1900" kern="1200">
                <a:solidFill>
                  <a:srgbClr val="FFFFFF"/>
                </a:solidFill>
                <a:latin typeface="+mj-lt"/>
                <a:ea typeface="+mj-ea"/>
                <a:cs typeface="+mj-cs"/>
              </a:rPr>
            </a:br>
            <a:r>
              <a:rPr lang="en-US" sz="1900" kern="1200">
                <a:solidFill>
                  <a:srgbClr val="FFFFFF"/>
                </a:solidFill>
                <a:latin typeface="+mj-lt"/>
                <a:ea typeface="+mj-ea"/>
                <a:cs typeface="+mj-cs"/>
              </a:rPr>
              <a:t>* Part III in your Study Guide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030" y="725182"/>
            <a:ext cx="8622615" cy="3162735"/>
          </a:xfrm>
          <a:prstGeom prst="rect">
            <a:avLst/>
          </a:prstGeom>
        </p:spPr>
      </p:pic>
      <p:cxnSp>
        <p:nvCxnSpPr>
          <p:cNvPr id="10" name="Straight Connector 9">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573869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4066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89557"/>
            <a:ext cx="8305800" cy="6618167"/>
          </a:xfrm>
          <a:prstGeom prst="rect">
            <a:avLst/>
          </a:prstGeom>
        </p:spPr>
      </p:pic>
    </p:spTree>
    <p:extLst>
      <p:ext uri="{BB962C8B-B14F-4D97-AF65-F5344CB8AC3E}">
        <p14:creationId xmlns:p14="http://schemas.microsoft.com/office/powerpoint/2010/main" val="12002935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5800" y="1905000"/>
            <a:ext cx="5181600" cy="2362200"/>
          </a:xfrm>
        </p:spPr>
        <p:txBody>
          <a:bodyPr>
            <a:noAutofit/>
          </a:bodyPr>
          <a:lstStyle/>
          <a:p>
            <a:r>
              <a:rPr lang="en-US" sz="8000" dirty="0"/>
              <a:t>Meet </a:t>
            </a:r>
            <a:br>
              <a:rPr lang="en-US" sz="8000" dirty="0"/>
            </a:br>
            <a:r>
              <a:rPr lang="en-US" sz="8000" dirty="0" err="1"/>
              <a:t>Squeezy</a:t>
            </a:r>
            <a:r>
              <a:rPr lang="en-US" sz="8000" dirty="0"/>
              <a:t>!</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50909"/>
          <a:stretch/>
        </p:blipFill>
        <p:spPr>
          <a:xfrm>
            <a:off x="152400" y="76200"/>
            <a:ext cx="4953000" cy="6726296"/>
          </a:xfrm>
          <a:prstGeom prst="rect">
            <a:avLst/>
          </a:prstGeom>
        </p:spPr>
      </p:pic>
    </p:spTree>
    <p:extLst>
      <p:ext uri="{BB962C8B-B14F-4D97-AF65-F5344CB8AC3E}">
        <p14:creationId xmlns:p14="http://schemas.microsoft.com/office/powerpoint/2010/main" val="30602428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Image result for illinois pension crisis">
            <a:extLst>
              <a:ext uri="{FF2B5EF4-FFF2-40B4-BE49-F238E27FC236}">
                <a16:creationId xmlns:a16="http://schemas.microsoft.com/office/drawing/2014/main" id="{D492FE9C-2F3B-42D2-AF01-A8E2C08830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070" y="643467"/>
            <a:ext cx="6877858"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4389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mage result for illinois pension crisis">
            <a:extLst>
              <a:ext uri="{FF2B5EF4-FFF2-40B4-BE49-F238E27FC236}">
                <a16:creationId xmlns:a16="http://schemas.microsoft.com/office/drawing/2014/main" id="{9C353F0A-65E4-489A-A602-D6BE2BAAC8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832"/>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3389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8" name="Picture 6" descr="Image result for illinois pension crisis">
            <a:extLst>
              <a:ext uri="{FF2B5EF4-FFF2-40B4-BE49-F238E27FC236}">
                <a16:creationId xmlns:a16="http://schemas.microsoft.com/office/drawing/2014/main" id="{FB0CDDD7-45A9-4B7F-BD34-C27CF5F16F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10" r="6964" b="2"/>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5575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eachers syst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067" y="1143000"/>
            <a:ext cx="8802725"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009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381000"/>
            <a:ext cx="7920216" cy="6172200"/>
          </a:xfrm>
          <a:prstGeom prst="rect">
            <a:avLst/>
          </a:prstGeom>
        </p:spPr>
      </p:pic>
    </p:spTree>
    <p:extLst>
      <p:ext uri="{BB962C8B-B14F-4D97-AF65-F5344CB8AC3E}">
        <p14:creationId xmlns:p14="http://schemas.microsoft.com/office/powerpoint/2010/main" val="7484416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1066800"/>
            <a:ext cx="8261019" cy="4648200"/>
          </a:xfrm>
          <a:prstGeom prst="rect">
            <a:avLst/>
          </a:prstGeom>
        </p:spPr>
      </p:pic>
    </p:spTree>
    <p:extLst>
      <p:ext uri="{BB962C8B-B14F-4D97-AF65-F5344CB8AC3E}">
        <p14:creationId xmlns:p14="http://schemas.microsoft.com/office/powerpoint/2010/main" val="15595268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57200" y="304800"/>
            <a:ext cx="8229600" cy="1143000"/>
          </a:xfrm>
        </p:spPr>
        <p:txBody>
          <a:bodyPr>
            <a:normAutofit fontScale="90000"/>
          </a:bodyPr>
          <a:lstStyle/>
          <a:p>
            <a:r>
              <a:rPr lang="en-US" b="1" dirty="0"/>
              <a:t>The General Assembly</a:t>
            </a:r>
            <a:br>
              <a:rPr lang="en-US" b="1" dirty="0"/>
            </a:br>
            <a:r>
              <a:rPr lang="en-US" b="1" dirty="0"/>
              <a:t>Legislative Branch</a:t>
            </a:r>
          </a:p>
        </p:txBody>
      </p:sp>
      <p:sp>
        <p:nvSpPr>
          <p:cNvPr id="111619" name="Rectangle 3"/>
          <p:cNvSpPr>
            <a:spLocks noGrp="1" noChangeArrowheads="1"/>
          </p:cNvSpPr>
          <p:nvPr>
            <p:ph type="body" idx="1"/>
          </p:nvPr>
        </p:nvSpPr>
        <p:spPr/>
        <p:txBody>
          <a:bodyPr>
            <a:normAutofit/>
          </a:bodyPr>
          <a:lstStyle/>
          <a:p>
            <a:pPr>
              <a:lnSpc>
                <a:spcPct val="90000"/>
              </a:lnSpc>
            </a:pPr>
            <a:r>
              <a:rPr lang="en-US" dirty="0"/>
              <a:t>Law-making branch</a:t>
            </a:r>
          </a:p>
          <a:p>
            <a:pPr>
              <a:lnSpc>
                <a:spcPct val="90000"/>
              </a:lnSpc>
            </a:pPr>
            <a:r>
              <a:rPr lang="en-US" dirty="0"/>
              <a:t>Senate &amp; House of Representatives</a:t>
            </a:r>
          </a:p>
          <a:p>
            <a:r>
              <a:rPr lang="en-US" dirty="0"/>
              <a:t>59 Legislative districts</a:t>
            </a:r>
          </a:p>
          <a:p>
            <a:r>
              <a:rPr lang="en-US" dirty="0"/>
              <a:t>Each district has one state senator and two representatives</a:t>
            </a:r>
          </a:p>
          <a:p>
            <a:pPr>
              <a:lnSpc>
                <a:spcPct val="90000"/>
              </a:lnSpc>
            </a:pPr>
            <a:r>
              <a:rPr lang="en-US" dirty="0"/>
              <a:t>21 years old, and resident of the district for 2 years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http://www.mtco.com/~woodford/legfullstate.jpg"/>
          <p:cNvPicPr>
            <a:picLocks noChangeAspect="1" noChangeArrowheads="1"/>
          </p:cNvPicPr>
          <p:nvPr/>
        </p:nvPicPr>
        <p:blipFill>
          <a:blip r:embed="rId2" cstate="print"/>
          <a:srcRect/>
          <a:stretch>
            <a:fillRect/>
          </a:stretch>
        </p:blipFill>
        <p:spPr bwMode="auto">
          <a:xfrm>
            <a:off x="5410200" y="381000"/>
            <a:ext cx="3581674" cy="5524500"/>
          </a:xfrm>
          <a:prstGeom prst="rect">
            <a:avLst/>
          </a:prstGeom>
          <a:noFill/>
        </p:spPr>
      </p:pic>
      <p:pic>
        <p:nvPicPr>
          <p:cNvPr id="17410" name="Picture 2" descr="http://www.plateshack.com/y2k/Illinois/il2003-04senate.jpg"/>
          <p:cNvPicPr>
            <a:picLocks noChangeAspect="1" noChangeArrowheads="1"/>
          </p:cNvPicPr>
          <p:nvPr/>
        </p:nvPicPr>
        <p:blipFill>
          <a:blip r:embed="rId3" cstate="print"/>
          <a:srcRect/>
          <a:stretch>
            <a:fillRect/>
          </a:stretch>
        </p:blipFill>
        <p:spPr bwMode="auto">
          <a:xfrm>
            <a:off x="228600" y="3733800"/>
            <a:ext cx="5464542" cy="2743200"/>
          </a:xfrm>
          <a:prstGeom prst="rect">
            <a:avLst/>
          </a:prstGeom>
          <a:noFill/>
        </p:spPr>
      </p:pic>
      <p:sp>
        <p:nvSpPr>
          <p:cNvPr id="4" name="TextBox 3"/>
          <p:cNvSpPr txBox="1"/>
          <p:nvPr/>
        </p:nvSpPr>
        <p:spPr>
          <a:xfrm>
            <a:off x="228600" y="1143000"/>
            <a:ext cx="4953000" cy="1938992"/>
          </a:xfrm>
          <a:prstGeom prst="rect">
            <a:avLst/>
          </a:prstGeom>
          <a:noFill/>
        </p:spPr>
        <p:txBody>
          <a:bodyPr wrap="square" rtlCol="0">
            <a:spAutoFit/>
          </a:bodyPr>
          <a:lstStyle/>
          <a:p>
            <a:r>
              <a:rPr lang="en-US" sz="2400" dirty="0"/>
              <a:t>$68,000 / Year Compensation</a:t>
            </a:r>
          </a:p>
          <a:p>
            <a:r>
              <a:rPr lang="en-US" sz="2400" dirty="0"/>
              <a:t>	* mileage</a:t>
            </a:r>
          </a:p>
          <a:p>
            <a:r>
              <a:rPr lang="en-US" sz="2400" dirty="0"/>
              <a:t>	* additional duties</a:t>
            </a:r>
          </a:p>
          <a:p>
            <a:r>
              <a:rPr lang="en-US" sz="2400" dirty="0"/>
              <a:t>	* expenses</a:t>
            </a:r>
          </a:p>
          <a:p>
            <a:r>
              <a:rPr lang="en-US" sz="2400" dirty="0"/>
              <a:t>	* assistants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2.bp.blogspot.com/-4QIBGlRJpF4/Tv0L5RoWfoI/AAAAAAAABIg/cotcD4qYyMg/s640/LD49.jpg"/>
          <p:cNvPicPr>
            <a:picLocks noChangeAspect="1" noChangeArrowheads="1"/>
          </p:cNvPicPr>
          <p:nvPr/>
        </p:nvPicPr>
        <p:blipFill>
          <a:blip r:embed="rId2" cstate="print"/>
          <a:srcRect/>
          <a:stretch>
            <a:fillRect/>
          </a:stretch>
        </p:blipFill>
        <p:spPr bwMode="auto">
          <a:xfrm>
            <a:off x="609600" y="304800"/>
            <a:ext cx="8078738" cy="62484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b="1" dirty="0"/>
              <a:t>The State Senate</a:t>
            </a:r>
          </a:p>
        </p:txBody>
      </p:sp>
      <p:sp>
        <p:nvSpPr>
          <p:cNvPr id="114692" name="Rectangle 4"/>
          <p:cNvSpPr>
            <a:spLocks noGrp="1" noChangeArrowheads="1"/>
          </p:cNvSpPr>
          <p:nvPr>
            <p:ph type="body" sz="half" idx="2"/>
          </p:nvPr>
        </p:nvSpPr>
        <p:spPr/>
        <p:txBody>
          <a:bodyPr/>
          <a:lstStyle/>
          <a:p>
            <a:r>
              <a:rPr lang="en-US" sz="2800" dirty="0"/>
              <a:t>59 State Senators</a:t>
            </a:r>
          </a:p>
          <a:p>
            <a:r>
              <a:rPr lang="en-US" sz="2800" dirty="0"/>
              <a:t>2 or 4 year term/unlimited</a:t>
            </a:r>
          </a:p>
          <a:p>
            <a:r>
              <a:rPr lang="en-US" sz="2800" dirty="0"/>
              <a:t>Tries impeachment cases</a:t>
            </a:r>
          </a:p>
          <a:p>
            <a:r>
              <a:rPr lang="en-US" sz="2800" dirty="0"/>
              <a:t>approve appointments made by the Governor</a:t>
            </a:r>
          </a:p>
        </p:txBody>
      </p:sp>
      <p:pic>
        <p:nvPicPr>
          <p:cNvPr id="20482" name="Picture 2" descr="http://www.stltoday.com/blogzone/political-fix/files/2009/01/illinois-governor-impeachme.jpg"/>
          <p:cNvPicPr>
            <a:picLocks noGrp="1" noChangeAspect="1" noChangeArrowheads="1"/>
          </p:cNvPicPr>
          <p:nvPr>
            <p:ph type="clipArt" sz="half" idx="1"/>
          </p:nvPr>
        </p:nvPicPr>
        <p:blipFill>
          <a:blip r:embed="rId2" cstate="print"/>
          <a:srcRect/>
          <a:stretch>
            <a:fillRect/>
          </a:stretch>
        </p:blipFill>
        <p:spPr bwMode="auto">
          <a:xfrm>
            <a:off x="172572" y="2276127"/>
            <a:ext cx="4820116" cy="3210273"/>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67200" y="604897"/>
            <a:ext cx="5562600" cy="2062103"/>
          </a:xfrm>
          <a:prstGeom prst="rect">
            <a:avLst/>
          </a:prstGeom>
          <a:noFill/>
        </p:spPr>
        <p:txBody>
          <a:bodyPr wrap="square" rtlCol="0">
            <a:spAutoFit/>
          </a:bodyPr>
          <a:lstStyle/>
          <a:p>
            <a:pPr>
              <a:buFont typeface="Arial" pitchFamily="34" charset="0"/>
              <a:buChar char="•"/>
            </a:pPr>
            <a:r>
              <a:rPr lang="en-US" sz="3200" dirty="0"/>
              <a:t>  former Will County Superintendent of Schools</a:t>
            </a:r>
          </a:p>
          <a:p>
            <a:pPr>
              <a:buFont typeface="Arial" pitchFamily="34" charset="0"/>
              <a:buChar char="•"/>
            </a:pPr>
            <a:r>
              <a:rPr lang="en-US" sz="3200" dirty="0"/>
              <a:t> voted for Gay Marriage</a:t>
            </a:r>
          </a:p>
          <a:p>
            <a:pPr>
              <a:buFont typeface="Arial" pitchFamily="34" charset="0"/>
              <a:buChar char="•"/>
            </a:pPr>
            <a:r>
              <a:rPr lang="en-US" sz="3200" dirty="0"/>
              <a:t> voted for pension reform</a:t>
            </a:r>
          </a:p>
        </p:txBody>
      </p:sp>
      <p:sp>
        <p:nvSpPr>
          <p:cNvPr id="5" name="TextBox 4"/>
          <p:cNvSpPr txBox="1"/>
          <p:nvPr/>
        </p:nvSpPr>
        <p:spPr>
          <a:xfrm>
            <a:off x="304800" y="3352800"/>
            <a:ext cx="3276600" cy="3477875"/>
          </a:xfrm>
          <a:prstGeom prst="rect">
            <a:avLst/>
          </a:prstGeom>
          <a:noFill/>
        </p:spPr>
        <p:txBody>
          <a:bodyPr wrap="square" rtlCol="0">
            <a:spAutoFit/>
          </a:bodyPr>
          <a:lstStyle/>
          <a:p>
            <a:pPr algn="ctr"/>
            <a:r>
              <a:rPr lang="en-US" sz="4400" b="1" dirty="0"/>
              <a:t>State Senator Jennifer </a:t>
            </a:r>
            <a:r>
              <a:rPr lang="en-US" sz="4400" b="1" dirty="0" err="1"/>
              <a:t>Bertino</a:t>
            </a:r>
            <a:r>
              <a:rPr lang="en-US" sz="4400" b="1" dirty="0"/>
              <a:t>-Tarrant</a:t>
            </a:r>
          </a:p>
        </p:txBody>
      </p:sp>
      <p:pic>
        <p:nvPicPr>
          <p:cNvPr id="20482" name="Picture 2" descr="http://triblocal.com/joliet/files/cache/2011/12/jen-santa.jpg/460_345_resize.jpg">
            <a:hlinkClick r:id="rId2"/>
          </p:cNvPr>
          <p:cNvPicPr>
            <a:picLocks noChangeAspect="1" noChangeArrowheads="1"/>
          </p:cNvPicPr>
          <p:nvPr/>
        </p:nvPicPr>
        <p:blipFill>
          <a:blip r:embed="rId3" cstate="print"/>
          <a:srcRect/>
          <a:stretch>
            <a:fillRect/>
          </a:stretch>
        </p:blipFill>
        <p:spPr bwMode="auto">
          <a:xfrm>
            <a:off x="4038600" y="3200400"/>
            <a:ext cx="4381500" cy="3248026"/>
          </a:xfrm>
          <a:prstGeom prst="rect">
            <a:avLst/>
          </a:prstGeom>
          <a:noFill/>
        </p:spPr>
      </p:pic>
      <p:pic>
        <p:nvPicPr>
          <p:cNvPr id="20484" name="Picture 4" descr="http://taylorshocks.files.wordpress.com/2010/04/tagalongs.jpg"/>
          <p:cNvPicPr>
            <a:picLocks noChangeAspect="1" noChangeArrowheads="1"/>
          </p:cNvPicPr>
          <p:nvPr/>
        </p:nvPicPr>
        <p:blipFill>
          <a:blip r:embed="rId4" cstate="print"/>
          <a:srcRect/>
          <a:stretch>
            <a:fillRect/>
          </a:stretch>
        </p:blipFill>
        <p:spPr bwMode="auto">
          <a:xfrm>
            <a:off x="304800" y="457200"/>
            <a:ext cx="3682576" cy="2756178"/>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685800" y="609600"/>
            <a:ext cx="7793037" cy="1143000"/>
          </a:xfrm>
        </p:spPr>
        <p:txBody>
          <a:bodyPr/>
          <a:lstStyle/>
          <a:p>
            <a:r>
              <a:rPr lang="en-US" b="1" dirty="0"/>
              <a:t>State House of Representatives</a:t>
            </a:r>
          </a:p>
        </p:txBody>
      </p:sp>
      <p:sp>
        <p:nvSpPr>
          <p:cNvPr id="115715" name="Rectangle 3"/>
          <p:cNvSpPr>
            <a:spLocks noGrp="1" noChangeArrowheads="1"/>
          </p:cNvSpPr>
          <p:nvPr>
            <p:ph type="body" sz="half" idx="1"/>
          </p:nvPr>
        </p:nvSpPr>
        <p:spPr>
          <a:xfrm>
            <a:off x="533400" y="2017713"/>
            <a:ext cx="4459288" cy="4114800"/>
          </a:xfrm>
        </p:spPr>
        <p:txBody>
          <a:bodyPr/>
          <a:lstStyle/>
          <a:p>
            <a:r>
              <a:rPr lang="en-US" sz="2800" dirty="0"/>
              <a:t>118 state representatives</a:t>
            </a:r>
          </a:p>
          <a:p>
            <a:r>
              <a:rPr lang="en-US" sz="2800" dirty="0"/>
              <a:t>2 from each district</a:t>
            </a:r>
          </a:p>
          <a:p>
            <a:r>
              <a:rPr lang="en-US" sz="2800" dirty="0"/>
              <a:t>2 year term/unlimited</a:t>
            </a:r>
          </a:p>
          <a:p>
            <a:r>
              <a:rPr lang="en-US" sz="2800" dirty="0"/>
              <a:t>Sole power of impeachment-</a:t>
            </a:r>
            <a:r>
              <a:rPr lang="en-US" sz="1800" dirty="0"/>
              <a:t>(</a:t>
            </a:r>
            <a:r>
              <a:rPr lang="en-US" sz="2000" dirty="0"/>
              <a:t>charge an official with wrongdoing)</a:t>
            </a:r>
          </a:p>
        </p:txBody>
      </p:sp>
      <p:pic>
        <p:nvPicPr>
          <p:cNvPr id="18434" name="Picture 2" descr="http://t1.gstatic.com/images?q=tbn:qYpx1f3vtJiQKM:http://upload.wikimedia.org/wikipedia/commons/9/93/Illinois_House_of_Representatives.jpg">
            <a:hlinkClick r:id="rId2"/>
          </p:cNvPr>
          <p:cNvPicPr>
            <a:picLocks noGrp="1" noChangeAspect="1" noChangeArrowheads="1"/>
          </p:cNvPicPr>
          <p:nvPr>
            <p:ph type="clipArt" sz="half" idx="2"/>
          </p:nvPr>
        </p:nvPicPr>
        <p:blipFill>
          <a:blip r:embed="rId3" cstate="print"/>
          <a:srcRect/>
          <a:stretch>
            <a:fillRect/>
          </a:stretch>
        </p:blipFill>
        <p:spPr bwMode="auto">
          <a:xfrm>
            <a:off x="4724400" y="2590800"/>
            <a:ext cx="3771901" cy="251460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descr="data:image/jpeg;base64,/9j/4AAQSkZJRgABAQAAAQABAAD/2wCEAAkGBhQQEBQUERQWFRUWFBQWFxQUFxkWFxgYGBcVFxcYHBcYHCYeFxkkHhcYHy8gJCgqLCwsGB8xNTAqNSYrLCkBCQoKDgwOGg8PGiwlHyUsLCwsLCwpLCwsKSwsLCwsLywsKSksLCksKSksLCwsKSksLCksKSwpLCwsKSksLCwsLP/AABEIAHgBowMBIgACEQEDEQH/xAAcAAABBQEBAQAAAAAAAAAAAAAAAQQFBgcDAgj/xABSEAACAQMBBAYEBwsJBgYDAAABAgMABBESBQYhMQcTIkFRYXGBkaEUMjVCUrGyIzNUc3SzwcLR4fAVF1NicpKTotIlNEOCpNMWNmODo/EkRGT/xAAbAQACAwEBAQAAAAAAAAAAAAAAAQIDBAUGB//EADMRAAICAQMCBAQEBQUAAAAAAAABAhEDEiExBEEFEyJRMmFxkYGhweEUFTOx8QYjUtHw/9oADAMBAAIRAxEAPwCuUlLSVxj6OwNJSmkoIsKKKKZBhSGlpKCDCkpaSmRYlFFFBBiUGiimQYlFFBpkWIaSlNJQQYA45U9t9uTJ8/I8G7XvPH30yrpbXBRsgA+TAEH1GpRbXBTkgpLdWTUG9I/4ietT+g/tqQg2xE/JwD4N2T76b2l5HMvYjjEgHxGA4+g4qPn2toYq1vGCO4j91alNpW2ceWCM21GDT+q/UsOarm8lxl1QfNGT6T+766VN4tPxYlHoOP0VF3M5d2Y8yc/upZMiapE+m6WUMmqSLDsKfVCB3qSPVzH8eVPjVW2dtEwk4GQQOGccqfHeT/0/837qlDJHTuU5+kyObcVsTJryajbXa7SnCx+k6uA91SRq5ST4MeTHKDqR4NeTXo15NMrPBpDSmuVxKEUse4UDSt0R97eYmRRyBGfSeH1H30/NVh5CSSeZOasqPqAPiAfbVWOVtmvqMWhRCvJr1SGrTGeDXk16NeTQAhrya9GvJoAZbVbCekj9tM9nT6WweR+vurttdvij0mo6qJOpHQxQvFT7k/SVwhuwVBJAPfk99I18g7/ZV1oxaJXVHc15NNW2mvcCfdXWGUsMkYHd40KSfAPHKKtnthnnUfc2GOK+z9lP5JAvM4pnLtEfNGfM1GVdyeLWn6SPop4Asvk3uNM8VS1RtjK9hKKKKQxKKKKYFgpKRnA5nFcmu1Hn6Ky48OTJ8MWz1OfrMGD+pNL8f05Oxopo174D21za6bx9lbYeG5nzS/8AfI4+X/UHSQ+G5fRf90P65yzqvxmA9JAqE2ntLQMA9o+PHA8cePgKr0k5cnmT4k0p9GoOnKzP/PHNXGFfV/p+5e1nUjIYEeIOR7q4ptFGBIPDJHHhnzHlVOguzHnB4nhw/SK5m4JOfZSXTw+ZTLxbM+KX4fuXf4Wp5cfRSfDB4Gqxa3IHfg+r6yRUraTFsg+GQRg+rIODV2LDhbqa/Mz5fEurq4NfYkfhg8DSfDB4GmtFbv4DD7fmYP5z1f8AyX2Q6+FjwNL8LHnTOiovoMPz+5JeM9V7r7D34Svj7qkNgbO+GXMcCMFaQsASCQNKM/EDyWom0spJm0xI8jYJ0opZsDmcKM44irP0e2MkO2bVZUeNvup0upU4MMuDhgDjgaqn0OJK02XR8Y6iWzS+37nve3c19ndX1kiP1mvGkEY06fH+1VdrVelfZLXdzs6BDgyPMueeBiMs2O/CgnHlXXaO7tns5Y402ZLeah25FTrWAHAkk8NR5hVxy7qzPpY0mmaoeKzW04387r9DJaSr30i7jR2oiubUFYmljSSIkkLrYYI1cQDxBB5EjlVm3o3d2XYok88OlFfTojDN1jMDgEZ4gAE4yB9VVPpXtTL14pB8xZj4Yg5HAjkRUrFtFJlCXHA/NkHMen+MVe9/t2LRtlteWiKhWNZUZBpDo2Oa+hs8s8Kkttbp7Nt7dJpodKq0ZIj1FpGbsqmM8izA93LnjNEcM0Qydbhmk2nf5oyXaGzWhPHip5MOR/YasbbhL/JwvPhAyYFl6rSM9oA6dWvuzzxV03m3ctLrZhntkCaIjLGVBTgoyysvqI48jUVJufbHYQuEt0+EGzRxIAdWsqpLc+eTR5VNiXVuUYu+9PbkgN0ejl7+EzGURR6mVcqWLaeDHmAADkeo1F3+7iwTSBpQ0SNgSDHbGAcjBOBxx31r27N7A+yusihKQ9XPmHIz2TIJBnPziGPPvqr7o7uW20y07RFLeNykUGccQqk6ip4qMjgDxOfDFS8uO3uVvqsjbb2V19P3M9uNrkYWEaFHLxPpoj29IOeG9WD7q1Gx2FaXzSQvsyW1CglJjH1eoZxwYcm5HS2cj0GoXcncqIbQvba6RZRCsRQtkcGLkNwPeumlpnfJLzMOl3Hj7/cqC7eU8HUj0cf2U2vFdBrjdih5HJOPI1fd89i7OsrWeJOq+FMQ6A8XVTICFXnoATh5gE1nNlfGM4PFTzWlJtOpMeOMWteNfg+4q7WlHzs+kCvNztF5Fw2MZzwGK6XtiANcfFD7V/dTGoNyWzL4Rxy9SQlSlptVVRVYHIGMios0hojJx4HkxxyKpE8u1Iz87HpBr2t2h5MvtqHt9ns/H4q/SNOEuIoj2QWP0v2VcpvuYJ4IcRtskzTW5vQnMN6ccPbXL+WF+i3u/bXltrIeBUn04/bU3NdmUxwyT3ic32x4L7TXFtqueWB6q9G2ST72cH6JppLCUOGGKqcpGuEMT2rf5iTTFjljmudKaSoF9VwJRRTq1hAUu3EDu8/OmlZCUtKsILcKNb8u4eNeZb9jy4ej9tcp5y5yfUPCuLOBUt3tEq0r4p/4PTHPOvJNc2m8K5k5q6PTyfJRPqox2juSNq2I3b/lH8fxyptTm4GlETyyfT/GabVVOk6RditrU+4lFdIYC3L211Nsp+I2SOYpKLe45ZIxdNjWilIxzopE7HVJS0leoPGi15dsAnwBPsGa9VxvJtEbN4Dh6TwFQm9MWyyC1SSKvcOWYlvHPpNKi8OPspAOPo+uvcSZ51wmzuJDZ0410jFW/d/ddZvjcjTna/R5JGuuLtAd3f6qr81XRZ5TqypWk5VsMoPppyy6WDw5XxQ8R6vLyp3BaArkDPHDLyIP6DSJcDVpPt9H7qNXdBp7MfxvkA+IBpaUrjgOQ4Uld2N6VZxJVqdCUUUUxE9uNvAtjfxTSZ6vDxyEDJCuB2sDicMFJA44zWxtBYT3cW0BcRl44yqkTJowQwyRzyA7DmOfLhWGbD2Z8KuYYA2nrXCasZxwJzjIzyrQT0FNz+FJ/gn/AF1kzKOrd0asTlWys5b69IUf8p2ktuetjtWYsV5P1g0yBT34XkeRPlxq07W2hHtFYpbLaotgAdahlGQcHtIxDI486zPe7o8uNnKJHKyREgdYmeBPIMp5Z8eIq0fzFsf/ANpP8E/66hKMKVMknO3aI/fva0S9XDFf3F1mWNpNbxvCqq6nmqDLZAPA4GDmpzpf23bz2UawzxSMLgEiORXIGiQZwpPDiKg9q9EjW726m5Vuvn6kERkafuckmr43H73jHnUh/MW/4Wv+Ef8AXR6E07D1u1Q92tt23bdvqlniMvwGFerEil9QVMrpznIxyqZ3m2vbXFkqxzxSMjROVSRWI095AOeH6KznbHRdcWs0KOytHNNHEJkBIRnYKNSHiPbjzq6bH6IzAjgzq2s8T1ZHDHL43marmopbMsg23uhxsLbMDbE0PNGrNBOCpdQw1NJgaSc5wa4PvLbpsBUjuITKtpGBH1iF8gLw0ZznyxUfvP0YS9TLK10uiKN5BEsRAOhS2M6+fDn7qjbLocaW2ScXKgPCsunqiSNSB8Z1+eM1GEI8tk5zk7SWxZtz94YH2P1bTQpK63Q6oyKGyzy4GknPHIPrqK6Lt6Y7MSWl0eq1OZI5G4IcqoZS3JeK5BPA5PeOMTu30RteWsNytyqdagcL1ZJX1hxnlXbaewnsry1tZ5BKZyoSYJpKln6sggsc8xxz31GeNXcWTx5WouMlz/csr26w63uNtydXzQJJEHA8DwbWe7siono93ng+H3sktzhWjhWOS6dFdlVpAMnsgnHcBwyKrm/m4DWU0WhxI1zIyqippOrsDHPjkvVj2Z0GZQG5uCHI4rEoIXy1N8b2Cn5cEk7F503apFR35u1l2jcOjh1LjDKQykaFHAjgRUDVr326L5Nnx9dHJ1sIIDHTpdMnAJGSCucDI8RwqtbDg1SamPZQaj+j9vqqmXTXclI3Y/EKqDiO737lEsY5ntN+z+PCo2pfZGzjf3iRatHWswDEaguEZhkZHcuPXV9t+hTBy1wG8urIH2uNZ9Lm9uDV5sMKqXPJlRp5spQZMEA8DjPjwq9by9FBghknWYHSAerEZGSWCjB1cOdPbboWdHDfCl4f+kfR9OmsckyE+ohKD3MyurtnOGPDwHKm9WD/AMMmTaxsdekmV1EmnI4I0mdOe8Dx76uH8xz/AIUv+Ef9dN453uEeoxJUmZdRVh3z3HuNmKHk0yRHIEiZxnBOlgeKk44cx51arboUd0VxdKNSq2OqPDIB+nS8qXsP+Jx+5mdSFlOWDB+Khc8atO8PRFdW0TSxOk4UEsqgq+BzIUkhvRnPpqt7rbPN06xA6TNIsYbGcZBJOM8cDJqyOOS3KMmfHLbuRJpK1I9Bj/ha/wCEf9dVTc/dD4bcmFmCHq3fiNXxGRTkZHHt+6q9Ei154VdlXpzYycSp5Nw9daFtfoXaGGSVLgNoR30dWRnSCcA6uHKordToya+tjOJxHh5F0GMsex35DDnTUZJkZZYSjyUO4UqxU9xrjWp2PRA19bwXAuVQywo+DGTjUoYDOscs11/mDf8ADF/wT/rrfGUUjkzUm99zJ672UWqRR55Pqpxt3ZfwW5mgLauqcpqxjOO/GTivWzIjpZhz+KP49lSk6jZGKt0eLmTU5P8AHCvaW4A1OcDw7zSuyw8+0/h3CmE05c5Y/urLDC3uzdl6hRWmB2ub4t2V7K+Hj6abI5ByOBpKStaSWxgbbdsfrtU44qCfGimFFR0Ilrl7kpSUtJXXOOhabbSH3F8juHtyMfVTmm+03It5AO8pn0Z/+qozusbL8CvIirBsVMbH2eJO05wO7zqHih1uF8TV3tNly6V6jhjnjnXDm6R3Massu60kRYIrrqHcDxq/QQAjB8Ky24WWFY5CQZFOCQDjGeHPvx/Hheb+/dLNXQFmcfNOCMjuNZZJWbFbVFA6QNkm0umZRhZAG4ePHPrz9dUpXZnBHE54eutWj2b8NjEc6TIcalZ3LBW7sZyPVw9fOs4sYj1mORUFs+vFaMS1PSZ8zpaiUakoNFd+qOA3bsSiiigCc3F+VLP8ePsvWxdJu25rOyWW3fQ4niGcA5U5ypDA8Disd3F+VLP8ePsvW2787sttG1EKOqfdY3LMCeyuc4A7+PCsOetas2Yb0Oj3v9CG2Zdg/wBC59a9oe8Cne9N28NjcyRtpdIZGVhjIYKSDx4VVOlbe1ILWS2VXMkw05KMECkgsdZGGOOGFzz44q67T2etxBJC5IWRGRivA4YYOMg8az1VNl93dGJbr72XV3tKyS4maRRcagCqDDdVKM9lQeRNaV0mbcms7NJbd9D/AAiJScAgqdWVIYHgcemq7cbhQbOv9nPC0rF7plPWMpGOombhhRx4Vbd+d2W2hbJCjqmJo3LNk9lc5wB38eFWTcXJNcEIqSi0+TtvvIV2fcOpw0cfWI3A6XQh0YZGMgqDVb6I947i8S5NzKZSkkYUkKMAqSR2VFeulneUw2jwLFJmXCGUqRGoPEjXyLEDGPT4VF9BP3u7/GRfYNJR/wBux366IvpU3suob2W3jmZYWhUGPShBDqQ3Ernj6a0vYXyXB+RxfmVrHumH5Uk/FRfZNbDsL5Lg/I4vzK05pKMRRdyZH9HlysexbR2OFWAEn1movpHtf/ztkSeF4qH1vEw+ya87KYjdbI5iwkI9IVyKk968XEOzpl5C+sZR6HYL+uKgtnZLlDffYZ2lsfP4RP7ogR9VdelTa8trYo8DmNvhEI1Lzxkkj0HSAfKue+vylsf8on/NCm/TR8nJ+Uw/U9C7A+5O9IC52Xd5/oH93EViMESQW+JTgv2mA+MfBfHl+mtw39bGzLs+EEh91YQdzb+Tt/BZ21cdWknIPEHNShFSjTewnJxla5OI3leJ1a2+4lCSrAAtnBXPEEcifHnWz9E+3J7yxeS5kMji4dAxCjshYyB2QB3n21jv/gW//BJ/7hrV+hWFksJlcFWW7mVlPMEJECD5g1Kaio7CjKTlciubb3ku5NufA+ubqGuoFMWlMaB1cjDOnV3E861hL7M7Rd6xpJ59pnX9Ssos7XrN7H/qPJJ7LcKPewq+QXX+25U//ggP/wA8/wDqFVyX9iUSk3lro3rhP02Lf9M+atnSVt2azgt3gfQWu4UbgCGQ6tSnIPA47uNRG34QN47E95UnHkYbhc/5KsW/G67bQigjR1Tq7mOViwJ7K5yAB87j30XxY/c4dKkQbY95kZxFqHpVlINSk87R7OZ0OGW1LKfAiLIPHzFU3po3mMVlJbLFJ91GlpShEYA7RUN85jjGPDNXX4IZrDqwQC9toBPIFo9IJ8uNLsg7jHo92tJd7Mt5p21yMramwBqKu6ZwBjOFHKs33C2eBtdVA4JNeOB4BesjX7S1erRm2JsqONke4eKN89SjFclmc5PzUBbme4ZxVX6JozJeyStxYW5J/tSyKxP+Q0mNGn2l5reZf6N1X2xxycf79ZH0cqV3hulb5iXijyAniArQd17vXebTXPxbqIf9LAPrU1Tt2Lbq96b0eMUzf3zbP+tUl3E+xpUzrMs0Q5gFG/50BHuYVTeiEn+Sm1cxNcA+o4qZ2Ref7Vvos/8ACtJQPSsiN9labbjWnVW12n0b29x6DISPcRURlG6NN57h7y2txcM1uEdBEQnZCQsUGQurhpHM93fVp6X94biytoWtpTEzTFWICnI0McdoHvArMeiX5YtvRN+Zkq+9PP8Aulv+UH829S0pSoTk5KzGr69eeR5ZW1O7FmbAGSeZwABXU3+lAqcOHFvM88ftpnRV7SZVYGkoooEFJRRQAUUUUDJSkri14g78+gGuLbUUdze79tb3nxruc5Ycj7D2vcUpVsj2dx8j5VFtttR8xvaKBttfoN7Rj24qt9Rie1liwZFvR6bZIEyyJ8Xjlfosc+0Grtu3MFUnPDFUWDbeuQIFwDnJznkCeHAVY4zm1GngwYg+fDhwri9So6vTwdzpHLT6uRxtLbPXMQoCKGxkntN4nHhWg2kwitQx7ShQTjmF5Zx5VR93NltPgkRORkshJU8PTz8qvcymBVQRIc6lwHBwoByTgcuQ9dZZRNkWO7Yp1JYEEYJrC9mJ2Wc83Y4P9UcvfmtLkuOospWOVV9QRM8QG4KM+s+qqBngB3AYAHICt/h+K259jneI5Ulo7iUUUV2DjCUUUUDJzcX5Us/x4+y9a/0pbWltbESQSGNxPENS45drIORxBxWQbi/Kln+PH2XrYukzYc15ZCK3TW/XRnGQMAasnJI4DNYc1eYrNmL4HR36SLBZtmXGoZKJ1inwZDqyPVkegmnu+TEbOuyCQRby4IOCOyeRHKuG/wDME2Zdk/0LL627I95FPN6LRprG5jjGp3hkVV4DJKkAZPCs67F77mF7i3TvtSzDu7DricM7MPvUnia1jpQ2vLa2ccsDlHFzDxHeO1lSO9TjiKzrdndC6s9pWT3EJjVrjSCWQ5bqpTjsse4Grz0zfJyflMP69X5Kc1RVC1B2TfSFCH2XdgjOImYelcMD7QKp3QT97vPxkX2DV137H+zLv8RJ9VUroJ+93f4yL7Bqtf039Sb+NFV6YflST8VF9k1sOwvkuD8ji/MrWPdMPypJ+Ki+ya2HYXyXB+RxfmVqU/hiRh8UitbH/wDK4/IJPsvUhuWvwvY9l4p1HPxtplz6/uXvqP2P/wCVx+QSfZejoTvNeznTP3q4kHqYLIPe5qDWzfzJp7/gO99vlPY/5RP+aFN+mj5OT8ph+p6778NjaWx8/hE/viAH1126Utjy3VkkcCF2FxC2BzxlgT6BkZ8qS7A+5IdIQzsq9Hjbyj3VUdn9NVpHFGhhuCVRFOBHjKqAf+J5VbukBsbLu8/0D+/gK+bTVmOCktyM5OL2Nr/nys/6C5/uxf8AcqQ6J7wTW11KoIWS/uHAPMBhGwzjv41gdbh0H/J0n5VJ9iKjJBRWwoSbe5w3XtdW8m0H+hEB636n9CGrnFu4q373mttTwLBo4aQAwbPjnP11CboW3+09rSeM0EYP9mLUftiq5sjb8rbzyxGWQxHrkEZdigKRochM4Byjd3eare5NbEzvTbY29sp/pLcL/djc/r066TtsS2sNrJA5Q/DIVbHJlOrUrDvU+FOd6bfO0NlP9G4uF/vW0h/UqJ6ZP91tfy2D9ahb0N9yT6VYQ2x7zIziLUPIqykGpO6lK7NZlJDLaMQQcEEQkgg9xph0njOx738Q31int/8AJcn5G35k0uwxt0d7Skudl20sza3ZGDMebaXdMnzIUZqudEdribaT93wnql8hHrIA8u2Kmeif5Htf7Mn56Sjo0tNFvcsR98v7xvZKY/1KPcXsS+xt3Ftp7qZXZjcyLIwbGFKrpwMDljx8Kqlpb6d6ZT9Ow1f5oU/UqL6I94Jbi/vlklkdSA6K7swUdbIOyCeyMMo4eAq0XFvjeGF/pbNmX+5PEf16fDYckXBeaN6JE/pbFV9aFXHu1Vcrax6pbjweR5B/zIufeDWYbxXnU71WzePUxn0SJJH9bCtbuPiN/ZP1Un2BHzx0S/LFt6JvzMlX3p5/3S3/ACg/m3qhdEvyxbeib8zJV96ef90t/wAoP5t6sfxkV8JidFFFWlYlFFFIBKKKKACiiigDt1YNcZIa6q/aUd+a7XCfprKXkPJFTOaTuHrpzdz4GBz7/KmqQ5pgd9ipmUHyP7KtdnPpODyNQOy7QoM8ePj3jxH8d1TscB4Z76zTds14lSLfsGyXIIODV00hFyeJIx6f3VRdgWzLjDZHgRRvpvR1cfUI2ZZBhiPmJ3+gty9GfKs9OT0o1OajGyPv9sG+uOpBCx5YR+GoAlWPpAI8sioW4t2jYq4wR3UmyDidMfSHuqzXWmXIcZ8D312MWTyfT2OLmh5r1dyrUU9vtmGPivaXx8PTTKt8ZKStGFxcXTEooopiHuxdpm1uYZ1UMYnD6ScA8CMZAOOfhWgfz5y/gkf+M3/brMqSqpY4ydssjklFUi0b29IlxtFBG4SOIEN1aZOojlqY8TjwwBVm/nzl/BI/8Zv+3WY0VF4ocUSWSXuX3avS5JcPbsbZF6icTACVjq+5yR6T2OH3zOePKme+PSU+0rbqGgWLtq4dZCxyAw5FR4+6qdSUvKiuw/MkzRLvpmkmgaGS1Qh4zGzCVhnUuknGjhzzioPcnf19lrKqwrL1rI2WcpjSCO5TmqtXlzgH0UvLilQ9crssW3r+fa9000du+ooilIg0uNIxnIXhnzq3HpKu7O2jgm2eUCxLEHkaRM6UCZ4x4zwzjNaH8ANhYaLCFZHjQaIywXrDw1MW72PFvPlVZHSRH1DR7WtZYGYlGjMUjxuvDBBI93HlnNZ9WrtsX6a7lFtOkx49m/AeoQr1DQ9b1hB4gjVp04zx5ZpruRv++yxMEiWUSlG7TldJUEHkpzkEeyrl0U7pjrpbtdD2riaKIOCX7MwALKy4HBT3540y6W9zpFka8QRiELDHoXIfUWK8FC45sO+p3C9JGpVqK7vj0hybRMDdWIHgcujI5Y6joIPFRggoDVn2X06MsYFzbanA4vE4UN56GHZ9RNRGz+hm9lQM7RRZGdDliw9IVSAfLNMttdFt3amPV1bpJLHEHRjhWkYIuoFQQMkDIBorG9gua3Om+vSlJtCPqUQQxEgsurU74OQCcAAZ44A7hxqlV9E7C3Q6nZi28ixNMIZELgZGpteDqK57x3Vit7uNcxXgswqyTFVbEZJXSe8swGAO8mnCUeEE4vllfq57mdJb7Mt2hWBZQ0rSamkKHtKoxgKfo++pE9CF5pz1sGrHxdT+zVoxVG2rsqW1laKdCjrzB9xBHAg+Ip+mexH1R3Lvs3pieB52FqhM83WnMrDB6uOPT8TiPuec+dQmwdr3LbTN7BbPM/WzSGNA7AdarjSWVTjGvw7qrKLkgZxkgZ8MkDPq519K3lq9hY6Nn26yNGAEi1adXEBmJ+c2MnxJ76rlUdkuScblyZzt/pOuleBrjZ5hMUvWL1jSKGPVyx4y0Y7pM8PCoDfPpMfaUCxGBYtEiyB1kL8VDAcCo8c+qr7J0kQNbGLa9rLA7akeIwyMjDuZWKj9oI599ZLsjduW+uGis1LgFiGbsgJkhWcn4vDHDnnuoily0OTfZlv2v0yvdW0sElomJYnjZhK3DWpXUBo7s5xSzdM8jWxgNqgBhMWrrWzxTRnGj14rxcdCF6qZWSB2x8QM4z5AsuPbiqpsndSe4vPgYAjm7eVlyoBQZIJAPdy7jRUOwrkWHdHpYl2faJbiBJVRnKsZChwzF8YCnkWPGpG36bHjQolmigtI335j2pGZ2P3v6TE0xToXvjLoJhC6Qxl1No4kjSOxktwzwGMEceNQ2924NxswK02ho2OBJGSV1YzpIIBU4BPng0VBsdyRx3L3vbZlw8yxiXXEYyrMU+crasgH6PLzqzTdMrtdRXHwVA0cU0WnrW4iVoWznRwx1X+byprsjobvZ41kYxQhgCFkLF8HllVU6fQTmmW9PRhdbPhMzmOSJfjNGTlRyyVYA48xmh6WwWpIjt5N8GvL5bvQsbqYSEDahmJgw4kA8ceFXSTp5lII+CR8QR9+bv8A/bq6dHe5RsrQx3KxO5lZwQNfZYJgZZQc8DwrIt7txri1u0jIWR7h5GiSLLH4/AYKjB4jyGDUVpew3a3Irdbb5sLuO4VBIYw40FioOpGTmAcfGzyqc336SH2pFHG8CxaJNeVkL57JXGCoxzqTt+g69ZAzSQIxHxCznHkWVcZ9Gap28O7U9hL1VymliMqQcqw8Vbv+sd4qXpbI7pEXRRRUxCUUtJSASiiigAooooGLsrtOznkOArxtO94kLz5Zp5a2/VxAe300wlh1AnzPu4forKXEYiajT6KH+PXivLJpGTwrspwVxyyD6eOffU1wItmy9miT42OACgcj3d3fw4e31WS92YmlQo4gAVX0Q9hlPEMDx5H0+VScu3hHqDj4uOIPDj5kc/KuZK2zqJJC7UvBZw8D2sVn0crSys7nJbJJpxt3bpuX/qiuNsv6R7MVtwY9O7MWfJeyJXY3GceQY+7H6asDcNPoqv7BXMrn+rjPpI/ZU/c8MeirJclKHAPhTK62UH4r2T/lP7KdQmnjIApJ4ADOaIzcXaFKKkqZUJ7dkOGGDXOrxbbHWeM9YOJBIHeueX76pDDHA10MWXzEYcmPQxKSlpKtKwooooJBSUUUhiV0trfrJEjBALuqAtwXLsFGT3DJrnSEZqLGa/BdbX2Pa6p1huYI9K41sZVXOB2wvFRw4sCR41a9096I9r2zsYGVQ2h0lAdG4A8DyccfAeiqBu/01SRRrHdw9cQMdbGwV2H9ZG7JbzBGfCnW0unDsFbW2Ktjg0rDC+ehOftFYnCT7GtTiu473GsRa7dvbeJm6lISVj1Equp4WwATjhqIzzqG6TYJ5dsxxQs4Li36samCawzENj4vAjOcHlVW3b3zms71rojrWcOJVY41hyGPaAOkgqCOGO6rVvB0xm4iUQ25jkSWKRXZwy5jcNpKgAkEAg8RzqemSldEdSceSa3l3aiit0/lnadxIuSQihVBYLx0qqMxwDz7s91Tm/jqdiSNGW09VAyEk68a4ipJPHVy4881UNodMNvcRAT7PEjrxCyMjxhscwSuceqmW3ulv4ZZPbvbaWdFBdZBpDAq2QpXOnI5Z5VDTLa0S1R33L3ubI77BjOWZzbTcSSWJ+6Y48yarXQaNZu3kLNKOoTLkswTDkcW44LA/wB2oTczpYawtlt5IOtVC2hlfQwViW0kEEHBJwc8u6mV30mS/wApG9t00ao0jeF21K6rk8SAMHJyCOXHmCQXoluhalsy43u1dmwbTeaS+uxcJKwaLEhj4ZBj0iLBjxywfA576rPSxvDa3rW8lsxZ1EiPqjdOzlSvx1GeJbl41Lfzy2+rrTs/7vjGvVHnlj75p1Y9VUPereqXaM/WzYGBpRF+Ki88DPMnvPf7BThF3YpSVEZY2RnljiXAaV1jGo4XLkKMnuGTWuLtTa+x7UNdLDdQoVT47daoPAZcLgqOAywJ4jjWO58CQRggjgQRxBB7iK0/YXTg6RhLyDrSBjrYmClvNkbhnxIOPIVLIm+woNI0DdfeKLbFozNAVTUY3jlAZSQATg8nXtc+HHNMejnY0Nr8OSH5t66eJCrHGyKT5az7TVT2r05koVtLbQ2MB5WBC+YROB9Zql7rb+XFhcSSqRKJjqmSQka2yTr1D4r8TxwRx4jlirQ6ZZqVl/2bt7ZdrevP8OvHlJkEkciysjEkggoIvmnljljwotNs293vHbTWpJBtpVclGQ6lVsHDgE9kgZ8qZ/zzW6lpYtnhZ2HactGM+l1XUw9VVOw6QJV2oL+detYK69Wp0AKVKqqkg4Az68k09LFqReOlvei5tbu0S3laNcB2C8NR6wLhvpLgcuXE1O9Ltq0uz1RBl3ubdUH9Zn0r7zWT79b6jac8MoiMXVrp0lw2e3q5hRjwqc3s6XDewKkcBhdJoplkMgcBo21Ds6Rnj50aXsPUtyzbc3VEdqDtnak7Rll7ChVUvgkAAIWfv7u7OBU3t9om3fkMOoxGxHVmTJYpoGktq45xjnVNuumaC4gCXVgJWGDpZkaLUO8alyO/uPPvpptLpjFxZSW0lppMkTRlo5AFXIwCqFeQ4cM1HSx6kW/oUuGfZzF2Zj8JlGWYscaY+GSeVVjotUvtm564szxpP1YkLErmZVbGrlwwOHcagtwekttlxvE0PWxO/WDDaGViFDcwQynSOHDBz4173m6UHuLu3uraMwPAHXtMHDhyMqwAHZIGCPQQQRT0u2LUti7b63Wz12gGur27hnjEZRItehRzBXEZB1d/E54g+FQfSvvdZX9rGIHZpY5QRqikTssrBxl1A+jw8q9r00W8mh7jZ4aZPiuCjAHn2WddS8ePfVP3239m2o661EcSZKRKSeJ5szHGpscOQA9ZyRi7ByVFYoooq4rEooopAJRRRQAUUtJQMlLkBU9ArhDB2F9GfbxoorKXDa/tMxOfAGomxl1LpPMDh5j91FFNcgy9pKAiE/FwMjOM5HjVe3h2+HzHCAqd+OXoFFFZsUE2a802lsR+w7EzyFeQGCW5+rFTNxsCWL4v3ReOMcGGfcaKK02zJQ72FbsNZIILFQMgjx8ak7l9TADkOFFFJuwHthDlqW4l6yURDkpDP6j2V9vH1DxoopDJ6yl04PgcH0EfurOro5kfH0m+s0UVr6XlmbqOEcqSiithkCiiigkJRRRSGJRRRUQCkoooGJRRRSGJRRRSGJRRRSGJRRRSASiiikMSiiigYUlLRSASkoopDCkoooAKKKKBiUlFFIAooooGJRRRSASiiigBaSiigZ//2Q=="/>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4038600" y="303251"/>
            <a:ext cx="3810000" cy="1754326"/>
          </a:xfrm>
          <a:prstGeom prst="rect">
            <a:avLst/>
          </a:prstGeom>
          <a:noFill/>
        </p:spPr>
        <p:txBody>
          <a:bodyPr wrap="square" rtlCol="0">
            <a:spAutoFit/>
          </a:bodyPr>
          <a:lstStyle/>
          <a:p>
            <a:pPr algn="ctr"/>
            <a:r>
              <a:rPr lang="en-US" sz="3600" dirty="0"/>
              <a:t>Mark </a:t>
            </a:r>
            <a:r>
              <a:rPr lang="en-US" sz="3600" dirty="0" err="1"/>
              <a:t>Batinick</a:t>
            </a:r>
            <a:r>
              <a:rPr lang="en-US" sz="3600" dirty="0"/>
              <a:t> – 97</a:t>
            </a:r>
            <a:r>
              <a:rPr lang="en-US" sz="3600" baseline="30000" dirty="0"/>
              <a:t>th</a:t>
            </a:r>
            <a:r>
              <a:rPr lang="en-US" sz="3600" dirty="0"/>
              <a:t> District Representative</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229579"/>
            <a:ext cx="2746667" cy="183168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37" y="2209800"/>
            <a:ext cx="9144000" cy="3381375"/>
          </a:xfrm>
          <a:prstGeom prst="rect">
            <a:avLst/>
          </a:prstGeom>
        </p:spPr>
      </p:pic>
      <p:sp>
        <p:nvSpPr>
          <p:cNvPr id="4" name="TextBox 3"/>
          <p:cNvSpPr txBox="1"/>
          <p:nvPr/>
        </p:nvSpPr>
        <p:spPr>
          <a:xfrm>
            <a:off x="152400" y="5715000"/>
            <a:ext cx="8763000" cy="646331"/>
          </a:xfrm>
          <a:prstGeom prst="rect">
            <a:avLst/>
          </a:prstGeom>
          <a:noFill/>
        </p:spPr>
        <p:txBody>
          <a:bodyPr wrap="square" rtlCol="0">
            <a:spAutoFit/>
          </a:bodyPr>
          <a:lstStyle/>
          <a:p>
            <a:r>
              <a:rPr lang="en-US" dirty="0"/>
              <a:t>Sponsored: same day voter registration bill, alternative fuels for government vehicles, higher education affordability task force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General Assembly Leadership</a:t>
            </a:r>
          </a:p>
        </p:txBody>
      </p:sp>
      <p:sp>
        <p:nvSpPr>
          <p:cNvPr id="6" name="Text Placeholder 5"/>
          <p:cNvSpPr>
            <a:spLocks noGrp="1"/>
          </p:cNvSpPr>
          <p:nvPr>
            <p:ph type="body" idx="1"/>
          </p:nvPr>
        </p:nvSpPr>
        <p:spPr/>
        <p:txBody>
          <a:bodyPr>
            <a:noAutofit/>
          </a:bodyPr>
          <a:lstStyle/>
          <a:p>
            <a:pPr algn="ctr"/>
            <a:r>
              <a:rPr lang="en-US" sz="2800" dirty="0"/>
              <a:t>Speaker of the House</a:t>
            </a:r>
          </a:p>
          <a:p>
            <a:pPr algn="ctr"/>
            <a:r>
              <a:rPr lang="en-US" sz="2800" dirty="0"/>
              <a:t>Michael Madigan - D</a:t>
            </a:r>
          </a:p>
        </p:txBody>
      </p:sp>
      <p:sp>
        <p:nvSpPr>
          <p:cNvPr id="8" name="Text Placeholder 7"/>
          <p:cNvSpPr>
            <a:spLocks noGrp="1"/>
          </p:cNvSpPr>
          <p:nvPr>
            <p:ph type="body" sz="quarter" idx="3"/>
          </p:nvPr>
        </p:nvSpPr>
        <p:spPr/>
        <p:txBody>
          <a:bodyPr>
            <a:noAutofit/>
          </a:bodyPr>
          <a:lstStyle/>
          <a:p>
            <a:pPr algn="ctr"/>
            <a:r>
              <a:rPr lang="en-US" sz="2800" dirty="0"/>
              <a:t>Senate President</a:t>
            </a:r>
          </a:p>
          <a:p>
            <a:pPr algn="ctr"/>
            <a:r>
              <a:rPr lang="en-US" sz="2800" dirty="0"/>
              <a:t>John </a:t>
            </a:r>
            <a:r>
              <a:rPr lang="en-US" sz="2800" dirty="0" err="1"/>
              <a:t>Cullerton</a:t>
            </a:r>
            <a:r>
              <a:rPr lang="en-US" sz="2800" dirty="0"/>
              <a:t> - D</a:t>
            </a:r>
          </a:p>
        </p:txBody>
      </p:sp>
      <p:pic>
        <p:nvPicPr>
          <p:cNvPr id="1026" name="Picture 2" descr="http://www.chicagonow.com/chicago-political-commentary/files/2012/01/Madigan-Michael-Ill-House-Speaker.jpg">
            <a:hlinkClick r:id="rId2"/>
          </p:cNvPr>
          <p:cNvPicPr>
            <a:picLocks noGrp="1" noChangeAspect="1" noChangeArrowheads="1"/>
          </p:cNvPicPr>
          <p:nvPr>
            <p:ph sz="half" idx="2"/>
          </p:nvPr>
        </p:nvPicPr>
        <p:blipFill>
          <a:blip r:embed="rId3" cstate="print"/>
          <a:srcRect/>
          <a:stretch>
            <a:fillRect/>
          </a:stretch>
        </p:blipFill>
        <p:spPr bwMode="auto">
          <a:xfrm>
            <a:off x="838200" y="2337421"/>
            <a:ext cx="3329781" cy="3910979"/>
          </a:xfrm>
          <a:prstGeom prst="rect">
            <a:avLst/>
          </a:prstGeom>
          <a:noFill/>
        </p:spPr>
      </p:pic>
      <p:pic>
        <p:nvPicPr>
          <p:cNvPr id="1028" name="Picture 4" descr="http://www.my32ndward.com/images/bio_0004_05.jpg">
            <a:hlinkClick r:id="rId4"/>
          </p:cNvPr>
          <p:cNvPicPr>
            <a:picLocks noGrp="1" noChangeAspect="1" noChangeArrowheads="1"/>
          </p:cNvPicPr>
          <p:nvPr>
            <p:ph sz="quarter" idx="4"/>
          </p:nvPr>
        </p:nvPicPr>
        <p:blipFill>
          <a:blip r:embed="rId5" cstate="print"/>
          <a:srcRect/>
          <a:stretch>
            <a:fillRect/>
          </a:stretch>
        </p:blipFill>
        <p:spPr bwMode="auto">
          <a:xfrm>
            <a:off x="5105400" y="2267989"/>
            <a:ext cx="3200400" cy="4209011"/>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58817" y="33969"/>
            <a:ext cx="5943600" cy="3344266"/>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8817" y="3475449"/>
            <a:ext cx="6019800" cy="3387141"/>
          </a:xfrm>
          <a:prstGeom prst="rect">
            <a:avLst/>
          </a:prstGeom>
        </p:spPr>
      </p:pic>
    </p:spTree>
    <p:extLst>
      <p:ext uri="{BB962C8B-B14F-4D97-AF65-F5344CB8AC3E}">
        <p14:creationId xmlns:p14="http://schemas.microsoft.com/office/powerpoint/2010/main" val="40416955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609600" y="381000"/>
            <a:ext cx="7793037" cy="1143000"/>
          </a:xfrm>
        </p:spPr>
        <p:txBody>
          <a:bodyPr/>
          <a:lstStyle/>
          <a:p>
            <a:r>
              <a:rPr lang="en-US" b="1" dirty="0"/>
              <a:t>The Judicial Branch</a:t>
            </a:r>
          </a:p>
        </p:txBody>
      </p:sp>
      <p:sp>
        <p:nvSpPr>
          <p:cNvPr id="120835" name="Rectangle 3"/>
          <p:cNvSpPr>
            <a:spLocks noGrp="1" noChangeArrowheads="1"/>
          </p:cNvSpPr>
          <p:nvPr>
            <p:ph type="body" sz="half" idx="1"/>
          </p:nvPr>
        </p:nvSpPr>
        <p:spPr>
          <a:xfrm>
            <a:off x="228600" y="2017713"/>
            <a:ext cx="4764088" cy="4114800"/>
          </a:xfrm>
        </p:spPr>
        <p:txBody>
          <a:bodyPr>
            <a:normAutofit/>
          </a:bodyPr>
          <a:lstStyle/>
          <a:p>
            <a:pPr>
              <a:lnSpc>
                <a:spcPct val="90000"/>
              </a:lnSpc>
            </a:pPr>
            <a:r>
              <a:rPr lang="en-US" sz="2800" dirty="0"/>
              <a:t>Interprets the Meaning of the Law</a:t>
            </a:r>
          </a:p>
          <a:p>
            <a:pPr>
              <a:lnSpc>
                <a:spcPct val="90000"/>
              </a:lnSpc>
            </a:pPr>
            <a:r>
              <a:rPr lang="en-US" sz="2800" dirty="0"/>
              <a:t>Judges are elected!!</a:t>
            </a:r>
          </a:p>
          <a:p>
            <a:pPr>
              <a:lnSpc>
                <a:spcPct val="90000"/>
              </a:lnSpc>
            </a:pPr>
            <a:r>
              <a:rPr lang="en-US" sz="2800" dirty="0"/>
              <a:t>Three Levels:</a:t>
            </a:r>
          </a:p>
          <a:p>
            <a:pPr lvl="1">
              <a:lnSpc>
                <a:spcPct val="90000"/>
              </a:lnSpc>
            </a:pPr>
            <a:r>
              <a:rPr lang="en-US" sz="2400" dirty="0"/>
              <a:t>Illinois Supreme Court (10)</a:t>
            </a:r>
          </a:p>
          <a:p>
            <a:pPr lvl="1">
              <a:lnSpc>
                <a:spcPct val="90000"/>
              </a:lnSpc>
            </a:pPr>
            <a:r>
              <a:rPr lang="en-US" sz="2400" dirty="0"/>
              <a:t>Appellate Courts (10)</a:t>
            </a:r>
          </a:p>
          <a:p>
            <a:pPr lvl="1">
              <a:lnSpc>
                <a:spcPct val="90000"/>
              </a:lnSpc>
            </a:pPr>
            <a:r>
              <a:rPr lang="en-US" sz="2400" dirty="0"/>
              <a:t>Circuit Courts (6)</a:t>
            </a:r>
          </a:p>
          <a:p>
            <a:pPr lvl="1">
              <a:lnSpc>
                <a:spcPct val="90000"/>
              </a:lnSpc>
            </a:pPr>
            <a:r>
              <a:rPr lang="en-US" sz="2400" dirty="0"/>
              <a:t>(municipal courts)</a:t>
            </a:r>
          </a:p>
        </p:txBody>
      </p:sp>
      <p:pic>
        <p:nvPicPr>
          <p:cNvPr id="16386" name="Picture 2" descr="http://www.illinoislegalmal.com/IL%20Supreme%20Court%20Pic.jpg"/>
          <p:cNvPicPr>
            <a:picLocks noGrp="1" noChangeAspect="1" noChangeArrowheads="1"/>
          </p:cNvPicPr>
          <p:nvPr>
            <p:ph type="clipArt" sz="half" idx="2"/>
          </p:nvPr>
        </p:nvPicPr>
        <p:blipFill>
          <a:blip r:embed="rId2" cstate="print"/>
          <a:srcRect/>
          <a:stretch>
            <a:fillRect/>
          </a:stretch>
        </p:blipFill>
        <p:spPr bwMode="auto">
          <a:xfrm>
            <a:off x="4742484" y="2209800"/>
            <a:ext cx="4212604" cy="3405188"/>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illinoislawyernow.com/wp-content/uploads/2009/07/illinois-supreme-court-exterior.jpg"/>
          <p:cNvPicPr>
            <a:picLocks noChangeAspect="1" noChangeArrowheads="1"/>
          </p:cNvPicPr>
          <p:nvPr/>
        </p:nvPicPr>
        <p:blipFill>
          <a:blip r:embed="rId2" cstate="print"/>
          <a:srcRect b="20000"/>
          <a:stretch>
            <a:fillRect/>
          </a:stretch>
        </p:blipFill>
        <p:spPr bwMode="auto">
          <a:xfrm>
            <a:off x="152400" y="3124200"/>
            <a:ext cx="5843748" cy="3505200"/>
          </a:xfrm>
          <a:prstGeom prst="rect">
            <a:avLst/>
          </a:prstGeom>
          <a:noFill/>
        </p:spPr>
      </p:pic>
      <p:pic>
        <p:nvPicPr>
          <p:cNvPr id="16388" name="Picture 4" descr="http://www.ridgenet.org/images/judicial/InterviewWithJusticeThomas.jpg">
            <a:hlinkClick r:id="rId3" action="ppaction://hlinkfile"/>
          </p:cNvPr>
          <p:cNvPicPr>
            <a:picLocks noChangeAspect="1" noChangeArrowheads="1"/>
          </p:cNvPicPr>
          <p:nvPr/>
        </p:nvPicPr>
        <p:blipFill>
          <a:blip r:embed="rId4" cstate="print"/>
          <a:srcRect r="44049"/>
          <a:stretch>
            <a:fillRect/>
          </a:stretch>
        </p:blipFill>
        <p:spPr bwMode="auto">
          <a:xfrm>
            <a:off x="6477000" y="2438400"/>
            <a:ext cx="2148962" cy="2879725"/>
          </a:xfrm>
          <a:prstGeom prst="rect">
            <a:avLst/>
          </a:prstGeom>
          <a:noFill/>
        </p:spPr>
      </p:pic>
      <p:sp>
        <p:nvSpPr>
          <p:cNvPr id="4" name="TextBox 3"/>
          <p:cNvSpPr txBox="1"/>
          <p:nvPr/>
        </p:nvSpPr>
        <p:spPr>
          <a:xfrm>
            <a:off x="6248400" y="5486400"/>
            <a:ext cx="2667000" cy="1200329"/>
          </a:xfrm>
          <a:prstGeom prst="rect">
            <a:avLst/>
          </a:prstGeom>
          <a:noFill/>
        </p:spPr>
        <p:txBody>
          <a:bodyPr wrap="square" rtlCol="0">
            <a:spAutoFit/>
          </a:bodyPr>
          <a:lstStyle/>
          <a:p>
            <a:pPr algn="ctr"/>
            <a:r>
              <a:rPr lang="en-US" sz="2400" dirty="0"/>
              <a:t>Former Bear </a:t>
            </a:r>
          </a:p>
          <a:p>
            <a:pPr algn="ctr"/>
            <a:r>
              <a:rPr lang="en-US" sz="2400" dirty="0"/>
              <a:t>Chief Justice </a:t>
            </a:r>
          </a:p>
          <a:p>
            <a:pPr algn="ctr"/>
            <a:r>
              <a:rPr lang="en-US" sz="2400" dirty="0"/>
              <a:t>Bob Thomas</a:t>
            </a:r>
          </a:p>
        </p:txBody>
      </p:sp>
      <p:pic>
        <p:nvPicPr>
          <p:cNvPr id="16390" name="Picture 6" descr="http://i.usatoday.net/news/_photos/2008/07/17/special-topper.jpg"/>
          <p:cNvPicPr>
            <a:picLocks noChangeAspect="1" noChangeArrowheads="1"/>
          </p:cNvPicPr>
          <p:nvPr/>
        </p:nvPicPr>
        <p:blipFill>
          <a:blip r:embed="rId5" cstate="print"/>
          <a:srcRect/>
          <a:stretch>
            <a:fillRect/>
          </a:stretch>
        </p:blipFill>
        <p:spPr bwMode="auto">
          <a:xfrm>
            <a:off x="381000" y="381000"/>
            <a:ext cx="4084097" cy="2362200"/>
          </a:xfrm>
          <a:prstGeom prst="rect">
            <a:avLst/>
          </a:prstGeom>
          <a:noFill/>
        </p:spPr>
      </p:pic>
      <p:sp>
        <p:nvSpPr>
          <p:cNvPr id="7" name="TextBox 6"/>
          <p:cNvSpPr txBox="1"/>
          <p:nvPr/>
        </p:nvSpPr>
        <p:spPr>
          <a:xfrm>
            <a:off x="4724400" y="990600"/>
            <a:ext cx="4191000" cy="1200329"/>
          </a:xfrm>
          <a:prstGeom prst="rect">
            <a:avLst/>
          </a:prstGeom>
          <a:noFill/>
        </p:spPr>
        <p:txBody>
          <a:bodyPr wrap="square" rtlCol="0">
            <a:spAutoFit/>
          </a:bodyPr>
          <a:lstStyle/>
          <a:p>
            <a:pPr algn="ctr"/>
            <a:r>
              <a:rPr lang="en-US" sz="2400" dirty="0"/>
              <a:t>Justice Anne Burke</a:t>
            </a:r>
          </a:p>
          <a:p>
            <a:pPr algn="ctr"/>
            <a:r>
              <a:rPr lang="en-US" sz="2400" dirty="0"/>
              <a:t>Co-Founder of the Special Olympics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05200" y="3657600"/>
            <a:ext cx="5486400" cy="2677656"/>
          </a:xfrm>
          <a:prstGeom prst="rect">
            <a:avLst/>
          </a:prstGeom>
          <a:noFill/>
        </p:spPr>
        <p:txBody>
          <a:bodyPr wrap="square" rtlCol="0">
            <a:spAutoFit/>
          </a:bodyPr>
          <a:lstStyle/>
          <a:p>
            <a:pPr algn="ctr"/>
            <a:r>
              <a:rPr lang="en-US" sz="2400" dirty="0"/>
              <a:t>The Illinois State Board of Education will provide leadership, assistance, resources and advocacy so  that every student is prepared to succeed in careers and postsecondary education, and share accountability  for doing so with districts and schools. </a:t>
            </a:r>
          </a:p>
        </p:txBody>
      </p:sp>
      <p:pic>
        <p:nvPicPr>
          <p:cNvPr id="19460" name="Picture 4" descr="http://www.springfield.k12.il.us/attachments/a-32063-134-8b3.jpeg"/>
          <p:cNvPicPr>
            <a:picLocks noChangeAspect="1" noChangeArrowheads="1"/>
          </p:cNvPicPr>
          <p:nvPr/>
        </p:nvPicPr>
        <p:blipFill>
          <a:blip r:embed="rId2" cstate="print"/>
          <a:srcRect/>
          <a:stretch>
            <a:fillRect/>
          </a:stretch>
        </p:blipFill>
        <p:spPr bwMode="auto">
          <a:xfrm>
            <a:off x="228600" y="1828800"/>
            <a:ext cx="3151889" cy="4133850"/>
          </a:xfrm>
          <a:prstGeom prst="rect">
            <a:avLst/>
          </a:prstGeom>
          <a:noFill/>
        </p:spPr>
      </p:pic>
      <p:sp>
        <p:nvSpPr>
          <p:cNvPr id="2" name="TextBox 1"/>
          <p:cNvSpPr txBox="1"/>
          <p:nvPr/>
        </p:nvSpPr>
        <p:spPr>
          <a:xfrm>
            <a:off x="3520807" y="1814111"/>
            <a:ext cx="5486400" cy="1569660"/>
          </a:xfrm>
          <a:prstGeom prst="rect">
            <a:avLst/>
          </a:prstGeom>
          <a:noFill/>
          <a:ln>
            <a:solidFill>
              <a:schemeClr val="tx1"/>
            </a:solidFill>
          </a:ln>
        </p:spPr>
        <p:txBody>
          <a:bodyPr wrap="square" rtlCol="0">
            <a:spAutoFit/>
          </a:bodyPr>
          <a:lstStyle/>
          <a:p>
            <a:pPr algn="ctr"/>
            <a:r>
              <a:rPr lang="en-US" sz="2400" dirty="0"/>
              <a:t>Most state business is done through boards &amp; commissions appointed by the Governor’s office…many but not all are approved by the General Assembly.</a:t>
            </a:r>
          </a:p>
        </p:txBody>
      </p:sp>
      <p:sp>
        <p:nvSpPr>
          <p:cNvPr id="4" name="Title 3"/>
          <p:cNvSpPr>
            <a:spLocks noGrp="1"/>
          </p:cNvSpPr>
          <p:nvPr>
            <p:ph type="title"/>
          </p:nvPr>
        </p:nvSpPr>
        <p:spPr/>
        <p:txBody>
          <a:bodyPr>
            <a:normAutofit fontScale="90000"/>
          </a:bodyPr>
          <a:lstStyle/>
          <a:p>
            <a:r>
              <a:rPr lang="en-US" dirty="0"/>
              <a:t>Boards &amp; Commissions =  </a:t>
            </a:r>
            <a:br>
              <a:rPr lang="en-US" dirty="0"/>
            </a:br>
            <a:r>
              <a:rPr lang="en-US" dirty="0"/>
              <a:t>the State bureaucracy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685800" y="609600"/>
            <a:ext cx="7793037" cy="1143000"/>
          </a:xfrm>
        </p:spPr>
        <p:txBody>
          <a:bodyPr/>
          <a:lstStyle/>
          <a:p>
            <a:r>
              <a:rPr lang="en-US" b="1" dirty="0"/>
              <a:t>Voting in Illinois</a:t>
            </a:r>
          </a:p>
        </p:txBody>
      </p:sp>
      <p:sp>
        <p:nvSpPr>
          <p:cNvPr id="122883" name="Rectangle 3"/>
          <p:cNvSpPr>
            <a:spLocks noGrp="1" noChangeArrowheads="1"/>
          </p:cNvSpPr>
          <p:nvPr>
            <p:ph type="body" sz="half" idx="1"/>
          </p:nvPr>
        </p:nvSpPr>
        <p:spPr>
          <a:xfrm>
            <a:off x="152400" y="2362200"/>
            <a:ext cx="3733800" cy="2667000"/>
          </a:xfrm>
        </p:spPr>
        <p:txBody>
          <a:bodyPr>
            <a:normAutofit fontScale="77500" lnSpcReduction="20000"/>
          </a:bodyPr>
          <a:lstStyle/>
          <a:p>
            <a:r>
              <a:rPr lang="en-US" sz="2800" dirty="0"/>
              <a:t>18 years old by election day</a:t>
            </a:r>
          </a:p>
          <a:p>
            <a:r>
              <a:rPr lang="en-US" sz="2800" dirty="0"/>
              <a:t>resident for 30 days</a:t>
            </a:r>
          </a:p>
          <a:p>
            <a:r>
              <a:rPr lang="en-US" sz="2800" dirty="0"/>
              <a:t>citizen</a:t>
            </a:r>
          </a:p>
          <a:p>
            <a:r>
              <a:rPr lang="en-US" sz="2800" dirty="0"/>
              <a:t>Different ways to register up to day of</a:t>
            </a:r>
          </a:p>
          <a:p>
            <a:r>
              <a:rPr lang="en-US" sz="2800" dirty="0"/>
              <a:t>Voting and elections are administered by LOCAL government</a:t>
            </a:r>
          </a:p>
        </p:txBody>
      </p:sp>
      <p:pic>
        <p:nvPicPr>
          <p:cNvPr id="2050" name="Picture 2" descr="http://cdn.picapp.com/ftp/Images/4/b/9/e/99.jpg"/>
          <p:cNvPicPr>
            <a:picLocks noGrp="1" noChangeAspect="1" noChangeArrowheads="1"/>
          </p:cNvPicPr>
          <p:nvPr>
            <p:ph type="clipArt" sz="half" idx="2"/>
          </p:nvPr>
        </p:nvPicPr>
        <p:blipFill>
          <a:blip r:embed="rId2" cstate="print"/>
          <a:srcRect/>
          <a:stretch>
            <a:fillRect/>
          </a:stretch>
        </p:blipFill>
        <p:spPr bwMode="auto">
          <a:xfrm>
            <a:off x="4191000" y="2362200"/>
            <a:ext cx="4572001" cy="3048000"/>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1135719" y="513612"/>
            <a:ext cx="7420599" cy="1031216"/>
          </a:xfrm>
        </p:spPr>
        <p:txBody>
          <a:bodyPr anchor="b">
            <a:normAutofit/>
          </a:bodyPr>
          <a:lstStyle/>
          <a:p>
            <a:r>
              <a:rPr lang="en-US" b="1" dirty="0"/>
              <a:t>State Symbols </a:t>
            </a:r>
          </a:p>
        </p:txBody>
      </p:sp>
      <p:pic>
        <p:nvPicPr>
          <p:cNvPr id="4100" name="Picture 4" descr="http://www.1-800flags.com/catalog/images/illinois.gif"/>
          <p:cNvPicPr>
            <a:picLocks noChangeAspect="1" noChangeArrowheads="1"/>
          </p:cNvPicPr>
          <p:nvPr/>
        </p:nvPicPr>
        <p:blipFill>
          <a:blip r:embed="rId2" cstate="print"/>
          <a:srcRect/>
          <a:stretch>
            <a:fillRect/>
          </a:stretch>
        </p:blipFill>
        <p:spPr bwMode="auto">
          <a:xfrm>
            <a:off x="1135719" y="2817372"/>
            <a:ext cx="3802037" cy="2298906"/>
          </a:xfrm>
          <a:prstGeom prst="rect">
            <a:avLst/>
          </a:prstGeom>
          <a:noFill/>
        </p:spPr>
      </p:pic>
      <p:sp>
        <p:nvSpPr>
          <p:cNvPr id="136" name="Freeform: Shape 135">
            <a:extLst>
              <a:ext uri="{FF2B5EF4-FFF2-40B4-BE49-F238E27FC236}">
                <a16:creationId xmlns:a16="http://schemas.microsoft.com/office/drawing/2014/main" id="{C607803A-4E99-444E-94F7-8785CDDF5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85115" y="1884045"/>
            <a:ext cx="2456751" cy="2853308"/>
          </a:xfrm>
          <a:custGeom>
            <a:avLst/>
            <a:gdLst>
              <a:gd name="connsiteX0" fmla="*/ 3275668 w 3275668"/>
              <a:gd name="connsiteY0" fmla="*/ 2853308 h 2853308"/>
              <a:gd name="connsiteX1" fmla="*/ 655 w 3275668"/>
              <a:gd name="connsiteY1" fmla="*/ 2853308 h 2853308"/>
              <a:gd name="connsiteX2" fmla="*/ 0 w 3275668"/>
              <a:gd name="connsiteY2" fmla="*/ 2467565 h 2853308"/>
              <a:gd name="connsiteX3" fmla="*/ 2869894 w 3275668"/>
              <a:gd name="connsiteY3" fmla="*/ 2468888 h 2853308"/>
              <a:gd name="connsiteX4" fmla="*/ 2869894 w 3275668"/>
              <a:gd name="connsiteY4" fmla="*/ 0 h 2853308"/>
              <a:gd name="connsiteX5" fmla="*/ 3275668 w 3275668"/>
              <a:gd name="connsiteY5" fmla="*/ 0 h 2853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5668" h="2853308">
                <a:moveTo>
                  <a:pt x="3275668" y="2853308"/>
                </a:moveTo>
                <a:lnTo>
                  <a:pt x="655" y="2853308"/>
                </a:lnTo>
                <a:cubicBezTo>
                  <a:pt x="-655" y="2720171"/>
                  <a:pt x="1310" y="2600702"/>
                  <a:pt x="0" y="2467565"/>
                </a:cubicBezTo>
                <a:lnTo>
                  <a:pt x="2869894" y="2468888"/>
                </a:lnTo>
                <a:lnTo>
                  <a:pt x="2869894" y="0"/>
                </a:lnTo>
                <a:lnTo>
                  <a:pt x="3275668" y="0"/>
                </a:lnTo>
                <a:close/>
              </a:path>
            </a:pathLst>
          </a:custGeom>
          <a:solidFill>
            <a:srgbClr val="4C4C4C"/>
          </a:solidFill>
          <a:ln w="0">
            <a:noFill/>
            <a:prstDash val="solid"/>
            <a:round/>
            <a:headEnd/>
            <a:tailEnd/>
          </a:ln>
        </p:spPr>
      </p:sp>
      <p:sp>
        <p:nvSpPr>
          <p:cNvPr id="138" name="Freeform: Shape 137">
            <a:extLst>
              <a:ext uri="{FF2B5EF4-FFF2-40B4-BE49-F238E27FC236}">
                <a16:creationId xmlns:a16="http://schemas.microsoft.com/office/drawing/2014/main" id="{2989BE6A-C309-418E-8ADD-1616A9805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1866" y="3222529"/>
            <a:ext cx="2432214" cy="2828156"/>
          </a:xfrm>
          <a:custGeom>
            <a:avLst/>
            <a:gdLst>
              <a:gd name="connsiteX0" fmla="*/ 2837178 w 3242952"/>
              <a:gd name="connsiteY0" fmla="*/ 0 h 2828156"/>
              <a:gd name="connsiteX1" fmla="*/ 3242952 w 3242952"/>
              <a:gd name="connsiteY1" fmla="*/ 0 h 2828156"/>
              <a:gd name="connsiteX2" fmla="*/ 3242952 w 3242952"/>
              <a:gd name="connsiteY2" fmla="*/ 2828156 h 2828156"/>
              <a:gd name="connsiteX3" fmla="*/ 0 w 3242952"/>
              <a:gd name="connsiteY3" fmla="*/ 2828156 h 2828156"/>
              <a:gd name="connsiteX4" fmla="*/ 0 w 3242952"/>
              <a:gd name="connsiteY4" fmla="*/ 2442859 h 2828156"/>
              <a:gd name="connsiteX5" fmla="*/ 2837178 w 3242952"/>
              <a:gd name="connsiteY5" fmla="*/ 2443295 h 282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2952" h="2828156">
                <a:moveTo>
                  <a:pt x="2837178" y="0"/>
                </a:moveTo>
                <a:lnTo>
                  <a:pt x="3242952" y="0"/>
                </a:lnTo>
                <a:lnTo>
                  <a:pt x="3242952" y="2828156"/>
                </a:lnTo>
                <a:lnTo>
                  <a:pt x="0" y="2828156"/>
                </a:lnTo>
                <a:lnTo>
                  <a:pt x="0" y="2442859"/>
                </a:lnTo>
                <a:lnTo>
                  <a:pt x="2837178" y="2443295"/>
                </a:lnTo>
                <a:close/>
              </a:path>
            </a:pathLst>
          </a:custGeom>
          <a:solidFill>
            <a:srgbClr val="4C4C4C"/>
          </a:solidFill>
          <a:ln w="0">
            <a:noFill/>
            <a:prstDash val="solid"/>
            <a:round/>
            <a:headEnd/>
            <a:tailEnd/>
          </a:ln>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499" name="Rectangle 3"/>
          <p:cNvSpPr>
            <a:spLocks noGrp="1" noChangeArrowheads="1"/>
          </p:cNvSpPr>
          <p:nvPr>
            <p:ph type="body" idx="1"/>
          </p:nvPr>
        </p:nvSpPr>
        <p:spPr>
          <a:xfrm>
            <a:off x="5836029" y="2279151"/>
            <a:ext cx="2720298" cy="3387145"/>
          </a:xfrm>
        </p:spPr>
        <p:txBody>
          <a:bodyPr anchor="ctr">
            <a:normAutofit/>
          </a:bodyPr>
          <a:lstStyle/>
          <a:p>
            <a:r>
              <a:rPr lang="en-US" sz="2100" b="1"/>
              <a:t>Motto:  State Sovereignty, National Union</a:t>
            </a:r>
          </a:p>
          <a:p>
            <a:r>
              <a:rPr lang="en-US" sz="2100" b="1"/>
              <a:t>Nickname:  Prairie State</a:t>
            </a:r>
          </a:p>
          <a:p>
            <a:r>
              <a:rPr lang="en-US" sz="2100" b="1"/>
              <a:t>Slogan:  Land of Lincoln</a:t>
            </a:r>
          </a:p>
          <a:p>
            <a:r>
              <a:rPr lang="en-US" sz="2100" b="1"/>
              <a:t>Song:  Illinois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457200" y="609600"/>
            <a:ext cx="5878286" cy="3124200"/>
          </a:xfrm>
          <a:prstGeom prst="rect">
            <a:avLst/>
          </a:prstGeom>
          <a:noFill/>
          <a:ln w="9525">
            <a:noFill/>
            <a:miter lim="800000"/>
            <a:headEnd/>
            <a:tailEnd/>
          </a:ln>
          <a:effectLst/>
        </p:spPr>
      </p:pic>
      <p:sp>
        <p:nvSpPr>
          <p:cNvPr id="3" name="Rectangle 2"/>
          <p:cNvSpPr/>
          <p:nvPr/>
        </p:nvSpPr>
        <p:spPr>
          <a:xfrm>
            <a:off x="762000" y="4343400"/>
            <a:ext cx="7863371" cy="1754326"/>
          </a:xfrm>
          <a:prstGeom prst="rect">
            <a:avLst/>
          </a:prstGeom>
          <a:noFill/>
        </p:spPr>
        <p:txBody>
          <a:bodyPr wrap="none" lIns="91440" tIns="45720" rIns="91440" bIns="45720">
            <a:spAutoFit/>
          </a:bodyPr>
          <a:lstStyle/>
          <a:p>
            <a:pPr algn="ctr"/>
            <a:r>
              <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Drummer (</a:t>
            </a:r>
            <a:r>
              <a:rPr lang="en-US" sz="5400" b="1" cap="none" spc="0"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Silty</a:t>
            </a:r>
            <a:r>
              <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Clay Loam)</a:t>
            </a:r>
          </a:p>
          <a:p>
            <a:pPr algn="ctr"/>
            <a:r>
              <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State Soil</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13314" name="Picture 2" descr="http://www.speedysigns.com/images/decals/jpg/H/257/423.jpg"/>
          <p:cNvPicPr>
            <a:picLocks noChangeAspect="1" noChangeArrowheads="1"/>
          </p:cNvPicPr>
          <p:nvPr/>
        </p:nvPicPr>
        <p:blipFill>
          <a:blip r:embed="rId3" cstate="print"/>
          <a:srcRect/>
          <a:stretch>
            <a:fillRect/>
          </a:stretch>
        </p:blipFill>
        <p:spPr bwMode="auto">
          <a:xfrm>
            <a:off x="6629400" y="457200"/>
            <a:ext cx="1781175" cy="3810000"/>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05000" y="5486400"/>
            <a:ext cx="5235575" cy="923330"/>
          </a:xfrm>
          <a:prstGeom prst="rect">
            <a:avLst/>
          </a:prstGeom>
        </p:spPr>
        <p:txBody>
          <a:bodyPr wrap="square">
            <a:spAutoFit/>
          </a:bodyPr>
          <a:lstStyle/>
          <a:p>
            <a:pPr lvl="0" algn="ctr"/>
            <a:r>
              <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Dance</a:t>
            </a:r>
          </a:p>
        </p:txBody>
      </p:sp>
      <p:sp>
        <p:nvSpPr>
          <p:cNvPr id="5" name="Rectangle 4"/>
          <p:cNvSpPr txBox="1">
            <a:spLocks noChangeArrowheads="1"/>
          </p:cNvSpPr>
          <p:nvPr/>
        </p:nvSpPr>
        <p:spPr>
          <a:xfrm>
            <a:off x="4800600" y="152400"/>
            <a:ext cx="3810000" cy="22098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The Square Dance was designated the state dance in 1990.</a:t>
            </a:r>
          </a:p>
        </p:txBody>
      </p:sp>
      <p:pic>
        <p:nvPicPr>
          <p:cNvPr id="12290" name="Picture 2" descr="http://livewire.missouri.edu/2009/06/23/square-dance.jpg"/>
          <p:cNvPicPr>
            <a:picLocks noChangeAspect="1" noChangeArrowheads="1"/>
          </p:cNvPicPr>
          <p:nvPr/>
        </p:nvPicPr>
        <p:blipFill>
          <a:blip r:embed="rId2" cstate="print"/>
          <a:srcRect/>
          <a:stretch>
            <a:fillRect/>
          </a:stretch>
        </p:blipFill>
        <p:spPr bwMode="auto">
          <a:xfrm>
            <a:off x="609600" y="304800"/>
            <a:ext cx="3657600" cy="2743200"/>
          </a:xfrm>
          <a:prstGeom prst="rect">
            <a:avLst/>
          </a:prstGeom>
          <a:noFill/>
        </p:spPr>
      </p:pic>
      <p:pic>
        <p:nvPicPr>
          <p:cNvPr id="12292" name="Picture 4" descr="http://www.collectorsquest.com/blog/wp-content/uploads/modern-square-dance.jpg"/>
          <p:cNvPicPr>
            <a:picLocks noChangeAspect="1" noChangeArrowheads="1"/>
          </p:cNvPicPr>
          <p:nvPr/>
        </p:nvPicPr>
        <p:blipFill>
          <a:blip r:embed="rId3" cstate="print"/>
          <a:srcRect/>
          <a:stretch>
            <a:fillRect/>
          </a:stretch>
        </p:blipFill>
        <p:spPr bwMode="auto">
          <a:xfrm>
            <a:off x="304800" y="3429000"/>
            <a:ext cx="2866931" cy="2895600"/>
          </a:xfrm>
          <a:prstGeom prst="rect">
            <a:avLst/>
          </a:prstGeom>
          <a:noFill/>
        </p:spPr>
      </p:pic>
      <p:pic>
        <p:nvPicPr>
          <p:cNvPr id="12294" name="Picture 6" descr="http://www.ssqq.com/travel/images/salsarueda01.jpg"/>
          <p:cNvPicPr>
            <a:picLocks noChangeAspect="1" noChangeArrowheads="1"/>
          </p:cNvPicPr>
          <p:nvPr/>
        </p:nvPicPr>
        <p:blipFill>
          <a:blip r:embed="rId4" cstate="print"/>
          <a:srcRect/>
          <a:stretch>
            <a:fillRect/>
          </a:stretch>
        </p:blipFill>
        <p:spPr bwMode="auto">
          <a:xfrm>
            <a:off x="4800600" y="2514600"/>
            <a:ext cx="3810000" cy="2867025"/>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sz="5400">
                <a:latin typeface="Georgia" pitchFamily="18" charset="0"/>
              </a:rPr>
              <a:t>			Tree</a:t>
            </a:r>
          </a:p>
        </p:txBody>
      </p:sp>
      <p:sp>
        <p:nvSpPr>
          <p:cNvPr id="98307" name="Rectangle 3"/>
          <p:cNvSpPr>
            <a:spLocks noGrp="1" noChangeArrowheads="1"/>
          </p:cNvSpPr>
          <p:nvPr>
            <p:ph type="body" sz="half" idx="1"/>
          </p:nvPr>
        </p:nvSpPr>
        <p:spPr>
          <a:xfrm>
            <a:off x="819332" y="990600"/>
            <a:ext cx="3810000" cy="4114800"/>
          </a:xfrm>
        </p:spPr>
        <p:txBody>
          <a:bodyPr/>
          <a:lstStyle/>
          <a:p>
            <a:r>
              <a:rPr lang="en-US" sz="2800" dirty="0"/>
              <a:t>1973, poll of school children changed the state tree from Native Oak to the White Oak</a:t>
            </a:r>
          </a:p>
        </p:txBody>
      </p:sp>
      <p:pic>
        <p:nvPicPr>
          <p:cNvPr id="11266" name="Picture 2" descr="http://www.porkyfarm.com/images/Quercus%20alba%20%201.jpg"/>
          <p:cNvPicPr>
            <a:picLocks noGrp="1" noChangeAspect="1" noChangeArrowheads="1"/>
          </p:cNvPicPr>
          <p:nvPr>
            <p:ph type="clipArt" sz="half" idx="2"/>
          </p:nvPr>
        </p:nvPicPr>
        <p:blipFill>
          <a:blip r:embed="rId2" cstate="print"/>
          <a:srcRect/>
          <a:stretch>
            <a:fillRect/>
          </a:stretch>
        </p:blipFill>
        <p:spPr bwMode="auto">
          <a:xfrm>
            <a:off x="5334363" y="2017713"/>
            <a:ext cx="3431449" cy="4114800"/>
          </a:xfrm>
          <a:prstGeom prst="rect">
            <a:avLst/>
          </a:prstGeom>
          <a:noFill/>
        </p:spPr>
      </p:pic>
      <p:pic>
        <p:nvPicPr>
          <p:cNvPr id="11268" name="Picture 4" descr="http://www.thefurnituremarket.co.uk/prodimages/harvard%20collection.jpg"/>
          <p:cNvPicPr>
            <a:picLocks noChangeAspect="1" noChangeArrowheads="1"/>
          </p:cNvPicPr>
          <p:nvPr/>
        </p:nvPicPr>
        <p:blipFill>
          <a:blip r:embed="rId3" cstate="print"/>
          <a:srcRect/>
          <a:stretch>
            <a:fillRect/>
          </a:stretch>
        </p:blipFill>
        <p:spPr bwMode="auto">
          <a:xfrm>
            <a:off x="1066800" y="3810000"/>
            <a:ext cx="2857500" cy="2800350"/>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sz="6000">
                <a:latin typeface="Georgia" pitchFamily="18" charset="0"/>
              </a:rPr>
              <a:t>			Bird</a:t>
            </a:r>
          </a:p>
        </p:txBody>
      </p:sp>
      <p:sp>
        <p:nvSpPr>
          <p:cNvPr id="99332" name="Rectangle 4"/>
          <p:cNvSpPr>
            <a:spLocks noGrp="1" noChangeArrowheads="1"/>
          </p:cNvSpPr>
          <p:nvPr>
            <p:ph type="body" sz="half" idx="2"/>
          </p:nvPr>
        </p:nvSpPr>
        <p:spPr>
          <a:xfrm>
            <a:off x="5145088" y="3886199"/>
            <a:ext cx="3810000" cy="2246313"/>
          </a:xfrm>
        </p:spPr>
        <p:txBody>
          <a:bodyPr/>
          <a:lstStyle/>
          <a:p>
            <a:r>
              <a:rPr lang="en-US" sz="2800" dirty="0"/>
              <a:t>1928-Illinois School Children selected the cardinal as the State Bird of Illinois</a:t>
            </a:r>
          </a:p>
        </p:txBody>
      </p:sp>
      <p:pic>
        <p:nvPicPr>
          <p:cNvPr id="10244" name="Picture 4" descr="http://www.songbirdgarden.com/store/prodimages/NorthernCardinal.jpg"/>
          <p:cNvPicPr>
            <a:picLocks noChangeAspect="1" noChangeArrowheads="1"/>
          </p:cNvPicPr>
          <p:nvPr/>
        </p:nvPicPr>
        <p:blipFill>
          <a:blip r:embed="rId2" cstate="print"/>
          <a:srcRect/>
          <a:stretch>
            <a:fillRect/>
          </a:stretch>
        </p:blipFill>
        <p:spPr bwMode="auto">
          <a:xfrm>
            <a:off x="2819400" y="228600"/>
            <a:ext cx="2609850" cy="2921474"/>
          </a:xfrm>
          <a:prstGeom prst="rect">
            <a:avLst/>
          </a:prstGeom>
          <a:noFill/>
        </p:spPr>
      </p:pic>
      <p:pic>
        <p:nvPicPr>
          <p:cNvPr id="10246" name="Picture 6" descr="http://1.bp.blogspot.com/_NPeIdlHaoaQ/SXSUR1__m2I/AAAAAAAADyY/Wljujccx_YY/s400/Cards.jpg"/>
          <p:cNvPicPr>
            <a:picLocks noChangeAspect="1" noChangeArrowheads="1"/>
          </p:cNvPicPr>
          <p:nvPr/>
        </p:nvPicPr>
        <p:blipFill>
          <a:blip r:embed="rId3" cstate="print"/>
          <a:srcRect/>
          <a:stretch>
            <a:fillRect/>
          </a:stretch>
        </p:blipFill>
        <p:spPr bwMode="auto">
          <a:xfrm>
            <a:off x="533400" y="2286000"/>
            <a:ext cx="2600325" cy="3810000"/>
          </a:xfrm>
          <a:prstGeom prst="rect">
            <a:avLst/>
          </a:prstGeo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sz="6000">
                <a:latin typeface="Georgia" pitchFamily="18" charset="0"/>
              </a:rPr>
              <a:t>			Insect</a:t>
            </a:r>
          </a:p>
        </p:txBody>
      </p:sp>
      <p:sp>
        <p:nvSpPr>
          <p:cNvPr id="100355" name="Rectangle 3"/>
          <p:cNvSpPr>
            <a:spLocks noGrp="1" noChangeArrowheads="1"/>
          </p:cNvSpPr>
          <p:nvPr>
            <p:ph type="body" sz="half" idx="1"/>
          </p:nvPr>
        </p:nvSpPr>
        <p:spPr>
          <a:xfrm>
            <a:off x="533400" y="1752600"/>
            <a:ext cx="3810000" cy="4114800"/>
          </a:xfrm>
        </p:spPr>
        <p:txBody>
          <a:bodyPr/>
          <a:lstStyle/>
          <a:p>
            <a:r>
              <a:rPr lang="en-US" sz="2800" dirty="0"/>
              <a:t>1974-3</a:t>
            </a:r>
            <a:r>
              <a:rPr lang="en-US" sz="2800" baseline="30000" dirty="0"/>
              <a:t>rd</a:t>
            </a:r>
            <a:r>
              <a:rPr lang="en-US" sz="2800" dirty="0"/>
              <a:t> grader from Decatur suggested that the monarch butterfly as the state insect</a:t>
            </a:r>
          </a:p>
        </p:txBody>
      </p:sp>
      <p:pic>
        <p:nvPicPr>
          <p:cNvPr id="9218" name="Picture 2" descr="http://www.valdosta.edu/~wnmarchant/male.jpg"/>
          <p:cNvPicPr>
            <a:picLocks noGrp="1" noChangeAspect="1" noChangeArrowheads="1"/>
          </p:cNvPicPr>
          <p:nvPr>
            <p:ph type="clipArt" sz="half" idx="2"/>
          </p:nvPr>
        </p:nvPicPr>
        <p:blipFill>
          <a:blip r:embed="rId2" cstate="print"/>
          <a:srcRect/>
          <a:stretch>
            <a:fillRect/>
          </a:stretch>
        </p:blipFill>
        <p:spPr bwMode="auto">
          <a:xfrm>
            <a:off x="4066051" y="2133601"/>
            <a:ext cx="4889037" cy="3180968"/>
          </a:xfrm>
          <a:prstGeom prst="rect">
            <a:avLst/>
          </a:prstGeom>
          <a:noFill/>
        </p:spPr>
      </p:pic>
      <p:pic>
        <p:nvPicPr>
          <p:cNvPr id="9222" name="Picture 6" descr="See full size image">
            <a:hlinkClick r:id="rId3"/>
          </p:cNvPr>
          <p:cNvPicPr>
            <a:picLocks noChangeAspect="1" noChangeArrowheads="1"/>
          </p:cNvPicPr>
          <p:nvPr/>
        </p:nvPicPr>
        <p:blipFill>
          <a:blip r:embed="rId4" cstate="print"/>
          <a:srcRect/>
          <a:stretch>
            <a:fillRect/>
          </a:stretch>
        </p:blipFill>
        <p:spPr bwMode="auto">
          <a:xfrm>
            <a:off x="1219200" y="3962400"/>
            <a:ext cx="1905000" cy="2627586"/>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sz="6600">
                <a:latin typeface="Georgia" pitchFamily="18" charset="0"/>
              </a:rPr>
              <a:t>			Fish</a:t>
            </a:r>
          </a:p>
        </p:txBody>
      </p:sp>
      <p:sp>
        <p:nvSpPr>
          <p:cNvPr id="101380" name="Rectangle 4"/>
          <p:cNvSpPr>
            <a:spLocks noGrp="1" noChangeArrowheads="1"/>
          </p:cNvSpPr>
          <p:nvPr>
            <p:ph type="body" sz="half" idx="2"/>
          </p:nvPr>
        </p:nvSpPr>
        <p:spPr>
          <a:xfrm>
            <a:off x="5133975" y="1760538"/>
            <a:ext cx="3810000" cy="4114800"/>
          </a:xfrm>
        </p:spPr>
        <p:txBody>
          <a:bodyPr/>
          <a:lstStyle/>
          <a:p>
            <a:r>
              <a:rPr lang="en-US" sz="2800" dirty="0"/>
              <a:t>1986-School children selected the state fish as the Bluegill</a:t>
            </a:r>
          </a:p>
        </p:txBody>
      </p:sp>
      <p:pic>
        <p:nvPicPr>
          <p:cNvPr id="8194" name="Picture 2" descr="http://www.sceniccityfishing.com/graphics/pictures/Bluegill/Bluegill4.JPG"/>
          <p:cNvPicPr>
            <a:picLocks noGrp="1" noChangeAspect="1" noChangeArrowheads="1"/>
          </p:cNvPicPr>
          <p:nvPr>
            <p:ph type="clipArt" sz="half" idx="1"/>
          </p:nvPr>
        </p:nvPicPr>
        <p:blipFill>
          <a:blip r:embed="rId2" cstate="print"/>
          <a:srcRect/>
          <a:stretch>
            <a:fillRect/>
          </a:stretch>
        </p:blipFill>
        <p:spPr bwMode="auto">
          <a:xfrm>
            <a:off x="533401" y="666963"/>
            <a:ext cx="4096236" cy="5465550"/>
          </a:xfrm>
          <a:prstGeom prst="rect">
            <a:avLst/>
          </a:prstGeom>
          <a:noFill/>
        </p:spPr>
      </p:pic>
      <p:pic>
        <p:nvPicPr>
          <p:cNvPr id="8196" name="Picture 4" descr="http://dcnr.state.al.us/fishing/images/angler_with_big_bluegill.JPG"/>
          <p:cNvPicPr>
            <a:picLocks noChangeAspect="1" noChangeArrowheads="1"/>
          </p:cNvPicPr>
          <p:nvPr/>
        </p:nvPicPr>
        <p:blipFill>
          <a:blip r:embed="rId3" cstate="print"/>
          <a:srcRect/>
          <a:stretch>
            <a:fillRect/>
          </a:stretch>
        </p:blipFill>
        <p:spPr bwMode="auto">
          <a:xfrm>
            <a:off x="5791200" y="3352800"/>
            <a:ext cx="2286000" cy="3305175"/>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762000" y="609600"/>
            <a:ext cx="7793037" cy="1143000"/>
          </a:xfrm>
        </p:spPr>
        <p:txBody>
          <a:bodyPr/>
          <a:lstStyle/>
          <a:p>
            <a:r>
              <a:rPr lang="en-US" b="1" dirty="0"/>
              <a:t>Mineral</a:t>
            </a:r>
          </a:p>
        </p:txBody>
      </p:sp>
      <p:sp>
        <p:nvSpPr>
          <p:cNvPr id="102403" name="Rectangle 3"/>
          <p:cNvSpPr>
            <a:spLocks noGrp="1" noChangeArrowheads="1"/>
          </p:cNvSpPr>
          <p:nvPr>
            <p:ph type="body" sz="half" idx="1"/>
          </p:nvPr>
        </p:nvSpPr>
        <p:spPr>
          <a:xfrm>
            <a:off x="533400" y="1905000"/>
            <a:ext cx="3810000" cy="4114800"/>
          </a:xfrm>
        </p:spPr>
        <p:txBody>
          <a:bodyPr/>
          <a:lstStyle/>
          <a:p>
            <a:r>
              <a:rPr lang="en-US" sz="2800" dirty="0"/>
              <a:t>Fluorite as the state mineral in 1965</a:t>
            </a:r>
          </a:p>
          <a:p>
            <a:r>
              <a:rPr lang="en-US" sz="2800" dirty="0"/>
              <a:t>Illinois was the largest producer of Fluorite in the United States</a:t>
            </a:r>
          </a:p>
          <a:p>
            <a:r>
              <a:rPr lang="en-US" sz="2800" dirty="0"/>
              <a:t>Used in making steel, enamels, aluminum, glass, etc.</a:t>
            </a:r>
          </a:p>
        </p:txBody>
      </p:sp>
      <p:pic>
        <p:nvPicPr>
          <p:cNvPr id="7170" name="Picture 2" descr="http://www.isgs.uiuc.edu/maps-data-pub/publications/geobits/images/fluorite.gif"/>
          <p:cNvPicPr>
            <a:picLocks noGrp="1" noChangeAspect="1" noChangeArrowheads="1"/>
          </p:cNvPicPr>
          <p:nvPr>
            <p:ph type="clipArt" sz="half" idx="2"/>
          </p:nvPr>
        </p:nvPicPr>
        <p:blipFill>
          <a:blip r:embed="rId2" cstate="print"/>
          <a:srcRect/>
          <a:stretch>
            <a:fillRect/>
          </a:stretch>
        </p:blipFill>
        <p:spPr bwMode="auto">
          <a:xfrm>
            <a:off x="4343400" y="2162713"/>
            <a:ext cx="4611688" cy="3258370"/>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533400" y="381000"/>
            <a:ext cx="8639175" cy="1143000"/>
          </a:xfrm>
        </p:spPr>
        <p:txBody>
          <a:bodyPr/>
          <a:lstStyle/>
          <a:p>
            <a:r>
              <a:rPr lang="en-US" sz="6600" dirty="0">
                <a:latin typeface="Georgia" pitchFamily="18" charset="0"/>
              </a:rPr>
              <a:t>		Animal</a:t>
            </a:r>
          </a:p>
        </p:txBody>
      </p:sp>
      <p:sp>
        <p:nvSpPr>
          <p:cNvPr id="103428" name="Rectangle 4"/>
          <p:cNvSpPr>
            <a:spLocks noGrp="1" noChangeArrowheads="1"/>
          </p:cNvSpPr>
          <p:nvPr>
            <p:ph type="body" sz="half" idx="2"/>
          </p:nvPr>
        </p:nvSpPr>
        <p:spPr>
          <a:xfrm>
            <a:off x="5181600" y="1739747"/>
            <a:ext cx="3810000" cy="4114800"/>
          </a:xfrm>
        </p:spPr>
        <p:txBody>
          <a:bodyPr/>
          <a:lstStyle/>
          <a:p>
            <a:r>
              <a:rPr lang="en-US" sz="2800" dirty="0"/>
              <a:t>Illinois school children selected the White-Tailed Deer</a:t>
            </a:r>
          </a:p>
          <a:p>
            <a:r>
              <a:rPr lang="en-US" sz="2800" dirty="0"/>
              <a:t>1980</a:t>
            </a:r>
          </a:p>
        </p:txBody>
      </p:sp>
      <p:pic>
        <p:nvPicPr>
          <p:cNvPr id="6146" name="Picture 2" descr="http://accad.osu.edu/womenandtech/2009/researchpages/images/white_tailed_deer_buck2.jpg"/>
          <p:cNvPicPr>
            <a:picLocks noGrp="1" noChangeAspect="1" noChangeArrowheads="1"/>
          </p:cNvPicPr>
          <p:nvPr>
            <p:ph type="clipArt" sz="half" idx="1"/>
          </p:nvPr>
        </p:nvPicPr>
        <p:blipFill>
          <a:blip r:embed="rId2" cstate="print"/>
          <a:srcRect/>
          <a:stretch>
            <a:fillRect/>
          </a:stretch>
        </p:blipFill>
        <p:spPr bwMode="auto">
          <a:xfrm>
            <a:off x="457200" y="1752600"/>
            <a:ext cx="4381500" cy="4531393"/>
          </a:xfrm>
          <a:prstGeom prst="rect">
            <a:avLst/>
          </a:prstGeom>
          <a:noFill/>
        </p:spPr>
      </p:pic>
      <p:pic>
        <p:nvPicPr>
          <p:cNvPr id="6148" name="Picture 4" descr="http://www.prairiestateoutdoors.com/images/uploads/bundren_andy_big.jpg"/>
          <p:cNvPicPr>
            <a:picLocks noChangeAspect="1" noChangeArrowheads="1"/>
          </p:cNvPicPr>
          <p:nvPr/>
        </p:nvPicPr>
        <p:blipFill>
          <a:blip r:embed="rId3" cstate="print"/>
          <a:srcRect/>
          <a:stretch>
            <a:fillRect/>
          </a:stretch>
        </p:blipFill>
        <p:spPr bwMode="auto">
          <a:xfrm>
            <a:off x="6096000" y="3886200"/>
            <a:ext cx="2253409" cy="2514600"/>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imagecache5.art.com/p/LRG/12/1263/EVAT000Z/louise-max-hot-buttered-popcorn.jpg"/>
          <p:cNvPicPr>
            <a:picLocks noChangeAspect="1" noChangeArrowheads="1"/>
          </p:cNvPicPr>
          <p:nvPr/>
        </p:nvPicPr>
        <p:blipFill>
          <a:blip r:embed="rId2" cstate="print"/>
          <a:srcRect/>
          <a:stretch>
            <a:fillRect/>
          </a:stretch>
        </p:blipFill>
        <p:spPr bwMode="auto">
          <a:xfrm>
            <a:off x="1066800" y="2000521"/>
            <a:ext cx="3388752" cy="4238354"/>
          </a:xfrm>
          <a:prstGeom prst="rect">
            <a:avLst/>
          </a:prstGeom>
          <a:noFill/>
        </p:spPr>
      </p:pic>
      <p:sp>
        <p:nvSpPr>
          <p:cNvPr id="5" name="Title 4"/>
          <p:cNvSpPr>
            <a:spLocks noGrp="1"/>
          </p:cNvSpPr>
          <p:nvPr>
            <p:ph type="title"/>
          </p:nvPr>
        </p:nvSpPr>
        <p:spPr/>
        <p:txBody>
          <a:bodyPr>
            <a:normAutofit/>
          </a:bodyPr>
          <a:lstStyle/>
          <a:p>
            <a:r>
              <a:rPr lang="en-US" sz="6000" dirty="0">
                <a:latin typeface="Georgia" pitchFamily="18" charset="0"/>
              </a:rPr>
              <a:t>Snack Food</a:t>
            </a:r>
            <a:endParaRPr lang="en-US" sz="6000" dirty="0"/>
          </a:p>
        </p:txBody>
      </p:sp>
      <p:sp>
        <p:nvSpPr>
          <p:cNvPr id="6" name="Rectangle 4"/>
          <p:cNvSpPr txBox="1">
            <a:spLocks noChangeArrowheads="1"/>
          </p:cNvSpPr>
          <p:nvPr/>
        </p:nvSpPr>
        <p:spPr>
          <a:xfrm>
            <a:off x="5181600" y="1600200"/>
            <a:ext cx="3810000" cy="41148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dirty="0"/>
              <a:t>Popcorn was designated the official state snack food in 2003</a:t>
            </a:r>
            <a:r>
              <a:rPr kumimoji="0" lang="en-US" sz="2800" b="0" i="0" u="none" strike="noStrike" kern="1200" cap="none" spc="0" normalizeH="0" baseline="0" noProof="0" dirty="0">
                <a:ln>
                  <a:noFill/>
                </a:ln>
                <a:solidFill>
                  <a:schemeClr val="tx1"/>
                </a:solidFill>
                <a:effectLst/>
                <a:uLnTx/>
                <a:uFillTx/>
                <a:latin typeface="+mn-lt"/>
                <a:ea typeface="+mn-ea"/>
                <a:cs typeface="+mn-cs"/>
              </a:rPr>
              <a:t>.</a:t>
            </a:r>
          </a:p>
        </p:txBody>
      </p:sp>
      <p:pic>
        <p:nvPicPr>
          <p:cNvPr id="5122" name="Picture 2" descr="http://t2.gstatic.com/images?q=tbn:mifqWBY_BHFjMM:http://www.mightywombat.com/toons/popcorn.gif">
            <a:hlinkClick r:id="rId3"/>
          </p:cNvPr>
          <p:cNvPicPr>
            <a:picLocks noChangeAspect="1" noChangeArrowheads="1"/>
          </p:cNvPicPr>
          <p:nvPr/>
        </p:nvPicPr>
        <p:blipFill>
          <a:blip r:embed="rId4" cstate="print"/>
          <a:srcRect/>
          <a:stretch>
            <a:fillRect/>
          </a:stretch>
        </p:blipFill>
        <p:spPr bwMode="auto">
          <a:xfrm>
            <a:off x="5562600" y="3886200"/>
            <a:ext cx="2743200" cy="2743202"/>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showcase.netins.net/web/creative/lincoln/sites/tomb3.jpg"/>
          <p:cNvPicPr>
            <a:picLocks noChangeAspect="1" noChangeArrowheads="1"/>
          </p:cNvPicPr>
          <p:nvPr/>
        </p:nvPicPr>
        <p:blipFill>
          <a:blip r:embed="rId2" cstate="print"/>
          <a:srcRect/>
          <a:stretch>
            <a:fillRect/>
          </a:stretch>
        </p:blipFill>
        <p:spPr bwMode="auto">
          <a:xfrm>
            <a:off x="381000" y="457200"/>
            <a:ext cx="4335684" cy="4724400"/>
          </a:xfrm>
          <a:prstGeom prst="rect">
            <a:avLst/>
          </a:prstGeom>
          <a:noFill/>
        </p:spPr>
      </p:pic>
      <p:pic>
        <p:nvPicPr>
          <p:cNvPr id="15364" name="Picture 4" descr="http://www.eiu.edu/~history/ha/images/ha2007/lincolnstomb.jpg"/>
          <p:cNvPicPr>
            <a:picLocks noChangeAspect="1" noChangeArrowheads="1"/>
          </p:cNvPicPr>
          <p:nvPr/>
        </p:nvPicPr>
        <p:blipFill>
          <a:blip r:embed="rId3" cstate="print"/>
          <a:srcRect/>
          <a:stretch>
            <a:fillRect/>
          </a:stretch>
        </p:blipFill>
        <p:spPr bwMode="auto">
          <a:xfrm>
            <a:off x="5181600" y="2969940"/>
            <a:ext cx="2743200" cy="3678901"/>
          </a:xfrm>
          <a:prstGeom prst="rect">
            <a:avLst/>
          </a:prstGeom>
          <a:noFill/>
        </p:spPr>
      </p:pic>
      <p:sp>
        <p:nvSpPr>
          <p:cNvPr id="4" name="TextBox 3"/>
          <p:cNvSpPr txBox="1"/>
          <p:nvPr/>
        </p:nvSpPr>
        <p:spPr>
          <a:xfrm>
            <a:off x="4953000" y="457200"/>
            <a:ext cx="3886200" cy="2308324"/>
          </a:xfrm>
          <a:prstGeom prst="rect">
            <a:avLst/>
          </a:prstGeom>
          <a:noFill/>
        </p:spPr>
        <p:txBody>
          <a:bodyPr wrap="square" rtlCol="0">
            <a:spAutoFit/>
          </a:bodyPr>
          <a:lstStyle/>
          <a:p>
            <a:r>
              <a:rPr lang="en-US" sz="7200" dirty="0"/>
              <a:t>Lincoln’s Tomb</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solidFill>
            <a:srgbClr val="533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3" name="Picture 72">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12500" r="12500"/>
          <a:stretch/>
        </p:blipFill>
        <p:spPr>
          <a:xfrm>
            <a:off x="0" y="0"/>
            <a:ext cx="9144000" cy="6858000"/>
          </a:xfrm>
          <a:prstGeom prst="rect">
            <a:avLst/>
          </a:prstGeom>
        </p:spPr>
      </p:pic>
      <p:sp>
        <p:nvSpPr>
          <p:cNvPr id="75" name="Freeform: Shape 74">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410" y="-3970"/>
            <a:ext cx="7748362" cy="6874811"/>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074" name="Picture 2" descr="https://pbs.twimg.com/media/DRg2orTVoAAqK9z.jpg">
            <a:extLst>
              <a:ext uri="{FF2B5EF4-FFF2-40B4-BE49-F238E27FC236}">
                <a16:creationId xmlns:a16="http://schemas.microsoft.com/office/drawing/2014/main" id="{DF0EEA6D-B3E4-4143-BBB1-111CC1FB5FD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2619" y="1172029"/>
            <a:ext cx="4513942" cy="4513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69883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logo_ILLINOIS.gif image by dlevarse"/>
          <p:cNvPicPr>
            <a:picLocks noChangeAspect="1" noChangeArrowheads="1"/>
          </p:cNvPicPr>
          <p:nvPr/>
        </p:nvPicPr>
        <p:blipFill>
          <a:blip r:embed="rId2" cstate="print"/>
          <a:srcRect/>
          <a:stretch>
            <a:fillRect/>
          </a:stretch>
        </p:blipFill>
        <p:spPr bwMode="auto">
          <a:xfrm>
            <a:off x="1676400" y="381000"/>
            <a:ext cx="5878025" cy="6090325"/>
          </a:xfrm>
          <a:prstGeom prst="rect">
            <a:avLst/>
          </a:prstGeom>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b="1" dirty="0">
                <a:hlinkClick r:id="rId2"/>
              </a:rPr>
              <a:t>Divide Illinois into 3 or 4 states? Democrat running for governor says yes</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200" y="2133600"/>
            <a:ext cx="3048000" cy="440944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19400" y="2971800"/>
            <a:ext cx="2877982" cy="231317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1278" y="2541111"/>
            <a:ext cx="2496982" cy="3174555"/>
          </a:xfrm>
          <a:prstGeom prst="rect">
            <a:avLst/>
          </a:prstGeom>
        </p:spPr>
      </p:pic>
    </p:spTree>
    <p:extLst>
      <p:ext uri="{BB962C8B-B14F-4D97-AF65-F5344CB8AC3E}">
        <p14:creationId xmlns:p14="http://schemas.microsoft.com/office/powerpoint/2010/main" val="26967133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err="1"/>
              <a:t>Rauner</a:t>
            </a:r>
            <a:r>
              <a:rPr lang="en-US" dirty="0"/>
              <a:t>, Madigan huddle…</a:t>
            </a:r>
          </a:p>
        </p:txBody>
      </p:sp>
      <p:sp>
        <p:nvSpPr>
          <p:cNvPr id="4" name="Content Placeholder 3"/>
          <p:cNvSpPr>
            <a:spLocks noGrp="1"/>
          </p:cNvSpPr>
          <p:nvPr>
            <p:ph sz="half" idx="1"/>
          </p:nvPr>
        </p:nvSpPr>
        <p:spPr>
          <a:xfrm>
            <a:off x="152400" y="5791201"/>
            <a:ext cx="8839200" cy="914400"/>
          </a:xfrm>
        </p:spPr>
        <p:txBody>
          <a:bodyPr>
            <a:normAutofit fontScale="85000" lnSpcReduction="10000"/>
          </a:bodyPr>
          <a:lstStyle/>
          <a:p>
            <a:r>
              <a:rPr lang="en-US" dirty="0"/>
              <a:t>caucus – a group of legislators that meet to pursue common goals</a:t>
            </a:r>
          </a:p>
          <a:p>
            <a:r>
              <a:rPr lang="en-US" dirty="0"/>
              <a:t>approaching a year overdue…</a:t>
            </a:r>
          </a:p>
          <a:p>
            <a:endParaRPr lang="en-US" dirty="0"/>
          </a:p>
        </p:txBody>
      </p:sp>
      <p:graphicFrame>
        <p:nvGraphicFramePr>
          <p:cNvPr id="6" name="Diagram 5"/>
          <p:cNvGraphicFramePr/>
          <p:nvPr>
            <p:extLst>
              <p:ext uri="{D42A27DB-BD31-4B8C-83A1-F6EECF244321}">
                <p14:modId xmlns:p14="http://schemas.microsoft.com/office/powerpoint/2010/main" val="326385495"/>
              </p:ext>
            </p:extLst>
          </p:nvPr>
        </p:nvGraphicFramePr>
        <p:xfrm>
          <a:off x="139546" y="838199"/>
          <a:ext cx="6108853" cy="49530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6438899" y="1114096"/>
            <a:ext cx="2362200" cy="4401205"/>
          </a:xfrm>
          <a:prstGeom prst="rect">
            <a:avLst/>
          </a:prstGeom>
          <a:noFill/>
          <a:ln>
            <a:solidFill>
              <a:schemeClr val="tx1"/>
            </a:solidFill>
          </a:ln>
        </p:spPr>
        <p:txBody>
          <a:bodyPr wrap="square" rtlCol="0">
            <a:spAutoFit/>
          </a:bodyPr>
          <a:lstStyle/>
          <a:p>
            <a:r>
              <a:rPr lang="en-US" sz="2800" dirty="0"/>
              <a:t>As you read, take some notes…</a:t>
            </a:r>
          </a:p>
          <a:p>
            <a:r>
              <a:rPr lang="en-US" sz="2800" dirty="0"/>
              <a:t>From what you have read, which side is more to blame for the budget impasse?  Explain.</a:t>
            </a:r>
          </a:p>
        </p:txBody>
      </p:sp>
    </p:spTree>
    <p:extLst>
      <p:ext uri="{BB962C8B-B14F-4D97-AF65-F5344CB8AC3E}">
        <p14:creationId xmlns:p14="http://schemas.microsoft.com/office/powerpoint/2010/main" val="1864936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http://www.suburbanchicagonews.com/joliet/prisons/images/statevil/jolpris6.jpg"/>
          <p:cNvPicPr>
            <a:picLocks noChangeAspect="1" noChangeArrowheads="1"/>
          </p:cNvPicPr>
          <p:nvPr/>
        </p:nvPicPr>
        <p:blipFill>
          <a:blip r:embed="rId2" cstate="print"/>
          <a:srcRect/>
          <a:stretch>
            <a:fillRect/>
          </a:stretch>
        </p:blipFill>
        <p:spPr bwMode="auto">
          <a:xfrm>
            <a:off x="3048000" y="1981200"/>
            <a:ext cx="5807075" cy="4606925"/>
          </a:xfrm>
          <a:prstGeom prst="rect">
            <a:avLst/>
          </a:prstGeom>
          <a:noFill/>
        </p:spPr>
      </p:pic>
      <p:pic>
        <p:nvPicPr>
          <p:cNvPr id="33794" name="Picture 2" descr="See full size image">
            <a:hlinkClick r:id="rId3"/>
          </p:cNvPr>
          <p:cNvPicPr>
            <a:picLocks noChangeAspect="1" noChangeArrowheads="1"/>
          </p:cNvPicPr>
          <p:nvPr/>
        </p:nvPicPr>
        <p:blipFill>
          <a:blip r:embed="rId4" cstate="print"/>
          <a:srcRect/>
          <a:stretch>
            <a:fillRect/>
          </a:stretch>
        </p:blipFill>
        <p:spPr bwMode="auto">
          <a:xfrm>
            <a:off x="152400" y="4038600"/>
            <a:ext cx="2743200" cy="2044463"/>
          </a:xfrm>
          <a:prstGeom prst="rect">
            <a:avLst/>
          </a:prstGeom>
          <a:noFill/>
        </p:spPr>
      </p:pic>
      <p:sp>
        <p:nvSpPr>
          <p:cNvPr id="4" name="WordArt 5"/>
          <p:cNvSpPr>
            <a:spLocks noChangeArrowheads="1" noChangeShapeType="1" noTextEdit="1"/>
          </p:cNvSpPr>
          <p:nvPr/>
        </p:nvSpPr>
        <p:spPr bwMode="auto">
          <a:xfrm>
            <a:off x="4953000" y="381000"/>
            <a:ext cx="3886200" cy="1219200"/>
          </a:xfrm>
          <a:prstGeom prst="rect">
            <a:avLst/>
          </a:prstGeom>
        </p:spPr>
        <p:txBody>
          <a:bodyPr wrap="none" fromWordArt="1">
            <a:prstTxWarp prst="textPlain">
              <a:avLst>
                <a:gd name="adj" fmla="val 50000"/>
              </a:avLst>
            </a:prstTxWarp>
          </a:bodyPr>
          <a:lstStyle/>
          <a:p>
            <a:pPr algn="ctr"/>
            <a:r>
              <a:rPr lang="en-US" sz="3600" b="1" kern="10" spc="720" dirty="0" err="1">
                <a:ln w="9525">
                  <a:noFill/>
                  <a:round/>
                  <a:headEnd/>
                  <a:tailEnd/>
                </a:ln>
                <a:gradFill rotWithShape="0">
                  <a:gsLst>
                    <a:gs pos="0">
                      <a:srgbClr val="AAAAAA"/>
                    </a:gs>
                    <a:gs pos="100000">
                      <a:srgbClr val="FFFFFF"/>
                    </a:gs>
                  </a:gsLst>
                  <a:lin ang="5400000" scaled="1"/>
                </a:gradFill>
                <a:effectLst>
                  <a:outerShdw dist="45791" dir="3378596" algn="ctr" rotWithShape="0">
                    <a:srgbClr val="4D4D4D"/>
                  </a:outerShdw>
                </a:effectLst>
                <a:latin typeface="Arial Black"/>
              </a:rPr>
              <a:t>Stateville</a:t>
            </a:r>
            <a:endParaRPr lang="en-US" sz="3600" b="1" kern="10" spc="720" dirty="0">
              <a:ln w="9525">
                <a:noFill/>
                <a:round/>
                <a:headEnd/>
                <a:tailEnd/>
              </a:ln>
              <a:gradFill rotWithShape="0">
                <a:gsLst>
                  <a:gs pos="0">
                    <a:srgbClr val="AAAAAA"/>
                  </a:gs>
                  <a:gs pos="100000">
                    <a:srgbClr val="FFFFFF"/>
                  </a:gs>
                </a:gsLst>
                <a:lin ang="5400000" scaled="1"/>
              </a:gradFill>
              <a:effectLst>
                <a:outerShdw dist="45791" dir="3378596" algn="ctr" rotWithShape="0">
                  <a:srgbClr val="4D4D4D"/>
                </a:outerShdw>
              </a:effectLst>
              <a:latin typeface="Arial Black"/>
            </a:endParaRPr>
          </a:p>
        </p:txBody>
      </p:sp>
      <p:sp>
        <p:nvSpPr>
          <p:cNvPr id="34818" name="AutoShape 2" descr="data:image/jpeg;base64,/9j/4AAQSkZJRgABAQAAAQABAAD/2wCEAAkGBhQSEBUUExQWFBQVFBcUGBQXGBgXFBcXFBgVFxcUFBcYHCYeFxwkGhQUHy8gIycpLCwsFR4xNTAqNSYrLCkBCQoKDgwOGg8PGikdHBwpKSwpKSkpLCksKSosKSksKSwpLCkpLCwpKSkpLCkpKSwsKSkpLCwsKSwpLCkpKSwsLP/AABEIAKMBNQMBIgACEQEDEQH/xAAbAAABBQEBAAAAAAAAAAAAAAACAAEDBAUGB//EAEYQAAEDAQQGBwUFBQcEAwAAAAEAAhEDBBIhMQVBUWFxkRMigaGx0fAGMkJSwQcUcrLhI3OCksIzU2Kis9LxFRZD4iRjk//EABkBAQEBAQEBAAAAAAAAAAAAAAEAAgMEBf/EACURAQEAAgEEAgEFAQAAAAAAAAABAhEDEiExQRNRBCIyYXHwFP/aAAwDAQACEQMRAD8AtWRv7Nn7tn5GqwGqKyN/Zs/ds/I1WAF4rXqhAIwEmhG0LFJwETWpAIgs7aOAiaEgiCzskAjATJwjbQgEQCEBGAskgETUwCII2TwiATBEFlqHARAJgiaENQ4CeEgiCNk6IBDCMBZta0cBOAkEQWdkoTgJ04CEQaiDUoRAKQYWDpD2yo05DA+s7/CLrJH/ANj4B4tBXQQvMvbmjQ6QOpPY4uLi9jSDdcMzhkCZw1EHbh24cccstVzztk7D0l9oNd2DDSoDcQ9/8xnuaFzlo0i6oZfVqVD/ABv73FQ0wcI17BjnA8Fcp2F73NY1j3PIJugG9gZyAnIcl9CY44eJp5ru+UDLaW5dL/Pc8CSt32W0zU+90Wl9S66o1pBqVHAh0tAILozI1Ln7RRLXQRBBII1ggwQuj9mdGtdZ7RXEmrSjohAc2/dviWlpkyBhh9VZ2dO6pj37PSwmIWRoI1m2Z1Wu5z3uDqkPN261rTdYdTZguOGF8YYKWxaYbWspqiAejcXNBm44MLi0kgYxBy1r5eWFm/enqmW02j7Z0tGnUu3b7GviZi8Ac4E5qYlU9DMizUBsoUv9NitrOXbKx2x7yVBW1dqSVoGXb9El6eP9ry8n7q5ayf2bP3bPyNVgBV7J/Zs/ds/I1WGr0VxkEAjAQhGFi1rQgEQCYIgs7OjgIghRLOzo6MIU4Rs6EEQTBOELRwnCZK+EHSQIgor6TKmfEjkSPoppMEQVd9Ugdo/MJ7iUd5BWGlOHKqXdYcHeLP1UgcjRlTioJ3585H0KO+qgf1/4fB3/ALKUOWbGpT2i0lsXWySQI/iY0xtPXOE6t6VJ7nCQ8QflZHEdcugjKCJG5V7XU90j5hGMT16Zz7ChqPfeF24HuGIlzgQBF5/VaBHVAMHMAyJh12CS1F2Qe/qlhcbwAAvshkMDQSQcZyb+ILUjFYdpruFF0RIBcWEG9LYe7pHF2Z+aMbwIwIVmvpcBzheZg4jAF2R/EAq42zsp5abnACTgACSTkAMSTsyWXoTTza5e0EEtc4ggFoNMuIpkSTLo97YSMphA7SV7q9Yggg3WDIw0wZdqcVyvsbULC50mX0aNRvWIAZVNQuADsCL1JuOGS1hx/ptoy3uO+tNpuNLg1zyMmsaXuJ1YNxhea+1uiqdJrKlMvIqPq++0tMtIJ6pAIxc7MZQuuGknOGZJgfHOoH4au/YuQ9s7ZeuAuabrnYAyRLW+9mRlt2LfBLMhnO22ZoxsAOGDmuMOBIcI2EYhW6pLiS6XE5l2JJ3k4lc795IEXyBsDoUTrQNZ5kle7TzNPSBF8AfL9Suw+z20gMrAgmHsdHFrmzjh8J+upedNtjRke5dL7Ke0VKg2r0jnNvlkQ1zvdFScnADFwXPlx3hZP93bws6pt2ntbpO/Za7WyCwNc7HV74BF3I3WzjlKytGW80tF1HBomo20v1yQJp3jqAAaBy1uWbbvaujUp12i+XVA9rDdAADqLKTS6XmOs18xOpZ9LTzGWJ1C4eke17eklsAPe5wEHGAHHDaSVwx470dOvcdLcerf9vT7BZ7lJjesYY3FxxPVHnlkMgpcVwr/ALTGxDaLRHzVNkDANZuVar9pz9TaQ7Hu/qC438fktt06zlxk0720au36JLzSt9pVbaz/APP9Uy748Ocmnnzzly26KyH9mz92z8jVOHLgv+96txoa1jYY0Sbzjg0DWQNWxVavtRaX/wDlcPwAN/KJXo+K1z+SPSwdyr1tLUme9VYCNV4F38okrzWXvxqOc78Ti495UoqhgECBIHNHwz3V1/w9H0fpenWm4TIza7B0fNGOHbxhXQ5eXWfSBa6QSCHw0jAg8ezvXXaG9pBUhtQhrycDk12UDY127I6tixnxa7xvHKXy6W8kagAlUhVHVacHODoGs3R1o2xgic/qH8P9K4adIuOqxO4HuTmoqz3yDvB7wfNEKowJIExmQN+tBWG1MBwB5hKm6RjtI5OIVKtartAvwN2kXjY66yYkbYVR3tFTbElpmm+qbrwSCLpuBuskvwkj3TsT02rcbDTieDf6x9AiecvxN/MB9Vhv9qqAqEXjAlpddlvVMgggyQZ2KO0e2lmDTDnHgAMRBHvOCujL6HVPt0YTUz734j3hp+q5ar9oNEZNceJA8AVVd9oWJu0hjjiXHUBsb8qZxZ/S68XaVz1HcD3Y/RSuOPaV53X9v6zsmNAxybqIj4nnaq9X22tR+KOAYP6Fr4Mxc8XpLj1m8SObSf6VI3GYxjA7uK8mre01pfnVf/O7A8Gkaieaz36Qe4mSDjiXFxJ3mc/0Wp+Nb5ovLJ6exV7WxjgXPY3Bw6zmt10zjJ3FRv09Z2516X87T3NJK8dNpO1o4BP96d8x7GgLX/LPdZ+a/T0+3+1tngBtS9BnBrsg12IJAGd3vVUfaBREkU6jnOMk9VoGcNGJwAOzElxzK83dUJ+J57Y8AgP8X8xW5+PhB8uTurd7dFwdcpBpcC28XOJuGRcIAAOZO5xJ41LT7d13EkCmydQD47JfuC440tww2z5pNZPyDsWpxYT0OvL7dFV9sa5ze0avdZ3XgSqdD2iqMi5UuXWCmLoaDcaSQ2QJOJOOeOazei/xM1ZNPL3dSRYPn5NPmNy104z0t2+2lX9oKlRpa+vUc0jFpe8g8RMLPFzU3xUbmj5nnsA/qSdqicu3tWpqeGbtJfb8vrtS6b/D3DzUD5Gs80AOOeraoJ6lqOzkojO9OchvJRgKqhgyYnDCPFSfdwnbmjDuKztoIpN9SgdGoKQkesEPSesFBDUflgEykqlJajFivRoiBn7pOr4YwUtFoDmxrBOs6jh4IKVMwOschkAMwNykFLa53M/RW1IuXozwSNQRmBxKqNszePGSjFBo1AdiGhMtQ+IsGvAl2PJH9+A2nddPkhu7AnjcjaM2viC0PBxy6vLHBWaemK7cBUqgZQarsuChDvWpOPWatrS9/wByWqIFSO0naM4lVq1vrP8AeqF2UA9YZRkSdWveooSBO9DQejcczOM6vABIUN55/qpAUN7FO6NAbZwjbRGxPHrFIDd2Yq3SePWSV0bSlG5BxMIQ4Cd7kE4Z9/mhj1ipJHOw+qpn3juH1crRVOoOuT6zd5LWLORA4pwTKE5lKQtBLe9Slz5oGlS6kGHu+P0CBlLEqzc4Y4+I+i6LR/sXWfJBZF6MXGdRyAOornlnMfLpjhcvDnadllS/cty9BsX2bVS0G9SAO9/D5Nyut+zV/wA9P/P/ALVz+aLUnl5g6x7lXq0MRuHivWXfZm8/+Snyf5LgtN6L6Kq6ngbrnMJGRuOLZHIrWPJKu3pzlZmA4qEDFXbWyI4/RU3hdIzRHJvFTAqI/CrN1VEBCV0I43oS9ZICzZ4BDeRF6Fx3qSN6dDUGSdbnhzvkdN2A/CPAIwVUp1xAxGQ1jYFIy0DaE2Lay1HKq9ONo5qRlcD/AJQdpk8Kv94G7uRCsNuPEIW0o2omcfHyUP3gbZ5eSY1BtbzhOjtNf9YeScO9YoWdp4Y+CNtBx+F5/hd5I0tmJ9einB3+uakFjqf3bv5HJf8ATqn92/kfJR2ZvrPzQYTr7v8AlS/canyO5HyQfc3j4H/ynyQiJ2/RDf3RyTmgdbSOw+SC6Dl9PJWkdtTH9Ql0mOXf+qAOGX1/RMSNXruSkgPDmqlQ9Y+tblPJjPx8lWe7rZ+usmCkMynCBrvFFK0EjTvUgO9QtKlaVkxeqkhjCMTdP+o8Y7cl6z7Jkvs7XObdc4tcRsJYzVq7ccV4e61FzsyQMANQH/MntXqH2a6Xc5tWm9xIaGPbOMDrNeJz/u8F5fyMN4bejiy76eqWGmOjHb4lWLgVfR7gaTT+L8zvJVKummC0CjeEkY4mQ83SxmUdZpcc9m1ccfEebLdyuvutEBeK+1zf/kVP3tX/AFHr2htTHtC8T9qa01n7ekqH/O7VHeunG3x+3K23VxVCpn+qu252IVHWfW1eqGnJ91WCVWJxapi7f65rVYiUO3pTv9c1FJ2+HmmdU3rDQzUjWgqPnf670ElIvSAkj0UkJPoJLcjF8mp0cBlkNmwIuh4dyVPIYah4BGF00yHoOHIJ/u+4cgiTwjRD933DkipWIuMASTqAVqxaPdUOEwM3YwOWZ3Lfs9lbSEDtccz5Dci3QUbLoOmwTUAcdfygf1IWaTAno6bGgHAhrRwxGaDSNrvuuNOGuDn28ZHYTsUYaQMAqT7Fq7S0vVJjAcL3hKg/7odJAF4AlsyYMZkCcp8FVttfo6Dnaz1RxOA5dZ38CxbLagKYxaIkQTiMThnwVqGV1VH2kJcAZbJDc8MSAM3TrUOldP1qT7uBBaHSZ1yDkRrBXK2i2yWkEdUz1ZzBkSug9oWh9OlVGWInc4X2+D+apjEko+0dV2to7Hf7lN/16oMJE/hwXPWWtdlX6dUEROpa6Yt1u2bS73D3hh/hb/tV4htVt2p1htht4bwYkLmLHVh0TuWtQr8li4Qys7Sug30jg4uYcnbt8bJHNZppO+YrtqdoDgWuxHqCDqO/f2LE0noe4bwi4T7xwA/F8vhs2An1TpiimR8XMBC6gSc28+Pmr9eyXQDIMkjAiQWxmATEyIPHYoS3itaiVhZXbuf6ITTKtRxTyhKoaVI1pjJTSiD0WNSsoi7dBwN0E8SSuy9gtIClWvOcGtdTqNMkDFrqRAM7foVyFvF6odzJ5SfqtTQ5/ZjifFc88dzTeOWq950Xp6z9C39vRB62HSMHxO2u4LBttWm7STQ2tTuOpveagcwta79tAvAxeBNMicYaF5/Sbh8Xei59o815pxTH237t+3uDLdTkEVGZ/O2M+K8N05XvPc+RBqVBvwIcTGzrtx47ClUpCP8A1CzbQ/FdOPDVZ10qFrfOSqOqZrRe8KMkL0SMWqXSYjgpDVUxj0FG7h65J0yYVUr+CadyfBWhsF8Hj63oKrgIk9yNyjcBs7laWwisNqSBzRsHJJa052rNO0CBwHgEFa1gDDNQgCBhqGs7Aq1sOIjAY5diWvSx0ro1o2OcszpSMiUX3wjN0d/gkbabazwdfenq2x5kFzoOBEmPFZ4t7vmB9b0Q0hgMO76qDVpaSAzDpMSQRsAmDllt8lMbaw/Ee1vkSsX7yO1XtD3X1mNJwLsZ2DE9wT2LY0loh9WnTDLsDEgm6cgBgRvfzWRU9m64+EHg9h8XLo7PpgvfduGZMnIADX62q3Zq98uge6QJ2mJhc91rTiX6GrDOnU5E+ErdsAv2N1M4OaMAcMWdYDHH3RHat51OcEjS9EK6k4+nY3amk74Mc1Z6MD4m9pa36lQ6ftQfWIgEM6g2mMye2R2KgKgHw/RbZbVMsGb29geT3NjvU7LYwfOewN8XHwWKyu3b4/qrNOq0/FyI8CoxqN0tGTO1zifyhvigq6XqOBEgNOYABHDrSe9VG/iI/hkfREWE5Fh5jzWdNI2iMgBwAHgnFRE+mRm09hB8lGXjXI4g/RWkMVd6MOUBcDk4FSU6Ej0FId/glf3euxMGb54Y/ohJI1jtz7pCiqVR/auIxLboG7DLu5K5oxwFNo16+JJOvioattAwHW45cMEn6RYAA1mJiSeOpZLXZVGwc4Ugrbu/9VQDxsKKRvWelra6+uf8XMqlVO9CXjagcd6pirkRZwQGmkU0LbBdHuQmknTFygjcxK4gqOxRtekANNCaamNRCXJSB1NMpHkJ0sUDGiBwHgENWgCIKZtXAcB4BOaiG1OrYD8JniqFpoERIj9Vrl6gqv2qZsUhnsCF+BUzaeCgrGFCnc/FXdDviuzie8ELOD1YsVru1GuImDwUpXUW+q65LHRGraNap2DSlRpAaRBORmJxJOB39ykr2kFpEESM8x3KpQphrgQRs4TrxWW3UNtpzmUf/U42KmxuE6lE9Gk5epbCSZGMk8yhbax6/RBXeQXNwi8RiNhOKrudAldGF5tUHz/RSFrTkeayW13E4HkApekdrIPYq9hLtdmMifBSi2PHxHtx8ZVFlcRmWnbm3zCjdangwfBK3prs0q8bDzHgVNT0wNbeWPksQWw7k4te5B26ik9r2khgcBmdm/vUX3NrspG8GBxjzWTYrdEwSYbN3ESchPPuU1eq92BmBJugQNWoeKL2blFaLW68WglwBwO0bcMFFcec8OKTK7mgAQMSZjad8DvQ1HFxxJcdmJ7hHdKCkY0DMiZ7FZoWa+RdGJIx4HMeSq1bK4UwS0gTA7QdnDcr7NJvbDWZ3Wm8OsRIBw2GD2IKR15toIIxuAxxAPnzVoVNyyqL/wBuJkktMk6ybxnHPZO5agepEXjYgMIimIUgkBNCchMQkBLUxCcpkpARtTyk4xmnCgU7kJRSmJSkT0kTiklhUZkOA8E5QtyHAeAT9iySPBCWhE5IN38lJWqMIy5ZKpVoPOrwWs2mnNFIs2xRY3IuiIWt0SB1Lcra6Yp07W4DMxz8VM23zs8PHBO6gon0UHus07cB8zTu/RXaOkScnh24wVi/d9iHoyN6FsVdxDiCATJVeoUbt45fqhdH/ISzSpCBxSL08fRC3CTrUPA7qjeia/12pn7Ur0lpWpwEavWrJE+oCMgDwH0CrCsUTao1q0ZktWKmSSBrHgQVssshdDpuHaT1TvbHWcZjAAjeFLSr2XEhl3UBdnDbIJg7wFqu9pKFFo6GkKlU/HUEgagOsbzv8o4rNbxijZtAF0vLYaIvPdFNgvZTJAHa5Z9p0kxktY0Eg5g9UwcwAMRlnKj0jparXM1KhdGokBrfwtGDewKjTpDeeGXM+SDf4XLZpd1RrWENABEwMSQCJxyzOSOjVF0ZZAwNZ2nae7cqlYdU6sZyzx2nFT0fdEgZKIn1T0rTuI4Z+avfeTrPh5KpejKB2epRA+slJcbX2gHmEYtDd47QVUB7e5FOGpSWxUbt5jySO4jn5qld3pylLhadn1UVTLJVrycVTxUhlSNUIqlOLRqIH1UEsIS1Cazd49cEjUb83MKiC4J0iOB7U60xVAOwHAeATioEgMBqwHgEi4asUEV6UwnckHmMMExepFedKMH1mm6TDBNfKkMGUzpSCaoMNfNSCZTXeHrejDkp5KSI01E5qtkFBG5Wkqmmo30SclcdSByTGijSZz2Qnu681aq2eVWMtOKQAs2NhC4KV9olQjNIRuSuqVtLapBRVsaFSeFKx5MkZT+UYeKBtBEGLO2ydijZSRNpqZrUNA6PCMeElSMjIIw5OJUSDETB280Td5CcM5dqkTXJ4BQklPfxyKkEHFGQk/f5pXNnryUjlA6mkAnc5SMGoXDeiI15Jo9FIMShLtqdzFAGKgSk7ElG7tSSyJowHAeATRikkokfoglJJSO0qZhSSUg1ChPvAakySkKkUTkklI4SBTpKRJPGCSSkhLUM6kkkk7LM0gy0IHWdoyCSSEZrAjDAkkgBISaMUklFOxuKmaEySiIsHfCcsASSUQ6+1SU80kkI70VISOxJJSATOaVRqSSUB2SJrAkkgGSu4JJJSKqFWJ8UkkgzinSSUy//2Q=="/>
          <p:cNvSpPr>
            <a:spLocks noChangeAspect="1" noChangeArrowheads="1"/>
          </p:cNvSpPr>
          <p:nvPr/>
        </p:nvSpPr>
        <p:spPr bwMode="auto">
          <a:xfrm>
            <a:off x="0" y="-752475"/>
            <a:ext cx="2943225" cy="155257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4820" name="AutoShape 4" descr="data:image/jpeg;base64,/9j/4AAQSkZJRgABAQAAAQABAAD/2wCEAAkGBhQSEBUUExQWFBQVFBcUGBQXGBgXFBcXFBgVFxcUFBcYHCYeFxwkGhQUHy8gIycpLCwsFR4xNTAqNSYrLCkBCQoKDgwOGg8PGikdHBwpKSwpKSkpLCksKSosKSksKSwpLCkpLCwpKSkpLCkpKSwsKSkpLCwsKSwpLCkpKSwsLP/AABEIAKMBNQMBIgACEQEDEQH/xAAbAAABBQEBAAAAAAAAAAAAAAACAAEDBAUGB//EAEYQAAEDAQQGBwUFBQcEAwAAAAEAAhEDBBIhMQVBUWFxkRMigaGx0fAGMkJSwQcUcrLhI3OCksIzU2Kis9LxFRZD4iRjk//EABkBAQEBAQEBAAAAAAAAAAAAAAEAAgMEBf/EACURAQEAAgEEAgEFAQAAAAAAAAABAhEDEiExQRNRBCIyYXHwFP/aAAwDAQACEQMRAD8AtWRv7Nn7tn5GqwGqKyN/Zs/ds/I1WAF4rXqhAIwEmhG0LFJwETWpAIgs7aOAiaEgiCzskAjATJwjbQgEQCEBGAskgETUwCII2TwiATBEFlqHARAJgiaENQ4CeEgiCNk6IBDCMBZta0cBOAkEQWdkoTgJ04CEQaiDUoRAKQYWDpD2yo05DA+s7/CLrJH/ANj4B4tBXQQvMvbmjQ6QOpPY4uLi9jSDdcMzhkCZw1EHbh24cccstVzztk7D0l9oNd2DDSoDcQ9/8xnuaFzlo0i6oZfVqVD/ABv73FQ0wcI17BjnA8Fcp2F73NY1j3PIJugG9gZyAnIcl9CY44eJp5ru+UDLaW5dL/Pc8CSt32W0zU+90Wl9S66o1pBqVHAh0tAILozI1Ln7RRLXQRBBII1ggwQuj9mdGtdZ7RXEmrSjohAc2/dviWlpkyBhh9VZ2dO6pj37PSwmIWRoI1m2Z1Wu5z3uDqkPN261rTdYdTZguOGF8YYKWxaYbWspqiAejcXNBm44MLi0kgYxBy1r5eWFm/enqmW02j7Z0tGnUu3b7GviZi8Ac4E5qYlU9DMizUBsoUv9NitrOXbKx2x7yVBW1dqSVoGXb9El6eP9ry8n7q5ayf2bP3bPyNVgBV7J/Zs/ds/I1WGr0VxkEAjAQhGFi1rQgEQCYIgs7OjgIghRLOzo6MIU4Rs6EEQTBOELRwnCZK+EHSQIgor6TKmfEjkSPoppMEQVd9Ugdo/MJ7iUd5BWGlOHKqXdYcHeLP1UgcjRlTioJ3585H0KO+qgf1/4fB3/ALKUOWbGpT2i0lsXWySQI/iY0xtPXOE6t6VJ7nCQ8QflZHEdcugjKCJG5V7XU90j5hGMT16Zz7ChqPfeF24HuGIlzgQBF5/VaBHVAMHMAyJh12CS1F2Qe/qlhcbwAAvshkMDQSQcZyb+ILUjFYdpruFF0RIBcWEG9LYe7pHF2Z+aMbwIwIVmvpcBzheZg4jAF2R/EAq42zsp5abnACTgACSTkAMSTsyWXoTTza5e0EEtc4ggFoNMuIpkSTLo97YSMphA7SV7q9Yggg3WDIw0wZdqcVyvsbULC50mX0aNRvWIAZVNQuADsCL1JuOGS1hx/ptoy3uO+tNpuNLg1zyMmsaXuJ1YNxhea+1uiqdJrKlMvIqPq++0tMtIJ6pAIxc7MZQuuGknOGZJgfHOoH4au/YuQ9s7ZeuAuabrnYAyRLW+9mRlt2LfBLMhnO22ZoxsAOGDmuMOBIcI2EYhW6pLiS6XE5l2JJ3k4lc795IEXyBsDoUTrQNZ5kle7TzNPSBF8AfL9Suw+z20gMrAgmHsdHFrmzjh8J+upedNtjRke5dL7Ke0VKg2r0jnNvlkQ1zvdFScnADFwXPlx3hZP93bws6pt2ntbpO/Za7WyCwNc7HV74BF3I3WzjlKytGW80tF1HBomo20v1yQJp3jqAAaBy1uWbbvaujUp12i+XVA9rDdAADqLKTS6XmOs18xOpZ9LTzGWJ1C4eke17eklsAPe5wEHGAHHDaSVwx470dOvcdLcerf9vT7BZ7lJjesYY3FxxPVHnlkMgpcVwr/ALTGxDaLRHzVNkDANZuVar9pz9TaQ7Hu/qC438fktt06zlxk0720au36JLzSt9pVbaz/APP9Uy748Ocmnnzzly26KyH9mz92z8jVOHLgv+96txoa1jYY0Sbzjg0DWQNWxVavtRaX/wDlcPwAN/KJXo+K1z+SPSwdyr1tLUme9VYCNV4F38okrzWXvxqOc78Ti495UoqhgECBIHNHwz3V1/w9H0fpenWm4TIza7B0fNGOHbxhXQ5eXWfSBa6QSCHw0jAg8ezvXXaG9pBUhtQhrycDk12UDY127I6tixnxa7xvHKXy6W8kagAlUhVHVacHODoGs3R1o2xgic/qH8P9K4adIuOqxO4HuTmoqz3yDvB7wfNEKowJIExmQN+tBWG1MBwB5hKm6RjtI5OIVKtartAvwN2kXjY66yYkbYVR3tFTbElpmm+qbrwSCLpuBuskvwkj3TsT02rcbDTieDf6x9AiecvxN/MB9Vhv9qqAqEXjAlpddlvVMgggyQZ2KO0e2lmDTDnHgAMRBHvOCujL6HVPt0YTUz734j3hp+q5ar9oNEZNceJA8AVVd9oWJu0hjjiXHUBsb8qZxZ/S68XaVz1HcD3Y/RSuOPaV53X9v6zsmNAxybqIj4nnaq9X22tR+KOAYP6Fr4Mxc8XpLj1m8SObSf6VI3GYxjA7uK8mre01pfnVf/O7A8Gkaieaz36Qe4mSDjiXFxJ3mc/0Wp+Nb5ovLJ6exV7WxjgXPY3Bw6zmt10zjJ3FRv09Z2516X87T3NJK8dNpO1o4BP96d8x7GgLX/LPdZ+a/T0+3+1tngBtS9BnBrsg12IJAGd3vVUfaBREkU6jnOMk9VoGcNGJwAOzElxzK83dUJ+J57Y8AgP8X8xW5+PhB8uTurd7dFwdcpBpcC28XOJuGRcIAAOZO5xJ41LT7d13EkCmydQD47JfuC440tww2z5pNZPyDsWpxYT0OvL7dFV9sa5ze0avdZ3XgSqdD2iqMi5UuXWCmLoaDcaSQ2QJOJOOeOazei/xM1ZNPL3dSRYPn5NPmNy104z0t2+2lX9oKlRpa+vUc0jFpe8g8RMLPFzU3xUbmj5nnsA/qSdqicu3tWpqeGbtJfb8vrtS6b/D3DzUD5Gs80AOOeraoJ6lqOzkojO9OchvJRgKqhgyYnDCPFSfdwnbmjDuKztoIpN9SgdGoKQkesEPSesFBDUflgEykqlJajFivRoiBn7pOr4YwUtFoDmxrBOs6jh4IKVMwOschkAMwNykFLa53M/RW1IuXozwSNQRmBxKqNszePGSjFBo1AdiGhMtQ+IsGvAl2PJH9+A2nddPkhu7AnjcjaM2viC0PBxy6vLHBWaemK7cBUqgZQarsuChDvWpOPWatrS9/wByWqIFSO0naM4lVq1vrP8AeqF2UA9YZRkSdWveooSBO9DQejcczOM6vABIUN55/qpAUN7FO6NAbZwjbRGxPHrFIDd2Yq3SePWSV0bSlG5BxMIQ4Cd7kE4Z9/mhj1ipJHOw+qpn3juH1crRVOoOuT6zd5LWLORA4pwTKE5lKQtBLe9Slz5oGlS6kGHu+P0CBlLEqzc4Y4+I+i6LR/sXWfJBZF6MXGdRyAOornlnMfLpjhcvDnadllS/cty9BsX2bVS0G9SAO9/D5Nyut+zV/wA9P/P/ALVz+aLUnl5g6x7lXq0MRuHivWXfZm8/+Snyf5LgtN6L6Kq6ngbrnMJGRuOLZHIrWPJKu3pzlZmA4qEDFXbWyI4/RU3hdIzRHJvFTAqI/CrN1VEBCV0I43oS9ZICzZ4BDeRF6Fx3qSN6dDUGSdbnhzvkdN2A/CPAIwVUp1xAxGQ1jYFIy0DaE2Lay1HKq9ONo5qRlcD/AJQdpk8Kv94G7uRCsNuPEIW0o2omcfHyUP3gbZ5eSY1BtbzhOjtNf9YeScO9YoWdp4Y+CNtBx+F5/hd5I0tmJ9einB3+uakFjqf3bv5HJf8ATqn92/kfJR2ZvrPzQYTr7v8AlS/canyO5HyQfc3j4H/ynyQiJ2/RDf3RyTmgdbSOw+SC6Dl9PJWkdtTH9Ql0mOXf+qAOGX1/RMSNXruSkgPDmqlQ9Y+tblPJjPx8lWe7rZ+usmCkMynCBrvFFK0EjTvUgO9QtKlaVkxeqkhjCMTdP+o8Y7cl6z7Jkvs7XObdc4tcRsJYzVq7ccV4e61FzsyQMANQH/MntXqH2a6Xc5tWm9xIaGPbOMDrNeJz/u8F5fyMN4bejiy76eqWGmOjHb4lWLgVfR7gaTT+L8zvJVKummC0CjeEkY4mQ83SxmUdZpcc9m1ccfEebLdyuvutEBeK+1zf/kVP3tX/AFHr2htTHtC8T9qa01n7ekqH/O7VHeunG3x+3K23VxVCpn+qu252IVHWfW1eqGnJ91WCVWJxapi7f65rVYiUO3pTv9c1FJ2+HmmdU3rDQzUjWgqPnf670ElIvSAkj0UkJPoJLcjF8mp0cBlkNmwIuh4dyVPIYah4BGF00yHoOHIJ/u+4cgiTwjRD933DkipWIuMASTqAVqxaPdUOEwM3YwOWZ3Lfs9lbSEDtccz5Dci3QUbLoOmwTUAcdfygf1IWaTAno6bGgHAhrRwxGaDSNrvuuNOGuDn28ZHYTsUYaQMAqT7Fq7S0vVJjAcL3hKg/7odJAF4AlsyYMZkCcp8FVttfo6Dnaz1RxOA5dZ38CxbLagKYxaIkQTiMThnwVqGV1VH2kJcAZbJDc8MSAM3TrUOldP1qT7uBBaHSZ1yDkRrBXK2i2yWkEdUz1ZzBkSug9oWh9OlVGWInc4X2+D+apjEko+0dV2to7Hf7lN/16oMJE/hwXPWWtdlX6dUEROpa6Yt1u2bS73D3hh/hb/tV4htVt2p1htht4bwYkLmLHVh0TuWtQr8li4Qys7Sug30jg4uYcnbt8bJHNZppO+YrtqdoDgWuxHqCDqO/f2LE0noe4bwi4T7xwA/F8vhs2An1TpiimR8XMBC6gSc28+Pmr9eyXQDIMkjAiQWxmATEyIPHYoS3itaiVhZXbuf6ITTKtRxTyhKoaVI1pjJTSiD0WNSsoi7dBwN0E8SSuy9gtIClWvOcGtdTqNMkDFrqRAM7foVyFvF6odzJ5SfqtTQ5/ZjifFc88dzTeOWq950Xp6z9C39vRB62HSMHxO2u4LBttWm7STQ2tTuOpveagcwta79tAvAxeBNMicYaF5/Sbh8Xei59o815pxTH237t+3uDLdTkEVGZ/O2M+K8N05XvPc+RBqVBvwIcTGzrtx47ClUpCP8A1CzbQ/FdOPDVZ10qFrfOSqOqZrRe8KMkL0SMWqXSYjgpDVUxj0FG7h65J0yYVUr+CadyfBWhsF8Hj63oKrgIk9yNyjcBs7laWwisNqSBzRsHJJa052rNO0CBwHgEFa1gDDNQgCBhqGs7Aq1sOIjAY5diWvSx0ro1o2OcszpSMiUX3wjN0d/gkbabazwdfenq2x5kFzoOBEmPFZ4t7vmB9b0Q0hgMO76qDVpaSAzDpMSQRsAmDllt8lMbaw/Ee1vkSsX7yO1XtD3X1mNJwLsZ2DE9wT2LY0loh9WnTDLsDEgm6cgBgRvfzWRU9m64+EHg9h8XLo7PpgvfduGZMnIADX62q3Zq98uge6QJ2mJhc91rTiX6GrDOnU5E+ErdsAv2N1M4OaMAcMWdYDHH3RHat51OcEjS9EK6k4+nY3amk74Mc1Z6MD4m9pa36lQ6ftQfWIgEM6g2mMye2R2KgKgHw/RbZbVMsGb29geT3NjvU7LYwfOewN8XHwWKyu3b4/qrNOq0/FyI8CoxqN0tGTO1zifyhvigq6XqOBEgNOYABHDrSe9VG/iI/hkfREWE5Fh5jzWdNI2iMgBwAHgnFRE+mRm09hB8lGXjXI4g/RWkMVd6MOUBcDk4FSU6Ej0FId/glf3euxMGb54Y/ohJI1jtz7pCiqVR/auIxLboG7DLu5K5oxwFNo16+JJOvioattAwHW45cMEn6RYAA1mJiSeOpZLXZVGwc4Ugrbu/9VQDxsKKRvWelra6+uf8XMqlVO9CXjagcd6pirkRZwQGmkU0LbBdHuQmknTFygjcxK4gqOxRtekANNCaamNRCXJSB1NMpHkJ0sUDGiBwHgENWgCIKZtXAcB4BOaiG1OrYD8JniqFpoERIj9Vrl6gqv2qZsUhnsCF+BUzaeCgrGFCnc/FXdDviuzie8ELOD1YsVru1GuImDwUpXUW+q65LHRGraNap2DSlRpAaRBORmJxJOB39ykr2kFpEESM8x3KpQphrgQRs4TrxWW3UNtpzmUf/U42KmxuE6lE9Gk5epbCSZGMk8yhbax6/RBXeQXNwi8RiNhOKrudAldGF5tUHz/RSFrTkeayW13E4HkApekdrIPYq9hLtdmMifBSi2PHxHtx8ZVFlcRmWnbm3zCjdangwfBK3prs0q8bDzHgVNT0wNbeWPksQWw7k4te5B26ik9r2khgcBmdm/vUX3NrspG8GBxjzWTYrdEwSYbN3ESchPPuU1eq92BmBJugQNWoeKL2blFaLW68WglwBwO0bcMFFcec8OKTK7mgAQMSZjad8DvQ1HFxxJcdmJ7hHdKCkY0DMiZ7FZoWa+RdGJIx4HMeSq1bK4UwS0gTA7QdnDcr7NJvbDWZ3Wm8OsRIBw2GD2IKR15toIIxuAxxAPnzVoVNyyqL/wBuJkktMk6ybxnHPZO5agepEXjYgMIimIUgkBNCchMQkBLUxCcpkpARtTyk4xmnCgU7kJRSmJSkT0kTiklhUZkOA8E5QtyHAeAT9iySPBCWhE5IN38lJWqMIy5ZKpVoPOrwWs2mnNFIs2xRY3IuiIWt0SB1Lcra6Yp07W4DMxz8VM23zs8PHBO6gon0UHus07cB8zTu/RXaOkScnh24wVi/d9iHoyN6FsVdxDiCATJVeoUbt45fqhdH/ISzSpCBxSL08fRC3CTrUPA7qjeia/12pn7Ur0lpWpwEavWrJE+oCMgDwH0CrCsUTao1q0ZktWKmSSBrHgQVssshdDpuHaT1TvbHWcZjAAjeFLSr2XEhl3UBdnDbIJg7wFqu9pKFFo6GkKlU/HUEgagOsbzv8o4rNbxijZtAF0vLYaIvPdFNgvZTJAHa5Z9p0kxktY0Eg5g9UwcwAMRlnKj0jparXM1KhdGokBrfwtGDewKjTpDeeGXM+SDf4XLZpd1RrWENABEwMSQCJxyzOSOjVF0ZZAwNZ2nae7cqlYdU6sZyzx2nFT0fdEgZKIn1T0rTuI4Z+avfeTrPh5KpejKB2epRA+slJcbX2gHmEYtDd47QVUB7e5FOGpSWxUbt5jySO4jn5qld3pylLhadn1UVTLJVrycVTxUhlSNUIqlOLRqIH1UEsIS1Cazd49cEjUb83MKiC4J0iOB7U60xVAOwHAeATioEgMBqwHgEi4asUEV6UwnckHmMMExepFedKMH1mm6TDBNfKkMGUzpSCaoMNfNSCZTXeHrejDkp5KSI01E5qtkFBG5Wkqmmo30SclcdSByTGijSZz2Qnu681aq2eVWMtOKQAs2NhC4KV9olQjNIRuSuqVtLapBRVsaFSeFKx5MkZT+UYeKBtBEGLO2ydijZSRNpqZrUNA6PCMeElSMjIIw5OJUSDETB280Td5CcM5dqkTXJ4BQklPfxyKkEHFGQk/f5pXNnryUjlA6mkAnc5SMGoXDeiI15Jo9FIMShLtqdzFAGKgSk7ElG7tSSyJowHAeATRikkokfoglJJSO0qZhSSUg1ChPvAakySkKkUTkklI4SBTpKRJPGCSSkhLUM6kkkk7LM0gy0IHWdoyCSSEZrAjDAkkgBISaMUklFOxuKmaEySiIsHfCcsASSUQ6+1SU80kkI70VISOxJJSATOaVRqSSUB2SJrAkkgGSu4JJJSKqFWJ8UkkgzinSSUy//2Q=="/>
          <p:cNvSpPr>
            <a:spLocks noChangeAspect="1" noChangeArrowheads="1"/>
          </p:cNvSpPr>
          <p:nvPr/>
        </p:nvSpPr>
        <p:spPr bwMode="auto">
          <a:xfrm>
            <a:off x="0" y="-752475"/>
            <a:ext cx="2943225" cy="155257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4822" name="AutoShape 6" descr="data:image/jpeg;base64,/9j/4AAQSkZJRgABAQAAAQABAAD/2wCEAAkGBhQSEBUUExQWFBQVFBcUGBQXGBgXFBcXFBgVFxcUFBcYHCYeFxwkGhQUHy8gIycpLCwsFR4xNTAqNSYrLCkBCQoKDgwOGg8PGikdHBwpKSwpKSkpLCksKSosKSksKSwpLCkpLCwpKSkpLCkpKSwsKSkpLCwsKSwpLCkpKSwsLP/AABEIAKMBNQMBIgACEQEDEQH/xAAbAAABBQEBAAAAAAAAAAAAAAACAAEDBAUGB//EAEYQAAEDAQQGBwUFBQcEAwAAAAEAAhEDBBIhMQVBUWFxkRMigaGx0fAGMkJSwQcUcrLhI3OCksIzU2Kis9LxFRZD4iRjk//EABkBAQEBAQEBAAAAAAAAAAAAAAEAAgMEBf/EACURAQEAAgEEAgEFAQAAAAAAAAABAhEDEiExQRNRBCIyYXHwFP/aAAwDAQACEQMRAD8AtWRv7Nn7tn5GqwGqKyN/Zs/ds/I1WAF4rXqhAIwEmhG0LFJwETWpAIgs7aOAiaEgiCzskAjATJwjbQgEQCEBGAskgETUwCII2TwiATBEFlqHARAJgiaENQ4CeEgiCNk6IBDCMBZta0cBOAkEQWdkoTgJ04CEQaiDUoRAKQYWDpD2yo05DA+s7/CLrJH/ANj4B4tBXQQvMvbmjQ6QOpPY4uLi9jSDdcMzhkCZw1EHbh24cccstVzztk7D0l9oNd2DDSoDcQ9/8xnuaFzlo0i6oZfVqVD/ABv73FQ0wcI17BjnA8Fcp2F73NY1j3PIJugG9gZyAnIcl9CY44eJp5ru+UDLaW5dL/Pc8CSt32W0zU+90Wl9S66o1pBqVHAh0tAILozI1Ln7RRLXQRBBII1ggwQuj9mdGtdZ7RXEmrSjohAc2/dviWlpkyBhh9VZ2dO6pj37PSwmIWRoI1m2Z1Wu5z3uDqkPN261rTdYdTZguOGF8YYKWxaYbWspqiAejcXNBm44MLi0kgYxBy1r5eWFm/enqmW02j7Z0tGnUu3b7GviZi8Ac4E5qYlU9DMizUBsoUv9NitrOXbKx2x7yVBW1dqSVoGXb9El6eP9ry8n7q5ayf2bP3bPyNVgBV7J/Zs/ds/I1WGr0VxkEAjAQhGFi1rQgEQCYIgs7OjgIghRLOzo6MIU4Rs6EEQTBOELRwnCZK+EHSQIgor6TKmfEjkSPoppMEQVd9Ugdo/MJ7iUd5BWGlOHKqXdYcHeLP1UgcjRlTioJ3585H0KO+qgf1/4fB3/ALKUOWbGpT2i0lsXWySQI/iY0xtPXOE6t6VJ7nCQ8QflZHEdcugjKCJG5V7XU90j5hGMT16Zz7ChqPfeF24HuGIlzgQBF5/VaBHVAMHMAyJh12CS1F2Qe/qlhcbwAAvshkMDQSQcZyb+ILUjFYdpruFF0RIBcWEG9LYe7pHF2Z+aMbwIwIVmvpcBzheZg4jAF2R/EAq42zsp5abnACTgACSTkAMSTsyWXoTTza5e0EEtc4ggFoNMuIpkSTLo97YSMphA7SV7q9Yggg3WDIw0wZdqcVyvsbULC50mX0aNRvWIAZVNQuADsCL1JuOGS1hx/ptoy3uO+tNpuNLg1zyMmsaXuJ1YNxhea+1uiqdJrKlMvIqPq++0tMtIJ6pAIxc7MZQuuGknOGZJgfHOoH4au/YuQ9s7ZeuAuabrnYAyRLW+9mRlt2LfBLMhnO22ZoxsAOGDmuMOBIcI2EYhW6pLiS6XE5l2JJ3k4lc795IEXyBsDoUTrQNZ5kle7TzNPSBF8AfL9Suw+z20gMrAgmHsdHFrmzjh8J+upedNtjRke5dL7Ke0VKg2r0jnNvlkQ1zvdFScnADFwXPlx3hZP93bws6pt2ntbpO/Za7WyCwNc7HV74BF3I3WzjlKytGW80tF1HBomo20v1yQJp3jqAAaBy1uWbbvaujUp12i+XVA9rDdAADqLKTS6XmOs18xOpZ9LTzGWJ1C4eke17eklsAPe5wEHGAHHDaSVwx470dOvcdLcerf9vT7BZ7lJjesYY3FxxPVHnlkMgpcVwr/ALTGxDaLRHzVNkDANZuVar9pz9TaQ7Hu/qC438fktt06zlxk0720au36JLzSt9pVbaz/APP9Uy748Ocmnnzzly26KyH9mz92z8jVOHLgv+96txoa1jYY0Sbzjg0DWQNWxVavtRaX/wDlcPwAN/KJXo+K1z+SPSwdyr1tLUme9VYCNV4F38okrzWXvxqOc78Ti495UoqhgECBIHNHwz3V1/w9H0fpenWm4TIza7B0fNGOHbxhXQ5eXWfSBa6QSCHw0jAg8ezvXXaG9pBUhtQhrycDk12UDY127I6tixnxa7xvHKXy6W8kagAlUhVHVacHODoGs3R1o2xgic/qH8P9K4adIuOqxO4HuTmoqz3yDvB7wfNEKowJIExmQN+tBWG1MBwB5hKm6RjtI5OIVKtartAvwN2kXjY66yYkbYVR3tFTbElpmm+qbrwSCLpuBuskvwkj3TsT02rcbDTieDf6x9AiecvxN/MB9Vhv9qqAqEXjAlpddlvVMgggyQZ2KO0e2lmDTDnHgAMRBHvOCujL6HVPt0YTUz734j3hp+q5ar9oNEZNceJA8AVVd9oWJu0hjjiXHUBsb8qZxZ/S68XaVz1HcD3Y/RSuOPaV53X9v6zsmNAxybqIj4nnaq9X22tR+KOAYP6Fr4Mxc8XpLj1m8SObSf6VI3GYxjA7uK8mre01pfnVf/O7A8Gkaieaz36Qe4mSDjiXFxJ3mc/0Wp+Nb5ovLJ6exV7WxjgXPY3Bw6zmt10zjJ3FRv09Z2516X87T3NJK8dNpO1o4BP96d8x7GgLX/LPdZ+a/T0+3+1tngBtS9BnBrsg12IJAGd3vVUfaBREkU6jnOMk9VoGcNGJwAOzElxzK83dUJ+J57Y8AgP8X8xW5+PhB8uTurd7dFwdcpBpcC28XOJuGRcIAAOZO5xJ41LT7d13EkCmydQD47JfuC440tww2z5pNZPyDsWpxYT0OvL7dFV9sa5ze0avdZ3XgSqdD2iqMi5UuXWCmLoaDcaSQ2QJOJOOeOazei/xM1ZNPL3dSRYPn5NPmNy104z0t2+2lX9oKlRpa+vUc0jFpe8g8RMLPFzU3xUbmj5nnsA/qSdqicu3tWpqeGbtJfb8vrtS6b/D3DzUD5Gs80AOOeraoJ6lqOzkojO9OchvJRgKqhgyYnDCPFSfdwnbmjDuKztoIpN9SgdGoKQkesEPSesFBDUflgEykqlJajFivRoiBn7pOr4YwUtFoDmxrBOs6jh4IKVMwOschkAMwNykFLa53M/RW1IuXozwSNQRmBxKqNszePGSjFBo1AdiGhMtQ+IsGvAl2PJH9+A2nddPkhu7AnjcjaM2viC0PBxy6vLHBWaemK7cBUqgZQarsuChDvWpOPWatrS9/wByWqIFSO0naM4lVq1vrP8AeqF2UA9YZRkSdWveooSBO9DQejcczOM6vABIUN55/qpAUN7FO6NAbZwjbRGxPHrFIDd2Yq3SePWSV0bSlG5BxMIQ4Cd7kE4Z9/mhj1ipJHOw+qpn3juH1crRVOoOuT6zd5LWLORA4pwTKE5lKQtBLe9Slz5oGlS6kGHu+P0CBlLEqzc4Y4+I+i6LR/sXWfJBZF6MXGdRyAOornlnMfLpjhcvDnadllS/cty9BsX2bVS0G9SAO9/D5Nyut+zV/wA9P/P/ALVz+aLUnl5g6x7lXq0MRuHivWXfZm8/+Snyf5LgtN6L6Kq6ngbrnMJGRuOLZHIrWPJKu3pzlZmA4qEDFXbWyI4/RU3hdIzRHJvFTAqI/CrN1VEBCV0I43oS9ZICzZ4BDeRF6Fx3qSN6dDUGSdbnhzvkdN2A/CPAIwVUp1xAxGQ1jYFIy0DaE2Lay1HKq9ONo5qRlcD/AJQdpk8Kv94G7uRCsNuPEIW0o2omcfHyUP3gbZ5eSY1BtbzhOjtNf9YeScO9YoWdp4Y+CNtBx+F5/hd5I0tmJ9einB3+uakFjqf3bv5HJf8ATqn92/kfJR2ZvrPzQYTr7v8AlS/canyO5HyQfc3j4H/ynyQiJ2/RDf3RyTmgdbSOw+SC6Dl9PJWkdtTH9Ql0mOXf+qAOGX1/RMSNXruSkgPDmqlQ9Y+tblPJjPx8lWe7rZ+usmCkMynCBrvFFK0EjTvUgO9QtKlaVkxeqkhjCMTdP+o8Y7cl6z7Jkvs7XObdc4tcRsJYzVq7ccV4e61FzsyQMANQH/MntXqH2a6Xc5tWm9xIaGPbOMDrNeJz/u8F5fyMN4bejiy76eqWGmOjHb4lWLgVfR7gaTT+L8zvJVKummC0CjeEkY4mQ83SxmUdZpcc9m1ccfEebLdyuvutEBeK+1zf/kVP3tX/AFHr2htTHtC8T9qa01n7ekqH/O7VHeunG3x+3K23VxVCpn+qu252IVHWfW1eqGnJ91WCVWJxapi7f65rVYiUO3pTv9c1FJ2+HmmdU3rDQzUjWgqPnf670ElIvSAkj0UkJPoJLcjF8mp0cBlkNmwIuh4dyVPIYah4BGF00yHoOHIJ/u+4cgiTwjRD933DkipWIuMASTqAVqxaPdUOEwM3YwOWZ3Lfs9lbSEDtccz5Dci3QUbLoOmwTUAcdfygf1IWaTAno6bGgHAhrRwxGaDSNrvuuNOGuDn28ZHYTsUYaQMAqT7Fq7S0vVJjAcL3hKg/7odJAF4AlsyYMZkCcp8FVttfo6Dnaz1RxOA5dZ38CxbLagKYxaIkQTiMThnwVqGV1VH2kJcAZbJDc8MSAM3TrUOldP1qT7uBBaHSZ1yDkRrBXK2i2yWkEdUz1ZzBkSug9oWh9OlVGWInc4X2+D+apjEko+0dV2to7Hf7lN/16oMJE/hwXPWWtdlX6dUEROpa6Yt1u2bS73D3hh/hb/tV4htVt2p1htht4bwYkLmLHVh0TuWtQr8li4Qys7Sug30jg4uYcnbt8bJHNZppO+YrtqdoDgWuxHqCDqO/f2LE0noe4bwi4T7xwA/F8vhs2An1TpiimR8XMBC6gSc28+Pmr9eyXQDIMkjAiQWxmATEyIPHYoS3itaiVhZXbuf6ITTKtRxTyhKoaVI1pjJTSiD0WNSsoi7dBwN0E8SSuy9gtIClWvOcGtdTqNMkDFrqRAM7foVyFvF6odzJ5SfqtTQ5/ZjifFc88dzTeOWq950Xp6z9C39vRB62HSMHxO2u4LBttWm7STQ2tTuOpveagcwta79tAvAxeBNMicYaF5/Sbh8Xei59o815pxTH237t+3uDLdTkEVGZ/O2M+K8N05XvPc+RBqVBvwIcTGzrtx47ClUpCP8A1CzbQ/FdOPDVZ10qFrfOSqOqZrRe8KMkL0SMWqXSYjgpDVUxj0FG7h65J0yYVUr+CadyfBWhsF8Hj63oKrgIk9yNyjcBs7laWwisNqSBzRsHJJa052rNO0CBwHgEFa1gDDNQgCBhqGs7Aq1sOIjAY5diWvSx0ro1o2OcszpSMiUX3wjN0d/gkbabazwdfenq2x5kFzoOBEmPFZ4t7vmB9b0Q0hgMO76qDVpaSAzDpMSQRsAmDllt8lMbaw/Ee1vkSsX7yO1XtD3X1mNJwLsZ2DE9wT2LY0loh9WnTDLsDEgm6cgBgRvfzWRU9m64+EHg9h8XLo7PpgvfduGZMnIADX62q3Zq98uge6QJ2mJhc91rTiX6GrDOnU5E+ErdsAv2N1M4OaMAcMWdYDHH3RHat51OcEjS9EK6k4+nY3amk74Mc1Z6MD4m9pa36lQ6ftQfWIgEM6g2mMye2R2KgKgHw/RbZbVMsGb29geT3NjvU7LYwfOewN8XHwWKyu3b4/qrNOq0/FyI8CoxqN0tGTO1zifyhvigq6XqOBEgNOYABHDrSe9VG/iI/hkfREWE5Fh5jzWdNI2iMgBwAHgnFRE+mRm09hB8lGXjXI4g/RWkMVd6MOUBcDk4FSU6Ej0FId/glf3euxMGb54Y/ohJI1jtz7pCiqVR/auIxLboG7DLu5K5oxwFNo16+JJOvioattAwHW45cMEn6RYAA1mJiSeOpZLXZVGwc4Ugrbu/9VQDxsKKRvWelra6+uf8XMqlVO9CXjagcd6pirkRZwQGmkU0LbBdHuQmknTFygjcxK4gqOxRtekANNCaamNRCXJSB1NMpHkJ0sUDGiBwHgENWgCIKZtXAcB4BOaiG1OrYD8JniqFpoERIj9Vrl6gqv2qZsUhnsCF+BUzaeCgrGFCnc/FXdDviuzie8ELOD1YsVru1GuImDwUpXUW+q65LHRGraNap2DSlRpAaRBORmJxJOB39ykr2kFpEESM8x3KpQphrgQRs4TrxWW3UNtpzmUf/U42KmxuE6lE9Gk5epbCSZGMk8yhbax6/RBXeQXNwi8RiNhOKrudAldGF5tUHz/RSFrTkeayW13E4HkApekdrIPYq9hLtdmMifBSi2PHxHtx8ZVFlcRmWnbm3zCjdangwfBK3prs0q8bDzHgVNT0wNbeWPksQWw7k4te5B26ik9r2khgcBmdm/vUX3NrspG8GBxjzWTYrdEwSYbN3ESchPPuU1eq92BmBJugQNWoeKL2blFaLW68WglwBwO0bcMFFcec8OKTK7mgAQMSZjad8DvQ1HFxxJcdmJ7hHdKCkY0DMiZ7FZoWa+RdGJIx4HMeSq1bK4UwS0gTA7QdnDcr7NJvbDWZ3Wm8OsRIBw2GD2IKR15toIIxuAxxAPnzVoVNyyqL/wBuJkktMk6ybxnHPZO5agepEXjYgMIimIUgkBNCchMQkBLUxCcpkpARtTyk4xmnCgU7kJRSmJSkT0kTiklhUZkOA8E5QtyHAeAT9iySPBCWhE5IN38lJWqMIy5ZKpVoPOrwWs2mnNFIs2xRY3IuiIWt0SB1Lcra6Yp07W4DMxz8VM23zs8PHBO6gon0UHus07cB8zTu/RXaOkScnh24wVi/d9iHoyN6FsVdxDiCATJVeoUbt45fqhdH/ISzSpCBxSL08fRC3CTrUPA7qjeia/12pn7Ur0lpWpwEavWrJE+oCMgDwH0CrCsUTao1q0ZktWKmSSBrHgQVssshdDpuHaT1TvbHWcZjAAjeFLSr2XEhl3UBdnDbIJg7wFqu9pKFFo6GkKlU/HUEgagOsbzv8o4rNbxijZtAF0vLYaIvPdFNgvZTJAHa5Z9p0kxktY0Eg5g9UwcwAMRlnKj0jparXM1KhdGokBrfwtGDewKjTpDeeGXM+SDf4XLZpd1RrWENABEwMSQCJxyzOSOjVF0ZZAwNZ2nae7cqlYdU6sZyzx2nFT0fdEgZKIn1T0rTuI4Z+avfeTrPh5KpejKB2epRA+slJcbX2gHmEYtDd47QVUB7e5FOGpSWxUbt5jySO4jn5qld3pylLhadn1UVTLJVrycVTxUhlSNUIqlOLRqIH1UEsIS1Cazd49cEjUb83MKiC4J0iOB7U60xVAOwHAeATioEgMBqwHgEi4asUEV6UwnckHmMMExepFedKMH1mm6TDBNfKkMGUzpSCaoMNfNSCZTXeHrejDkp5KSI01E5qtkFBG5Wkqmmo30SclcdSByTGijSZz2Qnu681aq2eVWMtOKQAs2NhC4KV9olQjNIRuSuqVtLapBRVsaFSeFKx5MkZT+UYeKBtBEGLO2ydijZSRNpqZrUNA6PCMeElSMjIIw5OJUSDETB280Td5CcM5dqkTXJ4BQklPfxyKkEHFGQk/f5pXNnryUjlA6mkAnc5SMGoXDeiI15Jo9FIMShLtqdzFAGKgSk7ElG7tSSyJowHAeATRikkokfoglJJSO0qZhSSUg1ChPvAakySkKkUTkklI4SBTpKRJPGCSSkhLUM6kkkk7LM0gy0IHWdoyCSSEZrAjDAkkgBISaMUklFOxuKmaEySiIsHfCcsASSUQ6+1SU80kkI70VISOxJJSATOaVRqSSUB2SJrAkkgGSu4JJJSKqFWJ8UkkgzinSSUy//2Q=="/>
          <p:cNvSpPr>
            <a:spLocks noChangeAspect="1" noChangeArrowheads="1"/>
          </p:cNvSpPr>
          <p:nvPr/>
        </p:nvSpPr>
        <p:spPr bwMode="auto">
          <a:xfrm>
            <a:off x="0" y="-752475"/>
            <a:ext cx="2943225" cy="155257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4824" name="Picture 8" descr="http://farm4.static.flickr.com/3434/3226920228_36a26610cd.jpg"/>
          <p:cNvPicPr>
            <a:picLocks noChangeAspect="1" noChangeArrowheads="1"/>
          </p:cNvPicPr>
          <p:nvPr/>
        </p:nvPicPr>
        <p:blipFill>
          <a:blip r:embed="rId5" cstate="print"/>
          <a:srcRect/>
          <a:stretch>
            <a:fillRect/>
          </a:stretch>
        </p:blipFill>
        <p:spPr bwMode="auto">
          <a:xfrm>
            <a:off x="0" y="0"/>
            <a:ext cx="4762500" cy="2524126"/>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3322" y="3498296"/>
            <a:ext cx="6018355" cy="3386328"/>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3321" y="34887"/>
            <a:ext cx="6018355" cy="3386328"/>
          </a:xfrm>
          <a:prstGeom prst="rect">
            <a:avLst/>
          </a:prstGeom>
        </p:spPr>
      </p:pic>
    </p:spTree>
    <p:extLst>
      <p:ext uri="{BB962C8B-B14F-4D97-AF65-F5344CB8AC3E}">
        <p14:creationId xmlns:p14="http://schemas.microsoft.com/office/powerpoint/2010/main" val="34712243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TotalTime>
  <Words>971</Words>
  <Application>Microsoft Office PowerPoint</Application>
  <PresentationFormat>On-screen Show (4:3)</PresentationFormat>
  <Paragraphs>182</Paragraphs>
  <Slides>68</Slides>
  <Notes>11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68</vt:i4>
      </vt:variant>
    </vt:vector>
  </HeadingPairs>
  <TitlesOfParts>
    <vt:vector size="74" baseType="lpstr">
      <vt:lpstr>Arial</vt:lpstr>
      <vt:lpstr>Arial Black</vt:lpstr>
      <vt:lpstr>Calibri</vt:lpstr>
      <vt:lpstr>Georgia</vt:lpstr>
      <vt:lpstr>Wingdings</vt:lpstr>
      <vt:lpstr>Office Theme</vt:lpstr>
      <vt:lpstr>PowerPoint Presentation</vt:lpstr>
      <vt:lpstr>PowerPoint Presentation</vt:lpstr>
      <vt:lpstr>PowerPoint Presentation</vt:lpstr>
      <vt:lpstr>State Government at Work?</vt:lpstr>
      <vt:lpstr>Or…the Pirogue</vt:lpstr>
      <vt:lpstr>PowerPoint Presentation</vt:lpstr>
      <vt:lpstr>PowerPoint Presentation</vt:lpstr>
      <vt:lpstr>PowerPoint Presentation</vt:lpstr>
      <vt:lpstr>PowerPoint Presentation</vt:lpstr>
      <vt:lpstr>PowerPoint Presentation</vt:lpstr>
      <vt:lpstr>Illinois Constitution (1970)</vt:lpstr>
      <vt:lpstr>PowerPoint Presentation</vt:lpstr>
      <vt:lpstr>Capitals </vt:lpstr>
      <vt:lpstr>Why does Illinois Look this Way?</vt:lpstr>
      <vt:lpstr>Happy Birthday Illinois!</vt:lpstr>
      <vt:lpstr>The History of Illinois</vt:lpstr>
      <vt:lpstr>PowerPoint Presentation</vt:lpstr>
      <vt:lpstr>PowerPoint Presentation</vt:lpstr>
      <vt:lpstr>PowerPoint Presentation</vt:lpstr>
      <vt:lpstr>Illinois &amp; Michigan Canal</vt:lpstr>
      <vt:lpstr>PowerPoint Presentation</vt:lpstr>
      <vt:lpstr>PowerPoint Presentation</vt:lpstr>
      <vt:lpstr> Governor Chief Executive </vt:lpstr>
      <vt:lpstr>PowerPoint Presentation</vt:lpstr>
      <vt:lpstr>Lt. Governor</vt:lpstr>
      <vt:lpstr>Other Executive Officers Attorney General &amp; Secretary of State</vt:lpstr>
      <vt:lpstr>Comptroller &amp; Treasurer</vt:lpstr>
      <vt:lpstr>PowerPoint Presentation</vt:lpstr>
      <vt:lpstr>PowerPoint Presentation</vt:lpstr>
      <vt:lpstr>Use the Illinois Handbook to describe the duties of each executive officer. * Part III in your Study Guide</vt:lpstr>
      <vt:lpstr>PowerPoint Presentation</vt:lpstr>
      <vt:lpstr>Meet  Squeezy!</vt:lpstr>
      <vt:lpstr>PowerPoint Presentation</vt:lpstr>
      <vt:lpstr>PowerPoint Presentation</vt:lpstr>
      <vt:lpstr>PowerPoint Presentation</vt:lpstr>
      <vt:lpstr>PowerPoint Presentation</vt:lpstr>
      <vt:lpstr>PowerPoint Presentation</vt:lpstr>
      <vt:lpstr>PowerPoint Presentation</vt:lpstr>
      <vt:lpstr>The General Assembly Legislative Branch</vt:lpstr>
      <vt:lpstr>PowerPoint Presentation</vt:lpstr>
      <vt:lpstr>PowerPoint Presentation</vt:lpstr>
      <vt:lpstr>The State Senate</vt:lpstr>
      <vt:lpstr>PowerPoint Presentation</vt:lpstr>
      <vt:lpstr>State House of Representatives</vt:lpstr>
      <vt:lpstr>PowerPoint Presentation</vt:lpstr>
      <vt:lpstr>General Assembly Leadership</vt:lpstr>
      <vt:lpstr>PowerPoint Presentation</vt:lpstr>
      <vt:lpstr>The Judicial Branch</vt:lpstr>
      <vt:lpstr>PowerPoint Presentation</vt:lpstr>
      <vt:lpstr>Boards &amp; Commissions =   the State bureaucracy</vt:lpstr>
      <vt:lpstr>Voting in Illinois</vt:lpstr>
      <vt:lpstr>State Symbols </vt:lpstr>
      <vt:lpstr>PowerPoint Presentation</vt:lpstr>
      <vt:lpstr>PowerPoint Presentation</vt:lpstr>
      <vt:lpstr>   Tree</vt:lpstr>
      <vt:lpstr>   Bird</vt:lpstr>
      <vt:lpstr>   Insect</vt:lpstr>
      <vt:lpstr>   Fish</vt:lpstr>
      <vt:lpstr>Mineral</vt:lpstr>
      <vt:lpstr>  Animal</vt:lpstr>
      <vt:lpstr>Snack Food</vt:lpstr>
      <vt:lpstr>PowerPoint Presentation</vt:lpstr>
      <vt:lpstr>PowerPoint Presentation</vt:lpstr>
      <vt:lpstr>PowerPoint Presentation</vt:lpstr>
      <vt:lpstr>Divide Illinois into 3 or 4 states? Democrat running for governor says yes</vt:lpstr>
      <vt:lpstr>Rauner, Madigan huddle…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Krause</dc:creator>
  <cp:lastModifiedBy>Aaron Sterchi</cp:lastModifiedBy>
  <cp:revision>12</cp:revision>
  <dcterms:created xsi:type="dcterms:W3CDTF">2018-12-04T12:32:28Z</dcterms:created>
  <dcterms:modified xsi:type="dcterms:W3CDTF">2019-11-06T14:06:10Z</dcterms:modified>
</cp:coreProperties>
</file>