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3"/>
  </p:handoutMasterIdLst>
  <p:sldIdLst>
    <p:sldId id="288" r:id="rId2"/>
    <p:sldId id="282" r:id="rId3"/>
    <p:sldId id="271" r:id="rId4"/>
    <p:sldId id="277" r:id="rId5"/>
    <p:sldId id="284" r:id="rId6"/>
    <p:sldId id="278" r:id="rId7"/>
    <p:sldId id="269" r:id="rId8"/>
    <p:sldId id="260" r:id="rId9"/>
    <p:sldId id="256" r:id="rId10"/>
    <p:sldId id="286" r:id="rId11"/>
    <p:sldId id="267" r:id="rId12"/>
    <p:sldId id="273" r:id="rId13"/>
    <p:sldId id="287" r:id="rId14"/>
    <p:sldId id="268" r:id="rId15"/>
    <p:sldId id="276" r:id="rId16"/>
    <p:sldId id="257" r:id="rId17"/>
    <p:sldId id="281" r:id="rId18"/>
    <p:sldId id="259" r:id="rId19"/>
    <p:sldId id="279" r:id="rId20"/>
    <p:sldId id="266" r:id="rId21"/>
    <p:sldId id="262" r:id="rId22"/>
    <p:sldId id="280" r:id="rId23"/>
    <p:sldId id="272" r:id="rId24"/>
    <p:sldId id="261" r:id="rId25"/>
    <p:sldId id="264" r:id="rId26"/>
    <p:sldId id="265" r:id="rId27"/>
    <p:sldId id="270" r:id="rId28"/>
    <p:sldId id="275" r:id="rId29"/>
    <p:sldId id="274" r:id="rId30"/>
    <p:sldId id="289" r:id="rId31"/>
    <p:sldId id="285" r:id="rId32"/>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99"/>
    <a:srgbClr val="FF0066"/>
    <a:srgbClr val="CC0000"/>
    <a:srgbClr val="0000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72" autoAdjust="0"/>
    <p:restoredTop sz="94670" autoAdjust="0"/>
  </p:normalViewPr>
  <p:slideViewPr>
    <p:cSldViewPr>
      <p:cViewPr varScale="1">
        <p:scale>
          <a:sx n="86" d="100"/>
          <a:sy n="86" d="100"/>
        </p:scale>
        <p:origin x="1325"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F21B30-9683-4F25-981A-B7337172E560}" type="datetimeFigureOut">
              <a:rPr lang="en-US" smtClean="0"/>
              <a:t>12/5/2018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A688725-2846-4C8C-B1AF-15BDDF37B9BF}" type="slidenum">
              <a:rPr lang="en-US" smtClean="0"/>
              <a:t>‹#›</a:t>
            </a:fld>
            <a:endParaRPr lang="en-US"/>
          </a:p>
        </p:txBody>
      </p:sp>
    </p:spTree>
    <p:extLst>
      <p:ext uri="{BB962C8B-B14F-4D97-AF65-F5344CB8AC3E}">
        <p14:creationId xmlns:p14="http://schemas.microsoft.com/office/powerpoint/2010/main" val="362884063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34F31C3-5EC5-4C91-809C-0D7403F5C9C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ADFA291-6472-46D7-9DB3-9B7B4D7560B5}"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0531D01-9737-411F-BF4F-CDF72BD1B1E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249410E-3AE1-4C3D-9D51-FA44501AA2F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8254455-F89B-4829-8336-FF2B0B633C8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3C06A6C-224E-43B2-9902-4DF97A8B3CA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1279B2D-4B75-42DF-BF40-531A88118C6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D17537C-E9EE-4E0F-A90E-6F7B3E2F64B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8089D76-1B98-495D-AD18-8765A5B40270}"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7AEC68D-9922-4B32-A5A8-E697A9B8DF7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F31211B-315C-4727-866C-89D32D66E99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9AC0422-AEEC-4A0E-8A83-F13853FDF80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boston.cbslocal.com/2016/11/29/donald-trump-consequences-american-flag-burning-law/"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file:///\\Pnhs-data\vol1\User\SKRAUSE\Government\Illinois%20Constitution\Flag%20Code\TheStarSpangledBanner_BandAndChorus.mp3"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Fun%20With%20Flags%20-%20The%20Big%20Bang%20Theory.mp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file:///\\Pnhs-data\vol1\User\SKRAUSE\Government\Illinois%20Constitution\Flag%20Code\flag_save.wmv.wvx"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1.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hyperlink" Target="NULL" TargetMode="External"/><Relationship Id="rId5" Type="http://schemas.openxmlformats.org/officeDocument/2006/relationships/hyperlink" Target="NULL" TargetMode="Externa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www.acclaimimages.com/_gallery/_SM/0027-0402-0308-2310_SM.jpg"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www.google.com/url?sa=i&amp;rct=j&amp;q=&amp;esrc=s&amp;source=images&amp;cd=&amp;cad=rja&amp;uact=8&amp;ved=2ahUKEwiYlrOPn4ffAhVGcq0KHWhgCdIQjRx6BAgBEAU&amp;url=http://www.knowpickens.com/pressrelease.asp?PressRelease%3D811&amp;psig=AOvVaw3ti4QbCokLbOB4z1zmODEP&amp;ust=1544049584507718"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posing for the camera&#10;&#10;Description generated with very high confidence">
            <a:extLst>
              <a:ext uri="{FF2B5EF4-FFF2-40B4-BE49-F238E27FC236}">
                <a16:creationId xmlns:a16="http://schemas.microsoft.com/office/drawing/2014/main" id="{394864C0-275B-4E25-B369-730C6CF739BB}"/>
              </a:ext>
            </a:extLst>
          </p:cNvPr>
          <p:cNvPicPr>
            <a:picLocks noChangeAspect="1"/>
          </p:cNvPicPr>
          <p:nvPr/>
        </p:nvPicPr>
        <p:blipFill rotWithShape="1">
          <a:blip r:embed="rId2">
            <a:extLst>
              <a:ext uri="{28A0092B-C50C-407E-A947-70E740481C1C}">
                <a14:useLocalDpi xmlns:a14="http://schemas.microsoft.com/office/drawing/2010/main" val="0"/>
              </a:ext>
            </a:extLst>
          </a:blip>
          <a:srcRect l="14874" r="10792" b="-1"/>
          <a:stretch/>
        </p:blipFill>
        <p:spPr>
          <a:xfrm>
            <a:off x="20" y="10"/>
            <a:ext cx="9143980" cy="6857990"/>
          </a:xfrm>
          <a:prstGeom prst="rect">
            <a:avLst/>
          </a:prstGeom>
        </p:spPr>
      </p:pic>
      <p:sp>
        <p:nvSpPr>
          <p:cNvPr id="2" name="TextBox 1">
            <a:extLst>
              <a:ext uri="{FF2B5EF4-FFF2-40B4-BE49-F238E27FC236}">
                <a16:creationId xmlns:a16="http://schemas.microsoft.com/office/drawing/2014/main" id="{0A383646-1499-4B36-A9C3-A4C36998A470}"/>
              </a:ext>
            </a:extLst>
          </p:cNvPr>
          <p:cNvSpPr txBox="1"/>
          <p:nvPr/>
        </p:nvSpPr>
        <p:spPr>
          <a:xfrm>
            <a:off x="609600" y="4549676"/>
            <a:ext cx="8077200" cy="2308324"/>
          </a:xfrm>
          <a:prstGeom prst="rect">
            <a:avLst/>
          </a:prstGeom>
          <a:noFill/>
        </p:spPr>
        <p:txBody>
          <a:bodyPr wrap="square" rtlCol="0">
            <a:spAutoFit/>
          </a:bodyPr>
          <a:lstStyle/>
          <a:p>
            <a:r>
              <a:rPr lang="en-US" dirty="0">
                <a:highlight>
                  <a:srgbClr val="FFFF00"/>
                </a:highlight>
              </a:rPr>
              <a:t>"Another source tells PFT that team president Bruce Allen previously has made clear within the organization his position that Kaepernick won't be signed by Washington, ever" in part because of Allen's political views and Kaepernick's history of protesting social injustice during the national anthem," Florio wrote at the time.</a:t>
            </a:r>
          </a:p>
        </p:txBody>
      </p:sp>
    </p:spTree>
    <p:extLst>
      <p:ext uri="{BB962C8B-B14F-4D97-AF65-F5344CB8AC3E}">
        <p14:creationId xmlns:p14="http://schemas.microsoft.com/office/powerpoint/2010/main" val="422614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solidDmnd">
          <a:fgClr>
            <a:srgbClr val="000099"/>
          </a:fgClr>
          <a:bgClr>
            <a:srgbClr val="FF0000"/>
          </a:bgClr>
        </a:pattFill>
        <a:effectLst/>
      </p:bgPr>
    </p:bg>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r="4930"/>
          <a:stretch/>
        </p:blipFill>
        <p:spPr>
          <a:xfrm>
            <a:off x="381000" y="228600"/>
            <a:ext cx="8382000" cy="6418576"/>
          </a:xfrm>
          <a:prstGeom prst="rect">
            <a:avLst/>
          </a:prstGeom>
        </p:spPr>
      </p:pic>
    </p:spTree>
    <p:extLst>
      <p:ext uri="{BB962C8B-B14F-4D97-AF65-F5344CB8AC3E}">
        <p14:creationId xmlns:p14="http://schemas.microsoft.com/office/powerpoint/2010/main" val="369265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0" y="2535238"/>
            <a:ext cx="9144000" cy="0"/>
          </a:xfrm>
          <a:prstGeom prst="rect">
            <a:avLst/>
          </a:prstGeom>
          <a:noFill/>
          <a:ln w="9525">
            <a:noFill/>
            <a:miter lim="800000"/>
            <a:headEnd/>
            <a:tailEnd/>
          </a:ln>
          <a:effectLst/>
        </p:spPr>
        <p:txBody>
          <a:bodyPr>
            <a:spAutoFit/>
          </a:bodyPr>
          <a:lstStyle/>
          <a:p>
            <a:endParaRPr lang="en-US"/>
          </a:p>
        </p:txBody>
      </p:sp>
      <p:sp>
        <p:nvSpPr>
          <p:cNvPr id="18451" name="Rectangle 19"/>
          <p:cNvSpPr>
            <a:spLocks noChangeArrowheads="1"/>
          </p:cNvSpPr>
          <p:nvPr/>
        </p:nvSpPr>
        <p:spPr bwMode="auto">
          <a:xfrm>
            <a:off x="0" y="2514600"/>
            <a:ext cx="9144000" cy="0"/>
          </a:xfrm>
          <a:prstGeom prst="rect">
            <a:avLst/>
          </a:prstGeom>
          <a:noFill/>
          <a:ln w="9525">
            <a:noFill/>
            <a:miter lim="800000"/>
            <a:headEnd/>
            <a:tailEnd/>
          </a:ln>
          <a:effectLst/>
        </p:spPr>
        <p:txBody>
          <a:bodyPr>
            <a:spAutoFit/>
          </a:bodyPr>
          <a:lstStyle/>
          <a:p>
            <a:endParaRPr lang="en-US"/>
          </a:p>
        </p:txBody>
      </p:sp>
      <p:sp>
        <p:nvSpPr>
          <p:cNvPr id="18458" name="Text Box 26"/>
          <p:cNvSpPr txBox="1">
            <a:spLocks noChangeArrowheads="1"/>
          </p:cNvSpPr>
          <p:nvPr/>
        </p:nvSpPr>
        <p:spPr bwMode="auto">
          <a:xfrm>
            <a:off x="762000" y="1752600"/>
            <a:ext cx="7772400" cy="3444875"/>
          </a:xfrm>
          <a:prstGeom prst="rect">
            <a:avLst/>
          </a:prstGeom>
          <a:noFill/>
          <a:ln w="9525">
            <a:noFill/>
            <a:miter lim="800000"/>
            <a:headEnd/>
            <a:tailEnd/>
          </a:ln>
          <a:effectLst>
            <a:outerShdw dist="89803" dir="2700000" algn="ctr" rotWithShape="0">
              <a:schemeClr val="tx1"/>
            </a:outerShdw>
          </a:effectLst>
        </p:spPr>
        <p:txBody>
          <a:bodyPr>
            <a:spAutoFit/>
          </a:bodyPr>
          <a:lstStyle/>
          <a:p>
            <a:pPr>
              <a:spcBef>
                <a:spcPct val="50000"/>
              </a:spcBef>
            </a:pPr>
            <a:r>
              <a:rPr lang="en-US" sz="11000" b="1" dirty="0">
                <a:solidFill>
                  <a:schemeClr val="bg2"/>
                </a:solidFill>
                <a:latin typeface="Baskerville Old Face" pitchFamily="18" charset="0"/>
                <a:hlinkClick r:id="rId3" action="ppaction://hlinkfile"/>
              </a:rPr>
              <a:t>United States Flag Code</a:t>
            </a:r>
            <a:endParaRPr lang="en-US" sz="11000" b="1" dirty="0">
              <a:solidFill>
                <a:schemeClr val="bg2"/>
              </a:solidFill>
              <a:latin typeface="Baskerville Old Fac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8458"/>
                                        </p:tgtEl>
                                        <p:attrNameLst>
                                          <p:attrName>style.visibility</p:attrName>
                                        </p:attrNameLst>
                                      </p:cBhvr>
                                      <p:to>
                                        <p:strVal val="visible"/>
                                      </p:to>
                                    </p:set>
                                    <p:anim calcmode="lin" valueType="num">
                                      <p:cBhvr>
                                        <p:cTn id="7" dur="500" fill="hold"/>
                                        <p:tgtEl>
                                          <p:spTgt spid="18458"/>
                                        </p:tgtEl>
                                        <p:attrNameLst>
                                          <p:attrName>ppt_w</p:attrName>
                                        </p:attrNameLst>
                                      </p:cBhvr>
                                      <p:tavLst>
                                        <p:tav tm="0">
                                          <p:val>
                                            <p:fltVal val="0"/>
                                          </p:val>
                                        </p:tav>
                                        <p:tav tm="100000">
                                          <p:val>
                                            <p:strVal val="#ppt_w"/>
                                          </p:val>
                                        </p:tav>
                                      </p:tavLst>
                                    </p:anim>
                                    <p:anim calcmode="lin" valueType="num">
                                      <p:cBhvr>
                                        <p:cTn id="8" dur="500" fill="hold"/>
                                        <p:tgtEl>
                                          <p:spTgt spid="184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5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821" name="Picture 5" descr="American_Flag_2"/>
          <p:cNvPicPr>
            <a:picLocks noChangeAspect="1" noChangeArrowheads="1"/>
          </p:cNvPicPr>
          <p:nvPr/>
        </p:nvPicPr>
        <p:blipFill>
          <a:blip r:embed="rId2" cstate="print">
            <a:lum bright="40000" contrast="-40000"/>
          </a:blip>
          <a:srcRect/>
          <a:stretch>
            <a:fillRect/>
          </a:stretch>
        </p:blipFill>
        <p:spPr bwMode="auto">
          <a:xfrm>
            <a:off x="0" y="0"/>
            <a:ext cx="9144000" cy="6858000"/>
          </a:xfrm>
          <a:prstGeom prst="rect">
            <a:avLst/>
          </a:prstGeom>
          <a:noFill/>
          <a:ln w="9525">
            <a:noFill/>
            <a:miter lim="800000"/>
            <a:headEnd/>
            <a:tailEnd/>
          </a:ln>
        </p:spPr>
      </p:pic>
      <p:sp>
        <p:nvSpPr>
          <p:cNvPr id="34822" name="Text Box 6"/>
          <p:cNvSpPr txBox="1">
            <a:spLocks noChangeArrowheads="1"/>
          </p:cNvSpPr>
          <p:nvPr/>
        </p:nvSpPr>
        <p:spPr bwMode="auto">
          <a:xfrm>
            <a:off x="533400" y="381000"/>
            <a:ext cx="8077200" cy="5909310"/>
          </a:xfrm>
          <a:prstGeom prst="rect">
            <a:avLst/>
          </a:prstGeom>
          <a:noFill/>
          <a:ln w="9525">
            <a:noFill/>
            <a:miter lim="800000"/>
            <a:headEnd/>
            <a:tailEnd/>
          </a:ln>
          <a:effectLst/>
        </p:spPr>
        <p:txBody>
          <a:bodyPr>
            <a:spAutoFit/>
          </a:bodyPr>
          <a:lstStyle/>
          <a:p>
            <a:pPr>
              <a:spcBef>
                <a:spcPct val="50000"/>
              </a:spcBef>
            </a:pPr>
            <a:r>
              <a:rPr lang="en-US" sz="5400" b="1" dirty="0"/>
              <a:t>The United States flag code was passed by Congress in 1942  Breaking the flag code is breaking the law, however there are no provisions for enforcement.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4822"/>
                                        </p:tgtEl>
                                        <p:attrNameLst>
                                          <p:attrName>style.visibility</p:attrName>
                                        </p:attrNameLst>
                                      </p:cBhvr>
                                      <p:to>
                                        <p:strVal val="visible"/>
                                      </p:to>
                                    </p:set>
                                    <p:anim calcmode="lin" valueType="num">
                                      <p:cBhvr>
                                        <p:cTn id="7" dur="1000" fill="hold"/>
                                        <p:tgtEl>
                                          <p:spTgt spid="34822"/>
                                        </p:tgtEl>
                                        <p:attrNameLst>
                                          <p:attrName>ppt_w</p:attrName>
                                        </p:attrNameLst>
                                      </p:cBhvr>
                                      <p:tavLst>
                                        <p:tav tm="0">
                                          <p:val>
                                            <p:fltVal val="0"/>
                                          </p:val>
                                        </p:tav>
                                        <p:tav tm="100000">
                                          <p:val>
                                            <p:strVal val="#ppt_w"/>
                                          </p:val>
                                        </p:tav>
                                      </p:tavLst>
                                    </p:anim>
                                    <p:anim calcmode="lin" valueType="num">
                                      <p:cBhvr>
                                        <p:cTn id="8" dur="1000" fill="hold"/>
                                        <p:tgtEl>
                                          <p:spTgt spid="34822"/>
                                        </p:tgtEl>
                                        <p:attrNameLst>
                                          <p:attrName>ppt_h</p:attrName>
                                        </p:attrNameLst>
                                      </p:cBhvr>
                                      <p:tavLst>
                                        <p:tav tm="0">
                                          <p:val>
                                            <p:fltVal val="0"/>
                                          </p:val>
                                        </p:tav>
                                        <p:tav tm="100000">
                                          <p:val>
                                            <p:strVal val="#ppt_h"/>
                                          </p:val>
                                        </p:tav>
                                      </p:tavLst>
                                    </p:anim>
                                    <p:anim calcmode="lin" valueType="num">
                                      <p:cBhvr>
                                        <p:cTn id="9" dur="1000" fill="hold"/>
                                        <p:tgtEl>
                                          <p:spTgt spid="34822"/>
                                        </p:tgtEl>
                                        <p:attrNameLst>
                                          <p:attrName>style.rotation</p:attrName>
                                        </p:attrNameLst>
                                      </p:cBhvr>
                                      <p:tavLst>
                                        <p:tav tm="0">
                                          <p:val>
                                            <p:fltVal val="90"/>
                                          </p:val>
                                        </p:tav>
                                        <p:tav tm="100000">
                                          <p:val>
                                            <p:fltVal val="0"/>
                                          </p:val>
                                        </p:tav>
                                      </p:tavLst>
                                    </p:anim>
                                    <p:animEffect transition="in" filter="fade">
                                      <p:cBhvr>
                                        <p:cTn id="10" dur="1000"/>
                                        <p:tgtEl>
                                          <p:spTgt spid="34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772400" cy="1143000"/>
          </a:xfrm>
        </p:spPr>
        <p:txBody>
          <a:bodyPr/>
          <a:lstStyle/>
          <a:p>
            <a:r>
              <a:rPr lang="en-US" dirty="0"/>
              <a:t>Two Rules</a:t>
            </a:r>
          </a:p>
        </p:txBody>
      </p:sp>
      <p:sp>
        <p:nvSpPr>
          <p:cNvPr id="3" name="Content Placeholder 2"/>
          <p:cNvSpPr>
            <a:spLocks noGrp="1"/>
          </p:cNvSpPr>
          <p:nvPr>
            <p:ph idx="1"/>
          </p:nvPr>
        </p:nvSpPr>
        <p:spPr>
          <a:xfrm>
            <a:off x="626918" y="838200"/>
            <a:ext cx="7602682" cy="1752600"/>
          </a:xfrm>
        </p:spPr>
        <p:txBody>
          <a:bodyPr/>
          <a:lstStyle/>
          <a:p>
            <a:r>
              <a:rPr lang="en-US" dirty="0"/>
              <a:t>Right is right</a:t>
            </a:r>
          </a:p>
          <a:p>
            <a:r>
              <a:rPr lang="en-US" dirty="0"/>
              <a:t>If it could be offensive, it’s probably against the flag code</a:t>
            </a:r>
          </a:p>
        </p:txBody>
      </p:sp>
      <p:pic>
        <p:nvPicPr>
          <p:cNvPr id="4" name="Picture 3">
            <a:hlinkClick r:id="rId2" action="ppaction://hlinkfil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2590800"/>
            <a:ext cx="6019800" cy="3950493"/>
          </a:xfrm>
          <a:prstGeom prst="rect">
            <a:avLst/>
          </a:prstGeom>
        </p:spPr>
      </p:pic>
    </p:spTree>
    <p:extLst>
      <p:ext uri="{BB962C8B-B14F-4D97-AF65-F5344CB8AC3E}">
        <p14:creationId xmlns:p14="http://schemas.microsoft.com/office/powerpoint/2010/main" val="2988705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99"/>
            </a:gs>
            <a:gs pos="50000">
              <a:srgbClr val="CC0000"/>
            </a:gs>
            <a:gs pos="100000">
              <a:srgbClr val="000099"/>
            </a:gs>
          </a:gsLst>
          <a:lin ang="0" scaled="1"/>
        </a:gradFill>
        <a:effectLst/>
      </p:bgPr>
    </p:bg>
    <p:spTree>
      <p:nvGrpSpPr>
        <p:cNvPr id="1" name=""/>
        <p:cNvGrpSpPr/>
        <p:nvPr/>
      </p:nvGrpSpPr>
      <p:grpSpPr>
        <a:xfrm>
          <a:off x="0" y="0"/>
          <a:ext cx="0" cy="0"/>
          <a:chOff x="0" y="0"/>
          <a:chExt cx="0" cy="0"/>
        </a:xfrm>
      </p:grpSpPr>
      <p:graphicFrame>
        <p:nvGraphicFramePr>
          <p:cNvPr id="37888" name="Object 1024"/>
          <p:cNvGraphicFramePr>
            <a:graphicFrameLocks noChangeAspect="1"/>
          </p:cNvGraphicFramePr>
          <p:nvPr/>
        </p:nvGraphicFramePr>
        <p:xfrm>
          <a:off x="2057400" y="0"/>
          <a:ext cx="5299075" cy="6858000"/>
        </p:xfrm>
        <a:graphic>
          <a:graphicData uri="http://schemas.openxmlformats.org/presentationml/2006/ole">
            <mc:AlternateContent xmlns:mc="http://schemas.openxmlformats.org/markup-compatibility/2006">
              <mc:Choice xmlns:v="urn:schemas-microsoft-com:vml" Requires="v">
                <p:oleObj spid="_x0000_s37922" name="Acrobat Document" r:id="rId3" imgW="5829300" imgH="7543800" progId="AcroExch.Document.7">
                  <p:embed/>
                </p:oleObj>
              </mc:Choice>
              <mc:Fallback>
                <p:oleObj name="Acrobat Document" r:id="rId3" imgW="5829300" imgH="7543800" progId="AcroExch.Document.7">
                  <p:embed/>
                  <p:pic>
                    <p:nvPicPr>
                      <p:cNvPr id="0" name="Picture 10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0"/>
                        <a:ext cx="5299075"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Fifty Star Flag"/>
          <p:cNvPicPr>
            <a:picLocks noChangeAspect="1" noChangeArrowheads="1"/>
          </p:cNvPicPr>
          <p:nvPr/>
        </p:nvPicPr>
        <p:blipFill>
          <a:blip r:embed="rId2" cstate="print"/>
          <a:srcRect/>
          <a:stretch>
            <a:fillRect/>
          </a:stretch>
        </p:blipFill>
        <p:spPr bwMode="auto">
          <a:xfrm>
            <a:off x="304800" y="3352800"/>
            <a:ext cx="5486400" cy="3097213"/>
          </a:xfrm>
          <a:prstGeom prst="rect">
            <a:avLst/>
          </a:prstGeom>
          <a:noFill/>
        </p:spPr>
      </p:pic>
      <p:sp>
        <p:nvSpPr>
          <p:cNvPr id="15375" name="AutoShape 15"/>
          <p:cNvSpPr>
            <a:spLocks noChangeArrowheads="1"/>
          </p:cNvSpPr>
          <p:nvPr/>
        </p:nvSpPr>
        <p:spPr bwMode="auto">
          <a:xfrm>
            <a:off x="609600" y="1752600"/>
            <a:ext cx="1371600" cy="1371600"/>
          </a:xfrm>
          <a:prstGeom prst="downArrow">
            <a:avLst>
              <a:gd name="adj1" fmla="val 50000"/>
              <a:gd name="adj2" fmla="val 25000"/>
            </a:avLst>
          </a:prstGeom>
          <a:solidFill>
            <a:schemeClr val="tx1"/>
          </a:solidFill>
          <a:ln w="9525">
            <a:solidFill>
              <a:schemeClr val="tx1"/>
            </a:solidFill>
            <a:miter lim="800000"/>
            <a:headEnd/>
            <a:tailEnd/>
          </a:ln>
          <a:effectLst/>
        </p:spPr>
        <p:txBody>
          <a:bodyPr wrap="none" anchor="ctr"/>
          <a:lstStyle/>
          <a:p>
            <a:endParaRPr lang="en-US"/>
          </a:p>
        </p:txBody>
      </p:sp>
      <p:sp>
        <p:nvSpPr>
          <p:cNvPr id="15376" name="Text Box 16"/>
          <p:cNvSpPr txBox="1">
            <a:spLocks noChangeArrowheads="1"/>
          </p:cNvSpPr>
          <p:nvPr/>
        </p:nvSpPr>
        <p:spPr bwMode="auto">
          <a:xfrm>
            <a:off x="304800" y="685800"/>
            <a:ext cx="2819400" cy="914400"/>
          </a:xfrm>
          <a:prstGeom prst="rect">
            <a:avLst/>
          </a:prstGeom>
          <a:noFill/>
          <a:ln w="9525">
            <a:noFill/>
            <a:miter lim="800000"/>
            <a:headEnd/>
            <a:tailEnd/>
          </a:ln>
          <a:effectLst/>
        </p:spPr>
        <p:txBody>
          <a:bodyPr>
            <a:spAutoFit/>
          </a:bodyPr>
          <a:lstStyle/>
          <a:p>
            <a:pPr algn="l">
              <a:spcBef>
                <a:spcPct val="50000"/>
              </a:spcBef>
            </a:pPr>
            <a:r>
              <a:rPr lang="en-US" sz="5400" b="1">
                <a:effectLst>
                  <a:outerShdw blurRad="38100" dist="38100" dir="2700000" algn="tl">
                    <a:srgbClr val="C0C0C0"/>
                  </a:outerShdw>
                </a:effectLst>
              </a:rPr>
              <a:t>Union</a:t>
            </a:r>
          </a:p>
        </p:txBody>
      </p:sp>
      <p:sp>
        <p:nvSpPr>
          <p:cNvPr id="15377" name="AutoShape 17"/>
          <p:cNvSpPr>
            <a:spLocks noChangeArrowheads="1"/>
          </p:cNvSpPr>
          <p:nvPr/>
        </p:nvSpPr>
        <p:spPr bwMode="auto">
          <a:xfrm>
            <a:off x="7010400" y="3505200"/>
            <a:ext cx="762000" cy="2819400"/>
          </a:xfrm>
          <a:prstGeom prst="upDownArrow">
            <a:avLst>
              <a:gd name="adj1" fmla="val 50000"/>
              <a:gd name="adj2" fmla="val 74000"/>
            </a:avLst>
          </a:prstGeom>
          <a:solidFill>
            <a:schemeClr val="tx1"/>
          </a:solidFill>
          <a:ln w="9525">
            <a:solidFill>
              <a:schemeClr val="tx1"/>
            </a:solidFill>
            <a:miter lim="800000"/>
            <a:headEnd/>
            <a:tailEnd/>
          </a:ln>
          <a:effectLst/>
        </p:spPr>
        <p:txBody>
          <a:bodyPr wrap="none" anchor="ctr"/>
          <a:lstStyle/>
          <a:p>
            <a:endParaRPr lang="en-US"/>
          </a:p>
        </p:txBody>
      </p:sp>
      <p:sp>
        <p:nvSpPr>
          <p:cNvPr id="15378" name="Text Box 18"/>
          <p:cNvSpPr txBox="1">
            <a:spLocks noChangeArrowheads="1"/>
          </p:cNvSpPr>
          <p:nvPr/>
        </p:nvSpPr>
        <p:spPr bwMode="auto">
          <a:xfrm>
            <a:off x="4953000" y="533400"/>
            <a:ext cx="4038600" cy="2554545"/>
          </a:xfrm>
          <a:prstGeom prst="rect">
            <a:avLst/>
          </a:prstGeom>
          <a:noFill/>
          <a:ln w="9525">
            <a:noFill/>
            <a:miter lim="800000"/>
            <a:headEnd/>
            <a:tailEnd/>
          </a:ln>
          <a:effectLst/>
        </p:spPr>
        <p:txBody>
          <a:bodyPr>
            <a:spAutoFit/>
          </a:bodyPr>
          <a:lstStyle/>
          <a:p>
            <a:pPr>
              <a:spcBef>
                <a:spcPct val="50000"/>
              </a:spcBef>
            </a:pPr>
            <a:r>
              <a:rPr lang="en-US" sz="3200" b="1" dirty="0">
                <a:effectLst>
                  <a:outerShdw blurRad="38100" dist="38100" dir="2700000" algn="tl">
                    <a:srgbClr val="C0C0C0"/>
                  </a:outerShdw>
                </a:effectLst>
              </a:rPr>
              <a:t>The flag has 13 stripes to represent the original colonies.  For a brief time it had 15 stripes.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5375"/>
                                        </p:tgtEl>
                                        <p:attrNameLst>
                                          <p:attrName>style.visibility</p:attrName>
                                        </p:attrNameLst>
                                      </p:cBhvr>
                                      <p:to>
                                        <p:strVal val="visible"/>
                                      </p:to>
                                    </p:set>
                                    <p:anim calcmode="lin" valueType="num">
                                      <p:cBhvr additive="base">
                                        <p:cTn id="7" dur="500" fill="hold"/>
                                        <p:tgtEl>
                                          <p:spTgt spid="15375"/>
                                        </p:tgtEl>
                                        <p:attrNameLst>
                                          <p:attrName>ppt_x</p:attrName>
                                        </p:attrNameLst>
                                      </p:cBhvr>
                                      <p:tavLst>
                                        <p:tav tm="0">
                                          <p:val>
                                            <p:strVal val="#ppt_x"/>
                                          </p:val>
                                        </p:tav>
                                        <p:tav tm="100000">
                                          <p:val>
                                            <p:strVal val="#ppt_x"/>
                                          </p:val>
                                        </p:tav>
                                      </p:tavLst>
                                    </p:anim>
                                    <p:anim calcmode="lin" valueType="num">
                                      <p:cBhvr additive="base">
                                        <p:cTn id="8" dur="500" fill="hold"/>
                                        <p:tgtEl>
                                          <p:spTgt spid="1537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376"/>
                                        </p:tgtEl>
                                        <p:attrNameLst>
                                          <p:attrName>style.visibility</p:attrName>
                                        </p:attrNameLst>
                                      </p:cBhvr>
                                      <p:to>
                                        <p:strVal val="visible"/>
                                      </p:to>
                                    </p:set>
                                    <p:anim calcmode="lin" valueType="num">
                                      <p:cBhvr additive="base">
                                        <p:cTn id="12" dur="500" fill="hold"/>
                                        <p:tgtEl>
                                          <p:spTgt spid="15376"/>
                                        </p:tgtEl>
                                        <p:attrNameLst>
                                          <p:attrName>ppt_x</p:attrName>
                                        </p:attrNameLst>
                                      </p:cBhvr>
                                      <p:tavLst>
                                        <p:tav tm="0">
                                          <p:val>
                                            <p:strVal val="#ppt_x"/>
                                          </p:val>
                                        </p:tav>
                                        <p:tav tm="100000">
                                          <p:val>
                                            <p:strVal val="#ppt_x"/>
                                          </p:val>
                                        </p:tav>
                                      </p:tavLst>
                                    </p:anim>
                                    <p:anim calcmode="lin" valueType="num">
                                      <p:cBhvr additive="base">
                                        <p:cTn id="13" dur="500" fill="hold"/>
                                        <p:tgtEl>
                                          <p:spTgt spid="1537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5378"/>
                                        </p:tgtEl>
                                        <p:attrNameLst>
                                          <p:attrName>style.visibility</p:attrName>
                                        </p:attrNameLst>
                                      </p:cBhvr>
                                      <p:to>
                                        <p:strVal val="visible"/>
                                      </p:to>
                                    </p:set>
                                    <p:anim calcmode="lin" valueType="num">
                                      <p:cBhvr additive="base">
                                        <p:cTn id="17" dur="500" fill="hold"/>
                                        <p:tgtEl>
                                          <p:spTgt spid="15378"/>
                                        </p:tgtEl>
                                        <p:attrNameLst>
                                          <p:attrName>ppt_x</p:attrName>
                                        </p:attrNameLst>
                                      </p:cBhvr>
                                      <p:tavLst>
                                        <p:tav tm="0">
                                          <p:val>
                                            <p:strVal val="#ppt_x"/>
                                          </p:val>
                                        </p:tav>
                                        <p:tav tm="100000">
                                          <p:val>
                                            <p:strVal val="#ppt_x"/>
                                          </p:val>
                                        </p:tav>
                                      </p:tavLst>
                                    </p:anim>
                                    <p:anim calcmode="lin" valueType="num">
                                      <p:cBhvr additive="base">
                                        <p:cTn id="18" dur="500" fill="hold"/>
                                        <p:tgtEl>
                                          <p:spTgt spid="1537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5377"/>
                                        </p:tgtEl>
                                        <p:attrNameLst>
                                          <p:attrName>style.visibility</p:attrName>
                                        </p:attrNameLst>
                                      </p:cBhvr>
                                      <p:to>
                                        <p:strVal val="visible"/>
                                      </p:to>
                                    </p:set>
                                    <p:anim calcmode="lin" valueType="num">
                                      <p:cBhvr additive="base">
                                        <p:cTn id="23" dur="500" fill="hold"/>
                                        <p:tgtEl>
                                          <p:spTgt spid="15377"/>
                                        </p:tgtEl>
                                        <p:attrNameLst>
                                          <p:attrName>ppt_x</p:attrName>
                                        </p:attrNameLst>
                                      </p:cBhvr>
                                      <p:tavLst>
                                        <p:tav tm="0">
                                          <p:val>
                                            <p:strVal val="#ppt_x"/>
                                          </p:val>
                                        </p:tav>
                                        <p:tav tm="100000">
                                          <p:val>
                                            <p:strVal val="#ppt_x"/>
                                          </p:val>
                                        </p:tav>
                                      </p:tavLst>
                                    </p:anim>
                                    <p:anim calcmode="lin" valueType="num">
                                      <p:cBhvr additive="base">
                                        <p:cTn id="24" dur="500" fill="hold"/>
                                        <p:tgtEl>
                                          <p:spTgt spid="153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5" grpId="0" animBg="1"/>
      <p:bldP spid="15376" grpId="0" autoUpdateAnimBg="0"/>
      <p:bldP spid="15377" grpId="0" animBg="1"/>
      <p:bldP spid="1537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p:cNvSpPr>
            <a:spLocks noChangeArrowheads="1"/>
          </p:cNvSpPr>
          <p:nvPr/>
        </p:nvSpPr>
        <p:spPr bwMode="auto">
          <a:xfrm>
            <a:off x="-119063" y="2143125"/>
            <a:ext cx="9144001" cy="0"/>
          </a:xfrm>
          <a:prstGeom prst="rect">
            <a:avLst/>
          </a:prstGeom>
          <a:solidFill>
            <a:srgbClr val="FFFFFF"/>
          </a:solidFill>
          <a:ln w="9525">
            <a:noFill/>
            <a:miter lim="800000"/>
            <a:headEnd/>
            <a:tailEnd/>
          </a:ln>
          <a:effectLst/>
        </p:spPr>
        <p:txBody>
          <a:bodyPr>
            <a:spAutoFit/>
          </a:bodyPr>
          <a:lstStyle/>
          <a:p>
            <a:endParaRPr lang="en-US"/>
          </a:p>
        </p:txBody>
      </p:sp>
      <p:pic>
        <p:nvPicPr>
          <p:cNvPr id="6150" name="Picture 1030" descr="American Flag"/>
          <p:cNvPicPr>
            <a:picLocks noChangeAspect="1" noChangeArrowheads="1"/>
          </p:cNvPicPr>
          <p:nvPr/>
        </p:nvPicPr>
        <p:blipFill>
          <a:blip r:embed="rId2" cstate="print"/>
          <a:srcRect/>
          <a:stretch>
            <a:fillRect/>
          </a:stretch>
        </p:blipFill>
        <p:spPr bwMode="auto">
          <a:xfrm>
            <a:off x="304800" y="762000"/>
            <a:ext cx="2627313" cy="4800600"/>
          </a:xfrm>
          <a:prstGeom prst="rect">
            <a:avLst/>
          </a:prstGeom>
          <a:noFill/>
        </p:spPr>
      </p:pic>
      <p:sp>
        <p:nvSpPr>
          <p:cNvPr id="6154" name="Rectangle 1034"/>
          <p:cNvSpPr>
            <a:spLocks noChangeArrowheads="1"/>
          </p:cNvSpPr>
          <p:nvPr/>
        </p:nvSpPr>
        <p:spPr bwMode="auto">
          <a:xfrm>
            <a:off x="1257300" y="2751138"/>
            <a:ext cx="9144000" cy="0"/>
          </a:xfrm>
          <a:prstGeom prst="rect">
            <a:avLst/>
          </a:prstGeom>
          <a:noFill/>
          <a:ln w="9525">
            <a:noFill/>
            <a:miter lim="800000"/>
            <a:headEnd/>
            <a:tailEnd/>
          </a:ln>
          <a:effectLst/>
        </p:spPr>
        <p:txBody>
          <a:bodyPr>
            <a:spAutoFit/>
          </a:bodyPr>
          <a:lstStyle/>
          <a:p>
            <a:endParaRPr lang="en-US"/>
          </a:p>
        </p:txBody>
      </p:sp>
      <p:pic>
        <p:nvPicPr>
          <p:cNvPr id="6158" name="Picture 1038" descr="Fifty Star Flag"/>
          <p:cNvPicPr>
            <a:picLocks noChangeAspect="1" noChangeArrowheads="1"/>
          </p:cNvPicPr>
          <p:nvPr/>
        </p:nvPicPr>
        <p:blipFill>
          <a:blip r:embed="rId3" cstate="print"/>
          <a:srcRect/>
          <a:stretch>
            <a:fillRect/>
          </a:stretch>
        </p:blipFill>
        <p:spPr bwMode="auto">
          <a:xfrm>
            <a:off x="3810000" y="4114800"/>
            <a:ext cx="4495800" cy="2538413"/>
          </a:xfrm>
          <a:prstGeom prst="rect">
            <a:avLst/>
          </a:prstGeom>
          <a:noFill/>
        </p:spPr>
      </p:pic>
      <p:sp>
        <p:nvSpPr>
          <p:cNvPr id="6159" name="Text Box 1039"/>
          <p:cNvSpPr txBox="1">
            <a:spLocks noChangeArrowheads="1"/>
          </p:cNvSpPr>
          <p:nvPr/>
        </p:nvSpPr>
        <p:spPr bwMode="auto">
          <a:xfrm>
            <a:off x="3352800" y="685800"/>
            <a:ext cx="5562600" cy="3019425"/>
          </a:xfrm>
          <a:prstGeom prst="rect">
            <a:avLst/>
          </a:prstGeom>
          <a:noFill/>
          <a:ln w="9525">
            <a:noFill/>
            <a:miter lim="800000"/>
            <a:headEnd/>
            <a:tailEnd/>
          </a:ln>
          <a:effectLst/>
        </p:spPr>
        <p:txBody>
          <a:bodyPr>
            <a:spAutoFit/>
          </a:bodyPr>
          <a:lstStyle/>
          <a:p>
            <a:pPr>
              <a:spcBef>
                <a:spcPct val="50000"/>
              </a:spcBef>
            </a:pPr>
            <a:r>
              <a:rPr lang="en-US" sz="4800" b="1" dirty="0">
                <a:effectLst>
                  <a:outerShdw blurRad="38100" dist="38100" dir="2700000" algn="tl">
                    <a:srgbClr val="C0C0C0"/>
                  </a:outerShdw>
                </a:effectLst>
              </a:rPr>
              <a:t>When displayed against the wall, the union should be on top and to your left.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150"/>
                                        </p:tgtEl>
                                        <p:attrNameLst>
                                          <p:attrName>style.visibility</p:attrName>
                                        </p:attrNameLst>
                                      </p:cBhvr>
                                      <p:to>
                                        <p:strVal val="visible"/>
                                      </p:to>
                                    </p:set>
                                    <p:anim calcmode="lin" valueType="num">
                                      <p:cBhvr>
                                        <p:cTn id="7" dur="500" fill="hold"/>
                                        <p:tgtEl>
                                          <p:spTgt spid="6150"/>
                                        </p:tgtEl>
                                        <p:attrNameLst>
                                          <p:attrName>ppt_w</p:attrName>
                                        </p:attrNameLst>
                                      </p:cBhvr>
                                      <p:tavLst>
                                        <p:tav tm="0">
                                          <p:val>
                                            <p:fltVal val="0"/>
                                          </p:val>
                                        </p:tav>
                                        <p:tav tm="100000">
                                          <p:val>
                                            <p:strVal val="#ppt_w"/>
                                          </p:val>
                                        </p:tav>
                                      </p:tavLst>
                                    </p:anim>
                                    <p:anim calcmode="lin" valueType="num">
                                      <p:cBhvr>
                                        <p:cTn id="8" dur="500" fill="hold"/>
                                        <p:tgtEl>
                                          <p:spTgt spid="615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6159"/>
                                        </p:tgtEl>
                                        <p:attrNameLst>
                                          <p:attrName>style.visibility</p:attrName>
                                        </p:attrNameLst>
                                      </p:cBhvr>
                                      <p:to>
                                        <p:strVal val="visible"/>
                                      </p:to>
                                    </p:set>
                                    <p:anim calcmode="lin" valueType="num">
                                      <p:cBhvr additive="base">
                                        <p:cTn id="12" dur="500" fill="hold"/>
                                        <p:tgtEl>
                                          <p:spTgt spid="6159"/>
                                        </p:tgtEl>
                                        <p:attrNameLst>
                                          <p:attrName>ppt_x</p:attrName>
                                        </p:attrNameLst>
                                      </p:cBhvr>
                                      <p:tavLst>
                                        <p:tav tm="0">
                                          <p:val>
                                            <p:strVal val="1+#ppt_w/2"/>
                                          </p:val>
                                        </p:tav>
                                        <p:tav tm="100000">
                                          <p:val>
                                            <p:strVal val="#ppt_x"/>
                                          </p:val>
                                        </p:tav>
                                      </p:tavLst>
                                    </p:anim>
                                    <p:anim calcmode="lin" valueType="num">
                                      <p:cBhvr additive="base">
                                        <p:cTn id="13" dur="500" fill="hold"/>
                                        <p:tgtEl>
                                          <p:spTgt spid="615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6158"/>
                                        </p:tgtEl>
                                        <p:attrNameLst>
                                          <p:attrName>style.visibility</p:attrName>
                                        </p:attrNameLst>
                                      </p:cBhvr>
                                      <p:to>
                                        <p:strVal val="visible"/>
                                      </p:to>
                                    </p:set>
                                    <p:animEffect transition="in" filter="slide(fromBottom)">
                                      <p:cBhvr>
                                        <p:cTn id="17" dur="500"/>
                                        <p:tgtEl>
                                          <p:spTgt spid="6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2050" name="Picture 2" descr="durbinflagstaff"/>
          <p:cNvPicPr>
            <a:picLocks noChangeAspect="1" noChangeArrowheads="1"/>
          </p:cNvPicPr>
          <p:nvPr/>
        </p:nvPicPr>
        <p:blipFill>
          <a:blip r:embed="rId2" cstate="print"/>
          <a:srcRect/>
          <a:stretch>
            <a:fillRect/>
          </a:stretch>
        </p:blipFill>
        <p:spPr bwMode="auto">
          <a:xfrm>
            <a:off x="5257800" y="1219200"/>
            <a:ext cx="3521075" cy="4697413"/>
          </a:xfrm>
          <a:prstGeom prst="rect">
            <a:avLst/>
          </a:prstGeom>
          <a:noFill/>
        </p:spPr>
      </p:pic>
      <p:sp>
        <p:nvSpPr>
          <p:cNvPr id="2051" name="Text Box 3"/>
          <p:cNvSpPr txBox="1">
            <a:spLocks noChangeArrowheads="1"/>
          </p:cNvSpPr>
          <p:nvPr/>
        </p:nvSpPr>
        <p:spPr bwMode="auto">
          <a:xfrm>
            <a:off x="304800" y="1143000"/>
            <a:ext cx="4953000" cy="4483100"/>
          </a:xfrm>
          <a:prstGeom prst="rect">
            <a:avLst/>
          </a:prstGeom>
          <a:noFill/>
          <a:ln w="9525">
            <a:noFill/>
            <a:miter lim="800000"/>
            <a:headEnd/>
            <a:tailEnd/>
          </a:ln>
          <a:effectLst/>
        </p:spPr>
        <p:txBody>
          <a:bodyPr>
            <a:spAutoFit/>
          </a:bodyPr>
          <a:lstStyle/>
          <a:p>
            <a:pPr algn="l">
              <a:spcBef>
                <a:spcPct val="50000"/>
              </a:spcBef>
            </a:pPr>
            <a:r>
              <a:rPr lang="en-US" sz="4800" b="1">
                <a:solidFill>
                  <a:schemeClr val="bg1"/>
                </a:solidFill>
                <a:effectLst>
                  <a:outerShdw blurRad="38100" dist="38100" dir="2700000" algn="tl">
                    <a:srgbClr val="000000"/>
                  </a:outerShdw>
                </a:effectLst>
                <a:latin typeface="Baskerville Old Face" pitchFamily="18" charset="0"/>
              </a:rPr>
              <a:t>When a flag is displayed on a staff near a speaker, it should be on the speaker’s right.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linds(horizontal)">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additive="base">
                                        <p:cTn id="12" dur="500" fill="hold"/>
                                        <p:tgtEl>
                                          <p:spTgt spid="2050"/>
                                        </p:tgtEl>
                                        <p:attrNameLst>
                                          <p:attrName>ppt_x</p:attrName>
                                        </p:attrNameLst>
                                      </p:cBhvr>
                                      <p:tavLst>
                                        <p:tav tm="0">
                                          <p:val>
                                            <p:strVal val="1+#ppt_w/2"/>
                                          </p:val>
                                        </p:tav>
                                        <p:tav tm="100000">
                                          <p:val>
                                            <p:strVal val="#ppt_x"/>
                                          </p:val>
                                        </p:tav>
                                      </p:tavLst>
                                    </p:anim>
                                    <p:anim calcmode="lin" valueType="num">
                                      <p:cBhvr additive="base">
                                        <p:cTn id="13"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descr="presidentiallimosi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0512" y="1066800"/>
            <a:ext cx="8562975" cy="523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itle 2"/>
          <p:cNvSpPr>
            <a:spLocks noGrp="1"/>
          </p:cNvSpPr>
          <p:nvPr>
            <p:ph type="title"/>
          </p:nvPr>
        </p:nvSpPr>
        <p:spPr>
          <a:xfrm>
            <a:off x="685800" y="76200"/>
            <a:ext cx="7772400" cy="1143000"/>
          </a:xfrm>
        </p:spPr>
        <p:txBody>
          <a:bodyPr/>
          <a:lstStyle/>
          <a:p>
            <a:pPr eaLnBrk="1" hangingPunct="1"/>
            <a:r>
              <a:rPr lang="en-US" altLang="en-US"/>
              <a:t>This baby gets 8 miles/gallon!</a:t>
            </a:r>
          </a:p>
        </p:txBody>
      </p:sp>
      <p:sp>
        <p:nvSpPr>
          <p:cNvPr id="2" name="TextBox 1"/>
          <p:cNvSpPr txBox="1"/>
          <p:nvPr/>
        </p:nvSpPr>
        <p:spPr>
          <a:xfrm>
            <a:off x="276225" y="6324600"/>
            <a:ext cx="8562975" cy="461665"/>
          </a:xfrm>
          <a:prstGeom prst="rect">
            <a:avLst/>
          </a:prstGeom>
          <a:noFill/>
        </p:spPr>
        <p:txBody>
          <a:bodyPr wrap="square" rtlCol="0">
            <a:spAutoFit/>
          </a:bodyPr>
          <a:lstStyle/>
          <a:p>
            <a:r>
              <a:rPr lang="en-US" dirty="0"/>
              <a:t>Look, it’s on the front RIGHT fender!</a:t>
            </a:r>
          </a:p>
        </p:txBody>
      </p:sp>
    </p:spTree>
    <p:extLst>
      <p:ext uri="{BB962C8B-B14F-4D97-AF65-F5344CB8AC3E}">
        <p14:creationId xmlns:p14="http://schemas.microsoft.com/office/powerpoint/2010/main" val="4181400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2000250" y="2571750"/>
            <a:ext cx="9144000" cy="0"/>
          </a:xfrm>
          <a:prstGeom prst="rect">
            <a:avLst/>
          </a:prstGeom>
          <a:noFill/>
          <a:ln w="9525">
            <a:noFill/>
            <a:miter lim="800000"/>
            <a:headEnd/>
            <a:tailEnd/>
          </a:ln>
          <a:effectLst/>
        </p:spPr>
        <p:txBody>
          <a:bodyPr>
            <a:spAutoFit/>
          </a:bodyPr>
          <a:lstStyle/>
          <a:p>
            <a:endParaRPr lang="en-US"/>
          </a:p>
        </p:txBody>
      </p:sp>
      <p:pic>
        <p:nvPicPr>
          <p:cNvPr id="13317" name="Picture 5" descr="Indonesia"/>
          <p:cNvPicPr>
            <a:picLocks noChangeAspect="1" noChangeArrowheads="1"/>
          </p:cNvPicPr>
          <p:nvPr/>
        </p:nvPicPr>
        <p:blipFill>
          <a:blip r:embed="rId2" cstate="print"/>
          <a:srcRect/>
          <a:stretch>
            <a:fillRect/>
          </a:stretch>
        </p:blipFill>
        <p:spPr bwMode="auto">
          <a:xfrm>
            <a:off x="5334000" y="3386570"/>
            <a:ext cx="3581400" cy="3225800"/>
          </a:xfrm>
          <a:prstGeom prst="rect">
            <a:avLst/>
          </a:prstGeom>
          <a:noFill/>
        </p:spPr>
      </p:pic>
      <p:sp>
        <p:nvSpPr>
          <p:cNvPr id="13321" name="Text Box 9"/>
          <p:cNvSpPr txBox="1">
            <a:spLocks noChangeArrowheads="1"/>
          </p:cNvSpPr>
          <p:nvPr/>
        </p:nvSpPr>
        <p:spPr bwMode="auto">
          <a:xfrm>
            <a:off x="228600" y="381000"/>
            <a:ext cx="7772400" cy="3019425"/>
          </a:xfrm>
          <a:prstGeom prst="rect">
            <a:avLst/>
          </a:prstGeom>
          <a:noFill/>
          <a:ln w="9525">
            <a:noFill/>
            <a:miter lim="800000"/>
            <a:headEnd/>
            <a:tailEnd/>
          </a:ln>
          <a:effectLst/>
        </p:spPr>
        <p:txBody>
          <a:bodyPr>
            <a:spAutoFit/>
          </a:bodyPr>
          <a:lstStyle/>
          <a:p>
            <a:pPr>
              <a:spcBef>
                <a:spcPct val="50000"/>
              </a:spcBef>
            </a:pPr>
            <a:r>
              <a:rPr lang="en-US" sz="4800" b="1" dirty="0">
                <a:solidFill>
                  <a:schemeClr val="bg1"/>
                </a:solidFill>
                <a:effectLst>
                  <a:outerShdw blurRad="38100" dist="38100" dir="2700000" algn="tl">
                    <a:srgbClr val="808080"/>
                  </a:outerShdw>
                </a:effectLst>
                <a:latin typeface="Baskerville Old Face" pitchFamily="18" charset="0"/>
              </a:rPr>
              <a:t>According to the Supreme Court, burning the flag is legal.  It is protected by the First Amendment.</a:t>
            </a:r>
          </a:p>
        </p:txBody>
      </p:sp>
      <p:sp>
        <p:nvSpPr>
          <p:cNvPr id="2" name="TextBox 1"/>
          <p:cNvSpPr txBox="1"/>
          <p:nvPr/>
        </p:nvSpPr>
        <p:spPr>
          <a:xfrm>
            <a:off x="2133600" y="3346169"/>
            <a:ext cx="3962400" cy="461665"/>
          </a:xfrm>
          <a:prstGeom prst="rect">
            <a:avLst/>
          </a:prstGeom>
          <a:noFill/>
        </p:spPr>
        <p:txBody>
          <a:bodyPr wrap="square" rtlCol="0">
            <a:spAutoFit/>
          </a:bodyPr>
          <a:lstStyle/>
          <a:p>
            <a:r>
              <a:rPr lang="en-US" dirty="0">
                <a:solidFill>
                  <a:schemeClr val="bg1"/>
                </a:solidFill>
              </a:rPr>
              <a:t> (Texas v. Johnson)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7" name="Group 9"/>
          <p:cNvGrpSpPr>
            <a:grpSpLocks/>
          </p:cNvGrpSpPr>
          <p:nvPr/>
        </p:nvGrpSpPr>
        <p:grpSpPr bwMode="auto">
          <a:xfrm>
            <a:off x="762000" y="3124200"/>
            <a:ext cx="6915150" cy="273050"/>
            <a:chOff x="0" y="-43"/>
            <a:chExt cx="4356" cy="172"/>
          </a:xfrm>
        </p:grpSpPr>
        <p:sp>
          <p:nvSpPr>
            <p:cNvPr id="22536" name="Rectangle 8"/>
            <p:cNvSpPr>
              <a:spLocks noChangeArrowheads="1"/>
            </p:cNvSpPr>
            <p:nvPr/>
          </p:nvSpPr>
          <p:spPr bwMode="auto">
            <a:xfrm>
              <a:off x="0" y="-43"/>
              <a:ext cx="4356" cy="172"/>
            </a:xfrm>
            <a:prstGeom prst="rect">
              <a:avLst/>
            </a:prstGeom>
            <a:solidFill>
              <a:srgbClr val="FFFFFF"/>
            </a:solidFill>
            <a:ln w="9525">
              <a:noFill/>
              <a:miter lim="800000"/>
              <a:headEnd/>
              <a:tailEnd/>
            </a:ln>
            <a:effectLst/>
          </p:spPr>
          <p:txBody>
            <a:bodyPr/>
            <a:lstStyle/>
            <a:p>
              <a:endParaRPr lang="en-US"/>
            </a:p>
          </p:txBody>
        </p:sp>
        <p:grpSp>
          <p:nvGrpSpPr>
            <p:cNvPr id="22535" name="Group 7"/>
            <p:cNvGrpSpPr>
              <a:grpSpLocks/>
            </p:cNvGrpSpPr>
            <p:nvPr/>
          </p:nvGrpSpPr>
          <p:grpSpPr bwMode="auto">
            <a:xfrm>
              <a:off x="43" y="0"/>
              <a:ext cx="4270" cy="86"/>
              <a:chOff x="0" y="0"/>
              <a:chExt cx="4270" cy="0"/>
            </a:xfrm>
          </p:grpSpPr>
          <p:sp>
            <p:nvSpPr>
              <p:cNvPr id="22530" name="Rectangle 2"/>
              <p:cNvSpPr>
                <a:spLocks noChangeArrowheads="1"/>
              </p:cNvSpPr>
              <p:nvPr/>
            </p:nvSpPr>
            <p:spPr bwMode="auto">
              <a:xfrm>
                <a:off x="0" y="0"/>
                <a:ext cx="4270" cy="0"/>
              </a:xfrm>
              <a:prstGeom prst="rect">
                <a:avLst/>
              </a:prstGeom>
              <a:solidFill>
                <a:srgbClr val="FFFFFF"/>
              </a:solidFill>
              <a:ln w="9525">
                <a:noFill/>
                <a:miter lim="800000"/>
                <a:headEnd/>
                <a:tailEnd/>
              </a:ln>
              <a:effectLst/>
            </p:spPr>
            <p:txBody>
              <a:bodyPr>
                <a:spAutoFit/>
              </a:bodyPr>
              <a:lstStyle/>
              <a:p>
                <a:endParaRPr lang="en-US"/>
              </a:p>
            </p:txBody>
          </p:sp>
          <p:sp>
            <p:nvSpPr>
              <p:cNvPr id="22531" name="Rectangle 3"/>
              <p:cNvSpPr>
                <a:spLocks noChangeArrowheads="1"/>
              </p:cNvSpPr>
              <p:nvPr/>
            </p:nvSpPr>
            <p:spPr bwMode="auto">
              <a:xfrm>
                <a:off x="0" y="0"/>
                <a:ext cx="4270" cy="0"/>
              </a:xfrm>
              <a:prstGeom prst="rect">
                <a:avLst/>
              </a:prstGeom>
              <a:solidFill>
                <a:srgbClr val="FFFFFF"/>
              </a:solidFill>
              <a:ln w="9525">
                <a:noFill/>
                <a:miter lim="800000"/>
                <a:headEnd/>
                <a:tailEnd/>
              </a:ln>
              <a:effectLst/>
            </p:spPr>
            <p:txBody>
              <a:bodyPr>
                <a:spAutoFit/>
              </a:bodyPr>
              <a:lstStyle/>
              <a:p>
                <a:endParaRPr lang="en-US"/>
              </a:p>
            </p:txBody>
          </p:sp>
        </p:grpSp>
      </p:grpSp>
      <p:grpSp>
        <p:nvGrpSpPr>
          <p:cNvPr id="22534" name="Group 6"/>
          <p:cNvGrpSpPr>
            <a:grpSpLocks/>
          </p:cNvGrpSpPr>
          <p:nvPr/>
        </p:nvGrpSpPr>
        <p:grpSpPr bwMode="auto">
          <a:xfrm>
            <a:off x="0" y="0"/>
            <a:ext cx="9144000" cy="6858000"/>
            <a:chOff x="0" y="0"/>
            <a:chExt cx="3874" cy="288"/>
          </a:xfrm>
        </p:grpSpPr>
        <p:sp>
          <p:nvSpPr>
            <p:cNvPr id="22533" name="Rectangle 5"/>
            <p:cNvSpPr>
              <a:spLocks noChangeArrowheads="1"/>
            </p:cNvSpPr>
            <p:nvPr/>
          </p:nvSpPr>
          <p:spPr bwMode="auto">
            <a:xfrm>
              <a:off x="0" y="0"/>
              <a:ext cx="3874" cy="288"/>
            </a:xfrm>
            <a:prstGeom prst="rect">
              <a:avLst/>
            </a:prstGeom>
            <a:solidFill>
              <a:srgbClr val="0E3386"/>
            </a:solidFill>
            <a:ln w="9525">
              <a:noFill/>
              <a:miter lim="800000"/>
              <a:headEnd/>
              <a:tailEnd/>
            </a:ln>
            <a:effectLst/>
          </p:spPr>
          <p:txBody>
            <a:bodyPr/>
            <a:lstStyle/>
            <a:p>
              <a:endParaRPr lang="en-US"/>
            </a:p>
          </p:txBody>
        </p:sp>
        <p:sp>
          <p:nvSpPr>
            <p:cNvPr id="22532" name="Rectangle 4"/>
            <p:cNvSpPr>
              <a:spLocks noChangeArrowheads="1"/>
            </p:cNvSpPr>
            <p:nvPr/>
          </p:nvSpPr>
          <p:spPr bwMode="auto">
            <a:xfrm>
              <a:off x="0" y="0"/>
              <a:ext cx="3874" cy="288"/>
            </a:xfrm>
            <a:prstGeom prst="rect">
              <a:avLst/>
            </a:prstGeom>
            <a:solidFill>
              <a:srgbClr val="0E3386"/>
            </a:solidFill>
            <a:ln w="9525">
              <a:noFill/>
              <a:miter lim="800000"/>
              <a:headEnd/>
              <a:tailEnd/>
            </a:ln>
            <a:effectLst/>
          </p:spPr>
          <p:txBody>
            <a:bodyPr/>
            <a:lstStyle/>
            <a:p>
              <a:r>
                <a:rPr lang="en-US" sz="3200" b="1" dirty="0">
                  <a:solidFill>
                    <a:srgbClr val="CCCCCC"/>
                  </a:solidFill>
                  <a:effectLst>
                    <a:outerShdw blurRad="38100" dist="38100" dir="2700000" algn="tl">
                      <a:srgbClr val="000000"/>
                    </a:outerShdw>
                  </a:effectLst>
                  <a:latin typeface="Arial" charset="0"/>
                  <a:cs typeface="Arial" charset="0"/>
                </a:rPr>
                <a:t>April 25, 1976: Cub outfielder Rick Monday rescues an American flag from two protesters attempting to burn the nation's symbol in centerfield at Dodger Stadium.</a:t>
              </a:r>
              <a:endParaRPr lang="en-US" sz="3200" b="1" dirty="0">
                <a:effectLst>
                  <a:outerShdw blurRad="38100" dist="38100" dir="2700000" algn="tl">
                    <a:srgbClr val="FFFFFF"/>
                  </a:outerShdw>
                </a:effectLst>
              </a:endParaRPr>
            </a:p>
          </p:txBody>
        </p:sp>
      </p:grpSp>
      <p:sp>
        <p:nvSpPr>
          <p:cNvPr id="22538" name="Rectangle 10"/>
          <p:cNvSpPr>
            <a:spLocks noChangeArrowheads="1"/>
          </p:cNvSpPr>
          <p:nvPr/>
        </p:nvSpPr>
        <p:spPr bwMode="auto">
          <a:xfrm>
            <a:off x="3429000" y="2325688"/>
            <a:ext cx="9144000" cy="0"/>
          </a:xfrm>
          <a:prstGeom prst="rect">
            <a:avLst/>
          </a:prstGeom>
          <a:noFill/>
          <a:ln w="9525">
            <a:noFill/>
            <a:miter lim="800000"/>
            <a:headEnd/>
            <a:tailEnd/>
          </a:ln>
          <a:effectLst/>
        </p:spPr>
        <p:txBody>
          <a:bodyPr>
            <a:spAutoFit/>
          </a:bodyPr>
          <a:lstStyle/>
          <a:p>
            <a:endParaRPr lang="en-US"/>
          </a:p>
        </p:txBody>
      </p:sp>
      <p:pic>
        <p:nvPicPr>
          <p:cNvPr id="22539" name="Picture 11" descr="flag">
            <a:hlinkClick r:id="rId2" action="ppaction://hlinkfile"/>
          </p:cNvPr>
          <p:cNvPicPr>
            <a:picLocks noChangeAspect="1" noChangeArrowheads="1"/>
          </p:cNvPicPr>
          <p:nvPr/>
        </p:nvPicPr>
        <p:blipFill>
          <a:blip r:embed="rId3" cstate="print"/>
          <a:srcRect/>
          <a:stretch>
            <a:fillRect/>
          </a:stretch>
        </p:blipFill>
        <p:spPr bwMode="auto">
          <a:xfrm>
            <a:off x="2286000" y="2209800"/>
            <a:ext cx="4343400" cy="4192588"/>
          </a:xfrm>
          <a:prstGeom prst="rect">
            <a:avLst/>
          </a:prstGeom>
          <a:noFill/>
        </p:spPr>
      </p:pic>
      <p:sp>
        <p:nvSpPr>
          <p:cNvPr id="22540" name="Rectangle 12"/>
          <p:cNvSpPr>
            <a:spLocks noChangeArrowheads="1"/>
          </p:cNvSpPr>
          <p:nvPr/>
        </p:nvSpPr>
        <p:spPr bwMode="auto">
          <a:xfrm>
            <a:off x="9144000" y="2325688"/>
            <a:ext cx="3429000" cy="0"/>
          </a:xfrm>
          <a:prstGeom prst="rect">
            <a:avLst/>
          </a:prstGeom>
          <a:noFill/>
          <a:ln w="9525">
            <a:noFill/>
            <a:miter lim="800000"/>
            <a:headEnd/>
            <a:tailEnd/>
          </a:ln>
          <a:effectLst/>
        </p:spPr>
        <p:txBody>
          <a:bodyPr>
            <a:spAutoFit/>
          </a:bodyPr>
          <a:lstStyle/>
          <a:p>
            <a:endParaRPr lang="en-US"/>
          </a:p>
        </p:txBody>
      </p:sp>
      <p:sp>
        <p:nvSpPr>
          <p:cNvPr id="22541" name="Rectangle 13"/>
          <p:cNvSpPr>
            <a:spLocks noChangeArrowheads="1"/>
          </p:cNvSpPr>
          <p:nvPr/>
        </p:nvSpPr>
        <p:spPr bwMode="auto">
          <a:xfrm>
            <a:off x="3124200" y="2438400"/>
            <a:ext cx="9144000" cy="0"/>
          </a:xfrm>
          <a:prstGeom prst="rect">
            <a:avLst/>
          </a:prstGeom>
          <a:noFill/>
          <a:ln w="9525">
            <a:noFill/>
            <a:miter lim="800000"/>
            <a:headEnd/>
            <a:tailEnd/>
          </a:ln>
          <a:effectLst/>
        </p:spPr>
        <p:txBody>
          <a:bodyP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afterEffect">
                                  <p:stCondLst>
                                    <p:cond delay="5000"/>
                                  </p:stCondLst>
                                  <p:childTnLst>
                                    <p:set>
                                      <p:cBhvr>
                                        <p:cTn id="6" dur="1" fill="hold">
                                          <p:stCondLst>
                                            <p:cond delay="0"/>
                                          </p:stCondLst>
                                        </p:cTn>
                                        <p:tgtEl>
                                          <p:spTgt spid="22539"/>
                                        </p:tgtEl>
                                        <p:attrNameLst>
                                          <p:attrName>style.visibility</p:attrName>
                                        </p:attrNameLst>
                                      </p:cBhvr>
                                      <p:to>
                                        <p:strVal val="visible"/>
                                      </p:to>
                                    </p:set>
                                    <p:anim calcmode="lin" valueType="num">
                                      <p:cBhvr>
                                        <p:cTn id="7" dur="5000" fill="hold"/>
                                        <p:tgtEl>
                                          <p:spTgt spid="22539"/>
                                        </p:tgtEl>
                                        <p:attrNameLst>
                                          <p:attrName>ppt_w</p:attrName>
                                        </p:attrNameLst>
                                      </p:cBhvr>
                                      <p:tavLst>
                                        <p:tav tm="0" fmla="#ppt_w*sin(2.5*pi*$)">
                                          <p:val>
                                            <p:fltVal val="0"/>
                                          </p:val>
                                        </p:tav>
                                        <p:tav tm="100000">
                                          <p:val>
                                            <p:fltVal val="1"/>
                                          </p:val>
                                        </p:tav>
                                      </p:tavLst>
                                    </p:anim>
                                    <p:anim calcmode="lin" valueType="num">
                                      <p:cBhvr>
                                        <p:cTn id="8" dur="5000" fill="hold"/>
                                        <p:tgtEl>
                                          <p:spTgt spid="2253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e Greatest Play In Baseball - Rick Monday Saves U.S. Fla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 y="152400"/>
            <a:ext cx="8839200" cy="6629400"/>
          </a:xfrm>
          <a:prstGeom prst="rect">
            <a:avLst/>
          </a:prstGeom>
        </p:spPr>
      </p:pic>
    </p:spTree>
    <p:extLst>
      <p:ext uri="{BB962C8B-B14F-4D97-AF65-F5344CB8AC3E}">
        <p14:creationId xmlns:p14="http://schemas.microsoft.com/office/powerpoint/2010/main" val="6673587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14339" name="Picture 1027" descr="logo"/>
          <p:cNvPicPr>
            <a:picLocks noChangeAspect="1" noChangeArrowheads="1"/>
          </p:cNvPicPr>
          <p:nvPr/>
        </p:nvPicPr>
        <p:blipFill>
          <a:blip r:embed="rId2" cstate="print"/>
          <a:srcRect/>
          <a:stretch>
            <a:fillRect/>
          </a:stretch>
        </p:blipFill>
        <p:spPr bwMode="auto">
          <a:xfrm>
            <a:off x="457200" y="3962400"/>
            <a:ext cx="8305800" cy="1570038"/>
          </a:xfrm>
          <a:prstGeom prst="rect">
            <a:avLst/>
          </a:prstGeom>
          <a:noFill/>
        </p:spPr>
      </p:pic>
      <p:sp>
        <p:nvSpPr>
          <p:cNvPr id="14342" name="Text Box 1030"/>
          <p:cNvSpPr txBox="1">
            <a:spLocks noChangeArrowheads="1"/>
          </p:cNvSpPr>
          <p:nvPr/>
        </p:nvSpPr>
        <p:spPr bwMode="auto">
          <a:xfrm>
            <a:off x="914400" y="685800"/>
            <a:ext cx="7620000" cy="2585323"/>
          </a:xfrm>
          <a:prstGeom prst="rect">
            <a:avLst/>
          </a:prstGeom>
          <a:noFill/>
          <a:ln w="9525">
            <a:noFill/>
            <a:miter lim="800000"/>
            <a:headEnd/>
            <a:tailEnd/>
          </a:ln>
          <a:effectLst/>
        </p:spPr>
        <p:txBody>
          <a:bodyPr>
            <a:spAutoFit/>
          </a:bodyPr>
          <a:lstStyle/>
          <a:p>
            <a:pPr>
              <a:spcBef>
                <a:spcPct val="50000"/>
              </a:spcBef>
            </a:pPr>
            <a:r>
              <a:rPr lang="en-US" sz="5400" b="1" dirty="0">
                <a:solidFill>
                  <a:schemeClr val="bg1"/>
                </a:solidFill>
                <a:effectLst>
                  <a:outerShdw blurRad="38100" dist="38100" dir="2700000" algn="tl">
                    <a:srgbClr val="000000"/>
                  </a:outerShdw>
                </a:effectLst>
                <a:latin typeface="Baskerville Old Face" pitchFamily="18" charset="0"/>
              </a:rPr>
              <a:t>The United States flag should never be used for advertising purposes.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300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ppt_x"/>
                                          </p:val>
                                        </p:tav>
                                        <p:tav tm="100000">
                                          <p:val>
                                            <p:strVal val="#ppt_x"/>
                                          </p:val>
                                        </p:tav>
                                      </p:tavLst>
                                    </p:anim>
                                    <p:anim calcmode="lin" valueType="num">
                                      <p:cBhvr additive="base">
                                        <p:cTn id="8" dur="500" fill="hold"/>
                                        <p:tgtEl>
                                          <p:spTgt spid="143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pic>
        <p:nvPicPr>
          <p:cNvPr id="32775" name="Picture 7" descr="moon"/>
          <p:cNvPicPr>
            <a:picLocks noChangeAspect="1" noChangeArrowheads="1"/>
          </p:cNvPicPr>
          <p:nvPr/>
        </p:nvPicPr>
        <p:blipFill>
          <a:blip r:embed="rId3" cstate="print"/>
          <a:srcRect/>
          <a:stretch>
            <a:fillRect/>
          </a:stretch>
        </p:blipFill>
        <p:spPr bwMode="auto">
          <a:xfrm>
            <a:off x="2895600" y="1981200"/>
            <a:ext cx="5867400" cy="4549775"/>
          </a:xfrm>
          <a:prstGeom prst="rect">
            <a:avLst/>
          </a:prstGeom>
          <a:noFill/>
        </p:spPr>
      </p:pic>
      <p:sp>
        <p:nvSpPr>
          <p:cNvPr id="32778" name="Text Box 10"/>
          <p:cNvSpPr txBox="1">
            <a:spLocks noChangeArrowheads="1"/>
          </p:cNvSpPr>
          <p:nvPr/>
        </p:nvSpPr>
        <p:spPr bwMode="auto">
          <a:xfrm>
            <a:off x="381000" y="381000"/>
            <a:ext cx="8001000" cy="1190625"/>
          </a:xfrm>
          <a:prstGeom prst="rect">
            <a:avLst/>
          </a:prstGeom>
          <a:noFill/>
          <a:ln w="9525">
            <a:noFill/>
            <a:miter lim="800000"/>
            <a:headEnd/>
            <a:tailEnd/>
          </a:ln>
          <a:effectLst/>
        </p:spPr>
        <p:txBody>
          <a:bodyPr>
            <a:spAutoFit/>
          </a:bodyPr>
          <a:lstStyle/>
          <a:p>
            <a:pPr>
              <a:spcBef>
                <a:spcPct val="50000"/>
              </a:spcBef>
            </a:pPr>
            <a:r>
              <a:rPr lang="en-US" sz="3600" b="1" dirty="0"/>
              <a:t>What is the proper way to display the flag on the moon?</a:t>
            </a:r>
          </a:p>
        </p:txBody>
      </p:sp>
      <p:sp>
        <p:nvSpPr>
          <p:cNvPr id="32779" name="Text Box 11"/>
          <p:cNvSpPr txBox="1">
            <a:spLocks noChangeArrowheads="1"/>
          </p:cNvSpPr>
          <p:nvPr/>
        </p:nvSpPr>
        <p:spPr bwMode="auto">
          <a:xfrm>
            <a:off x="304800" y="1752600"/>
            <a:ext cx="2514600" cy="457200"/>
          </a:xfrm>
          <a:prstGeom prst="rect">
            <a:avLst/>
          </a:prstGeom>
          <a:noFill/>
          <a:ln w="9525">
            <a:noFill/>
            <a:miter lim="800000"/>
            <a:headEnd/>
            <a:tailEnd/>
          </a:ln>
          <a:effectLst/>
        </p:spPr>
        <p:txBody>
          <a:bodyPr>
            <a:spAutoFit/>
          </a:bodyPr>
          <a:lstStyle/>
          <a:p>
            <a:pPr algn="l">
              <a:spcBef>
                <a:spcPct val="50000"/>
              </a:spcBef>
            </a:pPr>
            <a:r>
              <a:rPr lang="en-US" b="1"/>
              <a:t>Pssst…..</a:t>
            </a:r>
          </a:p>
        </p:txBody>
      </p:sp>
      <p:sp>
        <p:nvSpPr>
          <p:cNvPr id="32780" name="Text Box 12"/>
          <p:cNvSpPr txBox="1">
            <a:spLocks noChangeArrowheads="1"/>
          </p:cNvSpPr>
          <p:nvPr/>
        </p:nvSpPr>
        <p:spPr bwMode="auto">
          <a:xfrm>
            <a:off x="304800" y="2362200"/>
            <a:ext cx="2438400" cy="457200"/>
          </a:xfrm>
          <a:prstGeom prst="rect">
            <a:avLst/>
          </a:prstGeom>
          <a:noFill/>
          <a:ln w="9525">
            <a:noFill/>
            <a:miter lim="800000"/>
            <a:headEnd/>
            <a:tailEnd/>
          </a:ln>
          <a:effectLst/>
        </p:spPr>
        <p:txBody>
          <a:bodyPr>
            <a:spAutoFit/>
          </a:bodyPr>
          <a:lstStyle/>
          <a:p>
            <a:pPr algn="l">
              <a:spcBef>
                <a:spcPct val="50000"/>
              </a:spcBef>
            </a:pPr>
            <a:r>
              <a:rPr lang="en-US" b="1"/>
              <a:t>Hey you…..</a:t>
            </a:r>
          </a:p>
        </p:txBody>
      </p:sp>
      <p:sp>
        <p:nvSpPr>
          <p:cNvPr id="32781" name="Text Box 13"/>
          <p:cNvSpPr txBox="1">
            <a:spLocks noChangeArrowheads="1"/>
          </p:cNvSpPr>
          <p:nvPr/>
        </p:nvSpPr>
        <p:spPr bwMode="auto">
          <a:xfrm>
            <a:off x="304800" y="3048000"/>
            <a:ext cx="2286000" cy="1552575"/>
          </a:xfrm>
          <a:prstGeom prst="rect">
            <a:avLst/>
          </a:prstGeom>
          <a:noFill/>
          <a:ln w="9525">
            <a:noFill/>
            <a:miter lim="800000"/>
            <a:headEnd/>
            <a:tailEnd/>
          </a:ln>
          <a:effectLst/>
        </p:spPr>
        <p:txBody>
          <a:bodyPr>
            <a:spAutoFit/>
          </a:bodyPr>
          <a:lstStyle/>
          <a:p>
            <a:pPr algn="l">
              <a:spcBef>
                <a:spcPct val="50000"/>
              </a:spcBef>
            </a:pPr>
            <a:r>
              <a:rPr lang="en-US" b="1"/>
              <a:t>Did you know that there is no wind on the moon?</a:t>
            </a:r>
          </a:p>
        </p:txBody>
      </p:sp>
      <p:sp>
        <p:nvSpPr>
          <p:cNvPr id="32782" name="Text Box 14"/>
          <p:cNvSpPr txBox="1">
            <a:spLocks noChangeArrowheads="1"/>
          </p:cNvSpPr>
          <p:nvPr/>
        </p:nvSpPr>
        <p:spPr bwMode="auto">
          <a:xfrm>
            <a:off x="228600" y="4876800"/>
            <a:ext cx="2057400" cy="1187450"/>
          </a:xfrm>
          <a:prstGeom prst="rect">
            <a:avLst/>
          </a:prstGeom>
          <a:noFill/>
          <a:ln w="9525">
            <a:noFill/>
            <a:miter lim="800000"/>
            <a:headEnd/>
            <a:tailEnd/>
          </a:ln>
          <a:effectLst/>
        </p:spPr>
        <p:txBody>
          <a:bodyPr>
            <a:spAutoFit/>
          </a:bodyPr>
          <a:lstStyle/>
          <a:p>
            <a:pPr algn="l">
              <a:spcBef>
                <a:spcPct val="50000"/>
              </a:spcBef>
            </a:pPr>
            <a:r>
              <a:rPr lang="en-US" b="1"/>
              <a:t>So why is the flag waving in the breeze?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10000"/>
                                  </p:stCondLst>
                                  <p:childTnLst>
                                    <p:set>
                                      <p:cBhvr>
                                        <p:cTn id="6" dur="1" fill="hold">
                                          <p:stCondLst>
                                            <p:cond delay="0"/>
                                          </p:stCondLst>
                                        </p:cTn>
                                        <p:tgtEl>
                                          <p:spTgt spid="32779">
                                            <p:txEl>
                                              <p:pRg st="0" end="0"/>
                                            </p:txEl>
                                          </p:spTgt>
                                        </p:tgtEl>
                                        <p:attrNameLst>
                                          <p:attrName>style.visibility</p:attrName>
                                        </p:attrNameLst>
                                      </p:cBhvr>
                                      <p:to>
                                        <p:strVal val="visible"/>
                                      </p:to>
                                    </p:set>
                                    <p:animEffect transition="in" filter="slide(fromLeft)">
                                      <p:cBhvr>
                                        <p:cTn id="7" dur="500"/>
                                        <p:tgtEl>
                                          <p:spTgt spid="32779">
                                            <p:txEl>
                                              <p:pRg st="0" end="0"/>
                                            </p:txEl>
                                          </p:spTgt>
                                        </p:tgtEl>
                                      </p:cBhvr>
                                    </p:animEffect>
                                  </p:childTnLst>
                                </p:cTn>
                              </p:par>
                            </p:childTnLst>
                          </p:cTn>
                        </p:par>
                        <p:par>
                          <p:cTn id="8" fill="hold">
                            <p:stCondLst>
                              <p:cond delay="10500"/>
                            </p:stCondLst>
                            <p:childTnLst>
                              <p:par>
                                <p:cTn id="9" presetID="12" presetClass="entr" presetSubtype="8" fill="hold" nodeType="afterEffect">
                                  <p:stCondLst>
                                    <p:cond delay="2000"/>
                                  </p:stCondLst>
                                  <p:childTnLst>
                                    <p:set>
                                      <p:cBhvr>
                                        <p:cTn id="10" dur="1" fill="hold">
                                          <p:stCondLst>
                                            <p:cond delay="0"/>
                                          </p:stCondLst>
                                        </p:cTn>
                                        <p:tgtEl>
                                          <p:spTgt spid="32780">
                                            <p:txEl>
                                              <p:pRg st="0" end="0"/>
                                            </p:txEl>
                                          </p:spTgt>
                                        </p:tgtEl>
                                        <p:attrNameLst>
                                          <p:attrName>style.visibility</p:attrName>
                                        </p:attrNameLst>
                                      </p:cBhvr>
                                      <p:to>
                                        <p:strVal val="visible"/>
                                      </p:to>
                                    </p:set>
                                    <p:animEffect transition="in" filter="slide(fromLeft)">
                                      <p:cBhvr>
                                        <p:cTn id="11" dur="500"/>
                                        <p:tgtEl>
                                          <p:spTgt spid="32780">
                                            <p:txEl>
                                              <p:pRg st="0" end="0"/>
                                            </p:txEl>
                                          </p:spTgt>
                                        </p:tgtEl>
                                      </p:cBhvr>
                                    </p:animEffect>
                                  </p:childTnLst>
                                </p:cTn>
                              </p:par>
                            </p:childTnLst>
                          </p:cTn>
                        </p:par>
                        <p:par>
                          <p:cTn id="12" fill="hold">
                            <p:stCondLst>
                              <p:cond delay="13000"/>
                            </p:stCondLst>
                            <p:childTnLst>
                              <p:par>
                                <p:cTn id="13" presetID="12" presetClass="entr" presetSubtype="8" fill="hold" nodeType="afterEffect">
                                  <p:stCondLst>
                                    <p:cond delay="2000"/>
                                  </p:stCondLst>
                                  <p:iterate type="lt">
                                    <p:tmPct val="10000"/>
                                  </p:iterate>
                                  <p:childTnLst>
                                    <p:set>
                                      <p:cBhvr>
                                        <p:cTn id="14" dur="1" fill="hold">
                                          <p:stCondLst>
                                            <p:cond delay="0"/>
                                          </p:stCondLst>
                                        </p:cTn>
                                        <p:tgtEl>
                                          <p:spTgt spid="32781">
                                            <p:txEl>
                                              <p:pRg st="0" end="0"/>
                                            </p:txEl>
                                          </p:spTgt>
                                        </p:tgtEl>
                                        <p:attrNameLst>
                                          <p:attrName>style.visibility</p:attrName>
                                        </p:attrNameLst>
                                      </p:cBhvr>
                                      <p:to>
                                        <p:strVal val="visible"/>
                                      </p:to>
                                    </p:set>
                                    <p:animEffect transition="in" filter="slide(fromLeft)">
                                      <p:cBhvr>
                                        <p:cTn id="15" dur="500"/>
                                        <p:tgtEl>
                                          <p:spTgt spid="32781">
                                            <p:txEl>
                                              <p:pRg st="0" end="0"/>
                                            </p:txEl>
                                          </p:spTgt>
                                        </p:tgtEl>
                                      </p:cBhvr>
                                    </p:animEffect>
                                  </p:childTnLst>
                                </p:cTn>
                              </p:par>
                            </p:childTnLst>
                          </p:cTn>
                        </p:par>
                        <p:par>
                          <p:cTn id="16" fill="hold">
                            <p:stCondLst>
                              <p:cond delay="17300"/>
                            </p:stCondLst>
                            <p:childTnLst>
                              <p:par>
                                <p:cTn id="17" presetID="12" presetClass="entr" presetSubtype="8" fill="hold" nodeType="afterEffect">
                                  <p:stCondLst>
                                    <p:cond delay="4000"/>
                                  </p:stCondLst>
                                  <p:iterate type="lt">
                                    <p:tmPct val="10000"/>
                                  </p:iterate>
                                  <p:childTnLst>
                                    <p:set>
                                      <p:cBhvr>
                                        <p:cTn id="18" dur="1" fill="hold">
                                          <p:stCondLst>
                                            <p:cond delay="0"/>
                                          </p:stCondLst>
                                        </p:cTn>
                                        <p:tgtEl>
                                          <p:spTgt spid="32782">
                                            <p:txEl>
                                              <p:pRg st="0" end="0"/>
                                            </p:txEl>
                                          </p:spTgt>
                                        </p:tgtEl>
                                        <p:attrNameLst>
                                          <p:attrName>style.visibility</p:attrName>
                                        </p:attrNameLst>
                                      </p:cBhvr>
                                      <p:to>
                                        <p:strVal val="visible"/>
                                      </p:to>
                                    </p:set>
                                    <p:animEffect transition="in" filter="slide(fromLeft)">
                                      <p:cBhvr>
                                        <p:cTn id="19" dur="500"/>
                                        <p:tgtEl>
                                          <p:spTgt spid="327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95" name="Rectangle 23"/>
          <p:cNvSpPr>
            <a:spLocks noChangeArrowheads="1"/>
          </p:cNvSpPr>
          <p:nvPr/>
        </p:nvSpPr>
        <p:spPr bwMode="auto">
          <a:xfrm>
            <a:off x="304800" y="2438400"/>
            <a:ext cx="9144000" cy="0"/>
          </a:xfrm>
          <a:prstGeom prst="rect">
            <a:avLst/>
          </a:prstGeom>
          <a:noFill/>
          <a:ln w="9525">
            <a:noFill/>
            <a:miter lim="800000"/>
            <a:headEnd/>
            <a:tailEnd/>
          </a:ln>
          <a:effectLst/>
        </p:spPr>
        <p:txBody>
          <a:bodyPr>
            <a:spAutoFit/>
          </a:bodyPr>
          <a:lstStyle/>
          <a:p>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228600"/>
            <a:ext cx="3511701" cy="2633776"/>
          </a:xfrm>
          <a:prstGeom prst="rect">
            <a:avLst/>
          </a:prstGeom>
        </p:spPr>
      </p:pic>
      <p:sp>
        <p:nvSpPr>
          <p:cNvPr id="4" name="TextBox 3"/>
          <p:cNvSpPr txBox="1"/>
          <p:nvPr/>
        </p:nvSpPr>
        <p:spPr>
          <a:xfrm>
            <a:off x="152400" y="164842"/>
            <a:ext cx="4460592" cy="5016758"/>
          </a:xfrm>
          <a:prstGeom prst="rect">
            <a:avLst/>
          </a:prstGeom>
          <a:noFill/>
          <a:ln w="38100">
            <a:solidFill>
              <a:srgbClr val="C00000"/>
            </a:solidFill>
          </a:ln>
        </p:spPr>
        <p:txBody>
          <a:bodyPr wrap="square" rtlCol="0">
            <a:spAutoFit/>
          </a:bodyPr>
          <a:lstStyle/>
          <a:p>
            <a:r>
              <a:rPr lang="en-US" sz="3200" b="1" dirty="0">
                <a:solidFill>
                  <a:schemeClr val="bg1"/>
                </a:solidFill>
                <a:effectLst>
                  <a:outerShdw blurRad="38100" dist="38100" dir="2700000" algn="tl">
                    <a:srgbClr val="000000"/>
                  </a:outerShdw>
                </a:effectLst>
              </a:rPr>
              <a:t>“The flag should not be used as part of a costume or athletic uniform, except that a flag patch may be used on the uniform of military personnel, fireman, policeman and members of patriotic organizations.</a:t>
            </a:r>
            <a:r>
              <a:rPr lang="en-US" sz="3200" dirty="0">
                <a:solidFill>
                  <a:schemeClr val="bg1"/>
                </a:solidFill>
                <a:effectLst>
                  <a:outerShdw blurRad="38100" dist="38100" dir="2700000" algn="tl">
                    <a:srgbClr val="000000"/>
                  </a:outerShdw>
                </a:effectLst>
              </a:rPr>
              <a:t>”</a:t>
            </a:r>
          </a:p>
        </p:txBody>
      </p:sp>
      <p:sp>
        <p:nvSpPr>
          <p:cNvPr id="6" name="TextBox 5"/>
          <p:cNvSpPr txBox="1"/>
          <p:nvPr/>
        </p:nvSpPr>
        <p:spPr>
          <a:xfrm>
            <a:off x="152400" y="5722202"/>
            <a:ext cx="4724400" cy="830997"/>
          </a:xfrm>
          <a:prstGeom prst="rect">
            <a:avLst/>
          </a:prstGeom>
          <a:noFill/>
          <a:ln w="38100">
            <a:solidFill>
              <a:schemeClr val="bg1"/>
            </a:solidFill>
          </a:ln>
        </p:spPr>
        <p:txBody>
          <a:bodyPr wrap="square" rtlCol="0">
            <a:spAutoFit/>
          </a:bodyPr>
          <a:lstStyle/>
          <a:p>
            <a:r>
              <a:rPr lang="en-US" dirty="0">
                <a:solidFill>
                  <a:schemeClr val="bg1"/>
                </a:solidFill>
              </a:rPr>
              <a:t>So, yes.  These are technically flag code violations…or are they?</a:t>
            </a:r>
          </a:p>
        </p:txBody>
      </p:sp>
      <p:pic>
        <p:nvPicPr>
          <p:cNvPr id="7" name="Picture 6" descr="A picture containing person, holding&#10;&#10;Description generated with very high confidence">
            <a:extLst>
              <a:ext uri="{FF2B5EF4-FFF2-40B4-BE49-F238E27FC236}">
                <a16:creationId xmlns:a16="http://schemas.microsoft.com/office/drawing/2014/main" id="{4D130691-12B2-45D6-93EC-0E3DA1FDF8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3333709"/>
            <a:ext cx="3511701" cy="234113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 name="TextBox 2"/>
          <p:cNvSpPr txBox="1"/>
          <p:nvPr/>
        </p:nvSpPr>
        <p:spPr>
          <a:xfrm>
            <a:off x="533400" y="381000"/>
            <a:ext cx="8153400" cy="1077218"/>
          </a:xfrm>
          <a:prstGeom prst="rect">
            <a:avLst/>
          </a:prstGeom>
          <a:noFill/>
        </p:spPr>
        <p:txBody>
          <a:bodyPr wrap="square" rtlCol="0">
            <a:spAutoFit/>
          </a:bodyPr>
          <a:lstStyle/>
          <a:p>
            <a:r>
              <a:rPr lang="en-US" sz="3200" dirty="0"/>
              <a:t>Are these Olympic athletes technically be violating the flag code?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7200" y="1492854"/>
            <a:ext cx="4038600" cy="292553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4572000"/>
            <a:ext cx="1371600" cy="210389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1492854"/>
            <a:ext cx="3403600" cy="5105400"/>
          </a:xfrm>
          <a:prstGeom prst="rect">
            <a:avLst/>
          </a:prstGeom>
        </p:spPr>
      </p:pic>
    </p:spTree>
    <p:extLst>
      <p:ext uri="{BB962C8B-B14F-4D97-AF65-F5344CB8AC3E}">
        <p14:creationId xmlns:p14="http://schemas.microsoft.com/office/powerpoint/2010/main" val="1326290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120650" y="2589213"/>
            <a:ext cx="9144000" cy="0"/>
          </a:xfrm>
          <a:prstGeom prst="rect">
            <a:avLst/>
          </a:prstGeom>
          <a:noFill/>
          <a:ln w="9525">
            <a:noFill/>
            <a:miter lim="800000"/>
            <a:headEnd/>
            <a:tailEnd/>
          </a:ln>
          <a:effectLst/>
        </p:spPr>
        <p:txBody>
          <a:bodyPr>
            <a:spAutoFit/>
          </a:bodyPr>
          <a:lstStyle/>
          <a:p>
            <a:endParaRPr lang="en-US"/>
          </a:p>
        </p:txBody>
      </p:sp>
      <p:pic>
        <p:nvPicPr>
          <p:cNvPr id="5126" name="Picture 6" descr="Etiguette"/>
          <p:cNvPicPr>
            <a:picLocks noChangeAspect="1" noChangeArrowheads="1"/>
          </p:cNvPicPr>
          <p:nvPr/>
        </p:nvPicPr>
        <p:blipFill>
          <a:blip r:embed="rId2" cstate="print"/>
          <a:srcRect/>
          <a:stretch>
            <a:fillRect/>
          </a:stretch>
        </p:blipFill>
        <p:spPr bwMode="auto">
          <a:xfrm>
            <a:off x="1676400" y="4114800"/>
            <a:ext cx="5334000" cy="2471738"/>
          </a:xfrm>
          <a:prstGeom prst="rect">
            <a:avLst/>
          </a:prstGeom>
          <a:noFill/>
        </p:spPr>
      </p:pic>
      <p:sp>
        <p:nvSpPr>
          <p:cNvPr id="5127" name="Rectangle 7"/>
          <p:cNvSpPr>
            <a:spLocks noChangeArrowheads="1"/>
          </p:cNvSpPr>
          <p:nvPr/>
        </p:nvSpPr>
        <p:spPr bwMode="auto">
          <a:xfrm>
            <a:off x="0" y="3063875"/>
            <a:ext cx="9144000" cy="0"/>
          </a:xfrm>
          <a:prstGeom prst="rect">
            <a:avLst/>
          </a:prstGeom>
          <a:noFill/>
          <a:ln w="9525">
            <a:noFill/>
            <a:miter lim="800000"/>
            <a:headEnd/>
            <a:tailEnd/>
          </a:ln>
          <a:effectLst/>
        </p:spPr>
        <p:txBody>
          <a:bodyPr>
            <a:spAutoFit/>
          </a:bodyPr>
          <a:lstStyle/>
          <a:p>
            <a:endParaRPr lang="en-US"/>
          </a:p>
        </p:txBody>
      </p:sp>
      <p:sp>
        <p:nvSpPr>
          <p:cNvPr id="5128" name="Rectangle 8"/>
          <p:cNvSpPr>
            <a:spLocks noChangeArrowheads="1"/>
          </p:cNvSpPr>
          <p:nvPr/>
        </p:nvSpPr>
        <p:spPr bwMode="auto">
          <a:xfrm>
            <a:off x="381000" y="1524000"/>
            <a:ext cx="7924800" cy="1143000"/>
          </a:xfrm>
          <a:prstGeom prst="rect">
            <a:avLst/>
          </a:prstGeom>
          <a:noFill/>
          <a:ln w="9525">
            <a:noFill/>
            <a:miter lim="800000"/>
            <a:headEnd/>
            <a:tailEnd/>
          </a:ln>
          <a:effectLst/>
        </p:spPr>
        <p:txBody>
          <a:bodyPr anchor="ctr"/>
          <a:lstStyle/>
          <a:p>
            <a:r>
              <a:rPr lang="en-US" sz="3200" b="1" dirty="0">
                <a:solidFill>
                  <a:srgbClr val="800000"/>
                </a:solidFill>
                <a:effectLst>
                  <a:outerShdw blurRad="38100" dist="38100" dir="2700000" algn="tl">
                    <a:srgbClr val="C0C0C0"/>
                  </a:outerShdw>
                </a:effectLst>
                <a:latin typeface="Arial" charset="0"/>
                <a:cs typeface="Arial" charset="0"/>
              </a:rPr>
              <a:t>When flags of two or more nations are displayed, they are to be flown from separate staffs of the same height. </a:t>
            </a:r>
          </a:p>
          <a:p>
            <a:br>
              <a:rPr lang="en-US" sz="3200" b="1" dirty="0">
                <a:solidFill>
                  <a:srgbClr val="800000"/>
                </a:solidFill>
                <a:effectLst>
                  <a:outerShdw blurRad="38100" dist="38100" dir="2700000" algn="tl">
                    <a:srgbClr val="C0C0C0"/>
                  </a:outerShdw>
                </a:effectLst>
                <a:latin typeface="Arial" charset="0"/>
                <a:cs typeface="Arial" charset="0"/>
              </a:rPr>
            </a:br>
            <a:r>
              <a:rPr lang="en-US" sz="3200" b="1" dirty="0">
                <a:solidFill>
                  <a:srgbClr val="800000"/>
                </a:solidFill>
                <a:effectLst>
                  <a:outerShdw blurRad="38100" dist="38100" dir="2700000" algn="tl">
                    <a:srgbClr val="C0C0C0"/>
                  </a:outerShdw>
                </a:effectLst>
                <a:latin typeface="Arial" charset="0"/>
                <a:cs typeface="Arial" charset="0"/>
              </a:rPr>
              <a:t>International usage forbids the display of the flag of one nation above that of another nation in time of peace.</a:t>
            </a:r>
            <a:r>
              <a:rPr lang="en-US" sz="3200" b="1" dirty="0">
                <a:effectLst>
                  <a:outerShdw blurRad="38100" dist="38100" dir="2700000" algn="tl">
                    <a:srgbClr val="C0C0C0"/>
                  </a:outerShdw>
                </a:effectLst>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folHlink">
                <a:gamma/>
                <a:shade val="46275"/>
                <a:invGamma/>
              </a:schemeClr>
            </a:gs>
            <a:gs pos="100000">
              <a:schemeClr val="folHlink"/>
            </a:gs>
          </a:gsLst>
          <a:lin ang="5400000" scaled="1"/>
        </a:gradFill>
        <a:effectLst/>
      </p:bgPr>
    </p:bg>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04800" y="228600"/>
            <a:ext cx="8534400" cy="2133600"/>
          </a:xfrm>
          <a:prstGeom prst="rect">
            <a:avLst/>
          </a:prstGeom>
          <a:solidFill>
            <a:schemeClr val="accent1"/>
          </a:solidFill>
          <a:ln w="9525">
            <a:solidFill>
              <a:schemeClr val="accent2"/>
            </a:solidFill>
            <a:miter lim="800000"/>
            <a:headEnd/>
            <a:tailEnd/>
          </a:ln>
          <a:effectLst/>
        </p:spPr>
        <p:txBody>
          <a:bodyPr wrap="none" anchor="ctr"/>
          <a:lstStyle/>
          <a:p>
            <a:r>
              <a:rPr lang="en-US" sz="3200" b="1"/>
              <a:t>When flown in a line alongside flags of </a:t>
            </a:r>
          </a:p>
          <a:p>
            <a:r>
              <a:rPr lang="en-US" sz="3200" b="1"/>
              <a:t>other nations, the U.S. flag </a:t>
            </a:r>
          </a:p>
          <a:p>
            <a:r>
              <a:rPr lang="en-US" sz="3200" b="1"/>
              <a:t>should be flown first on the</a:t>
            </a:r>
          </a:p>
          <a:p>
            <a:r>
              <a:rPr lang="en-US" sz="3200" b="1"/>
              <a:t>flag’s right hand side.</a:t>
            </a:r>
          </a:p>
        </p:txBody>
      </p:sp>
      <p:pic>
        <p:nvPicPr>
          <p:cNvPr id="36868" name="Picture 4" descr="http://www.eriding.net/media/photos/mfl/050524_cbrown_mp_mfl_192.jpg"/>
          <p:cNvPicPr>
            <a:picLocks noChangeAspect="1" noChangeArrowheads="1"/>
          </p:cNvPicPr>
          <p:nvPr/>
        </p:nvPicPr>
        <p:blipFill>
          <a:blip r:embed="rId2" cstate="print"/>
          <a:srcRect/>
          <a:stretch>
            <a:fillRect/>
          </a:stretch>
        </p:blipFill>
        <p:spPr bwMode="auto">
          <a:xfrm>
            <a:off x="1371600" y="2590800"/>
            <a:ext cx="6753225" cy="393065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2291" name="Picture 3" descr="fla-d01"/>
          <p:cNvPicPr>
            <a:picLocks noChangeAspect="1" noChangeArrowheads="1"/>
          </p:cNvPicPr>
          <p:nvPr/>
        </p:nvPicPr>
        <p:blipFill>
          <a:blip r:embed="rId2" cstate="print"/>
          <a:srcRect/>
          <a:stretch>
            <a:fillRect/>
          </a:stretch>
        </p:blipFill>
        <p:spPr bwMode="auto">
          <a:xfrm>
            <a:off x="228600" y="1371600"/>
            <a:ext cx="4119563" cy="4602163"/>
          </a:xfrm>
          <a:prstGeom prst="rect">
            <a:avLst/>
          </a:prstGeom>
          <a:noFill/>
        </p:spPr>
      </p:pic>
      <p:sp>
        <p:nvSpPr>
          <p:cNvPr id="12292" name="Text Box 4"/>
          <p:cNvSpPr txBox="1">
            <a:spLocks noChangeArrowheads="1"/>
          </p:cNvSpPr>
          <p:nvPr/>
        </p:nvSpPr>
        <p:spPr bwMode="auto">
          <a:xfrm>
            <a:off x="4724400" y="1295400"/>
            <a:ext cx="4191000" cy="4832092"/>
          </a:xfrm>
          <a:prstGeom prst="rect">
            <a:avLst/>
          </a:prstGeom>
          <a:noFill/>
          <a:ln w="9525">
            <a:noFill/>
            <a:miter lim="800000"/>
            <a:headEnd/>
            <a:tailEnd/>
          </a:ln>
          <a:effectLst/>
        </p:spPr>
        <p:txBody>
          <a:bodyPr>
            <a:spAutoFit/>
          </a:bodyPr>
          <a:lstStyle/>
          <a:p>
            <a:pPr>
              <a:spcBef>
                <a:spcPct val="50000"/>
              </a:spcBef>
            </a:pPr>
            <a:r>
              <a:rPr lang="en-US" sz="4400" b="1" dirty="0">
                <a:solidFill>
                  <a:schemeClr val="bg1"/>
                </a:solidFill>
                <a:effectLst>
                  <a:outerShdw blurRad="38100" dist="38100" dir="2700000" algn="tl">
                    <a:srgbClr val="808080"/>
                  </a:outerShdw>
                </a:effectLst>
              </a:rPr>
              <a:t>When flown with the flag of a state, the flag of the United States should always be higher.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5" name="Picture 1027" descr="Kid Rock, Super Bowl 2004"/>
          <p:cNvPicPr>
            <a:picLocks noChangeAspect="1" noChangeArrowheads="1"/>
          </p:cNvPicPr>
          <p:nvPr/>
        </p:nvPicPr>
        <p:blipFill>
          <a:blip r:embed="rId2" cstate="print"/>
          <a:srcRect/>
          <a:stretch>
            <a:fillRect/>
          </a:stretch>
        </p:blipFill>
        <p:spPr bwMode="auto">
          <a:xfrm>
            <a:off x="304800" y="533400"/>
            <a:ext cx="4000500" cy="5829300"/>
          </a:xfrm>
          <a:prstGeom prst="rect">
            <a:avLst/>
          </a:prstGeom>
          <a:noFill/>
        </p:spPr>
      </p:pic>
      <p:sp>
        <p:nvSpPr>
          <p:cNvPr id="8196" name="Text Box 1028"/>
          <p:cNvSpPr txBox="1">
            <a:spLocks noChangeArrowheads="1"/>
          </p:cNvSpPr>
          <p:nvPr/>
        </p:nvSpPr>
        <p:spPr bwMode="auto">
          <a:xfrm>
            <a:off x="4572000" y="1324391"/>
            <a:ext cx="4191000" cy="4247317"/>
          </a:xfrm>
          <a:prstGeom prst="rect">
            <a:avLst/>
          </a:prstGeom>
          <a:noFill/>
          <a:ln w="9525">
            <a:noFill/>
            <a:miter lim="800000"/>
            <a:headEnd/>
            <a:tailEnd/>
          </a:ln>
          <a:effectLst/>
        </p:spPr>
        <p:txBody>
          <a:bodyPr>
            <a:spAutoFit/>
          </a:bodyPr>
          <a:lstStyle/>
          <a:p>
            <a:pPr>
              <a:spcBef>
                <a:spcPct val="50000"/>
              </a:spcBef>
            </a:pPr>
            <a:r>
              <a:rPr lang="en-US" sz="5400" b="1" dirty="0">
                <a:solidFill>
                  <a:schemeClr val="bg1"/>
                </a:solidFill>
                <a:effectLst>
                  <a:outerShdw blurRad="38100" dist="38100" dir="2700000" algn="tl">
                    <a:srgbClr val="808080"/>
                  </a:outerShdw>
                </a:effectLst>
              </a:rPr>
              <a:t>The flag should never be worn as an article of clothing.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flag&#10;&#10;Description generated with very high confidence">
            <a:extLst>
              <a:ext uri="{FF2B5EF4-FFF2-40B4-BE49-F238E27FC236}">
                <a16:creationId xmlns:a16="http://schemas.microsoft.com/office/drawing/2014/main" id="{81141175-0179-4EDD-826B-676006B357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580" r="2" b="2"/>
          <a:stretch/>
        </p:blipFill>
        <p:spPr>
          <a:xfrm>
            <a:off x="20" y="10"/>
            <a:ext cx="6856288" cy="6863475"/>
          </a:xfrm>
          <a:custGeom>
            <a:avLst/>
            <a:gdLst>
              <a:gd name="connsiteX0" fmla="*/ 0 w 9141744"/>
              <a:gd name="connsiteY0" fmla="*/ 0 h 6863485"/>
              <a:gd name="connsiteX1" fmla="*/ 5963051 w 9141744"/>
              <a:gd name="connsiteY1" fmla="*/ 0 h 6863485"/>
              <a:gd name="connsiteX2" fmla="*/ 9141744 w 9141744"/>
              <a:gd name="connsiteY2" fmla="*/ 6863485 h 6863485"/>
              <a:gd name="connsiteX3" fmla="*/ 0 w 9141744"/>
              <a:gd name="connsiteY3" fmla="*/ 6863485 h 6863485"/>
              <a:gd name="connsiteX4" fmla="*/ 0 w 9141744"/>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1744" h="6863485">
                <a:moveTo>
                  <a:pt x="0" y="0"/>
                </a:moveTo>
                <a:lnTo>
                  <a:pt x="5963051" y="0"/>
                </a:lnTo>
                <a:lnTo>
                  <a:pt x="9141744" y="6863485"/>
                </a:lnTo>
                <a:lnTo>
                  <a:pt x="0" y="6863485"/>
                </a:lnTo>
                <a:lnTo>
                  <a:pt x="0" y="0"/>
                </a:lnTo>
                <a:close/>
              </a:path>
            </a:pathLst>
          </a:custGeom>
        </p:spPr>
      </p:pic>
      <p:pic>
        <p:nvPicPr>
          <p:cNvPr id="6" name="Picture 5" descr="A close up of a person&#10;&#10;Description generated with high confidence">
            <a:extLst>
              <a:ext uri="{FF2B5EF4-FFF2-40B4-BE49-F238E27FC236}">
                <a16:creationId xmlns:a16="http://schemas.microsoft.com/office/drawing/2014/main" id="{9FDF43E9-9707-4C9A-B5C0-9CCEDA919F30}"/>
              </a:ext>
            </a:extLst>
          </p:cNvPr>
          <p:cNvPicPr>
            <a:picLocks noChangeAspect="1"/>
          </p:cNvPicPr>
          <p:nvPr/>
        </p:nvPicPr>
        <p:blipFill rotWithShape="1">
          <a:blip r:embed="rId3">
            <a:extLst>
              <a:ext uri="{28A0092B-C50C-407E-A947-70E740481C1C}">
                <a14:useLocalDpi xmlns:a14="http://schemas.microsoft.com/office/drawing/2010/main" val="0"/>
              </a:ext>
            </a:extLst>
          </a:blip>
          <a:srcRect r="-1" b="4724"/>
          <a:stretch/>
        </p:blipFill>
        <p:spPr>
          <a:xfrm>
            <a:off x="4342764" y="10"/>
            <a:ext cx="4801236" cy="6852984"/>
          </a:xfrm>
          <a:custGeom>
            <a:avLst/>
            <a:gdLst>
              <a:gd name="connsiteX0" fmla="*/ 354282 w 6401647"/>
              <a:gd name="connsiteY0" fmla="*/ 0 h 6852994"/>
              <a:gd name="connsiteX1" fmla="*/ 6401647 w 6401647"/>
              <a:gd name="connsiteY1" fmla="*/ 0 h 6852994"/>
              <a:gd name="connsiteX2" fmla="*/ 6401647 w 6401647"/>
              <a:gd name="connsiteY2" fmla="*/ 6852994 h 6852994"/>
              <a:gd name="connsiteX3" fmla="*/ 0 w 6401647"/>
              <a:gd name="connsiteY3" fmla="*/ 6852994 h 6852994"/>
              <a:gd name="connsiteX4" fmla="*/ 0 w 6401647"/>
              <a:gd name="connsiteY4" fmla="*/ 6852993 h 6852994"/>
              <a:gd name="connsiteX5" fmla="*/ 3528116 w 6401647"/>
              <a:gd name="connsiteY5" fmla="*/ 6852993 h 6852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1647" h="6852994">
                <a:moveTo>
                  <a:pt x="354282" y="0"/>
                </a:moveTo>
                <a:lnTo>
                  <a:pt x="6401647" y="0"/>
                </a:lnTo>
                <a:lnTo>
                  <a:pt x="6401647" y="6852994"/>
                </a:lnTo>
                <a:lnTo>
                  <a:pt x="0" y="6852994"/>
                </a:lnTo>
                <a:lnTo>
                  <a:pt x="0" y="6852993"/>
                </a:lnTo>
                <a:lnTo>
                  <a:pt x="3528116" y="6852993"/>
                </a:lnTo>
                <a:close/>
              </a:path>
            </a:pathLst>
          </a:custGeom>
        </p:spPr>
      </p:pic>
    </p:spTree>
    <p:extLst>
      <p:ext uri="{BB962C8B-B14F-4D97-AF65-F5344CB8AC3E}">
        <p14:creationId xmlns:p14="http://schemas.microsoft.com/office/powerpoint/2010/main" val="1111505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461" name="Group 5"/>
          <p:cNvGrpSpPr>
            <a:grpSpLocks/>
          </p:cNvGrpSpPr>
          <p:nvPr/>
        </p:nvGrpSpPr>
        <p:grpSpPr bwMode="auto">
          <a:xfrm>
            <a:off x="1096963" y="1749425"/>
            <a:ext cx="6950075" cy="3262313"/>
            <a:chOff x="-58" y="-29"/>
            <a:chExt cx="4378" cy="2055"/>
          </a:xfrm>
        </p:grpSpPr>
        <p:sp>
          <p:nvSpPr>
            <p:cNvPr id="19458" name="Rectangle 2"/>
            <p:cNvSpPr>
              <a:spLocks noChangeArrowheads="1"/>
            </p:cNvSpPr>
            <p:nvPr/>
          </p:nvSpPr>
          <p:spPr bwMode="auto">
            <a:xfrm>
              <a:off x="-58" y="-29"/>
              <a:ext cx="116" cy="288"/>
            </a:xfrm>
            <a:prstGeom prst="rect">
              <a:avLst/>
            </a:prstGeom>
            <a:noFill/>
            <a:ln w="9525">
              <a:noFill/>
              <a:miter lim="800000"/>
              <a:headEnd/>
              <a:tailEnd/>
            </a:ln>
            <a:effectLst/>
          </p:spPr>
          <p:txBody>
            <a:bodyPr>
              <a:spAutoFit/>
            </a:bodyPr>
            <a:lstStyle/>
            <a:p>
              <a:pPr algn="l"/>
              <a:endParaRPr lang="en-US"/>
            </a:p>
          </p:txBody>
        </p:sp>
        <p:sp>
          <p:nvSpPr>
            <p:cNvPr id="19459" name="Rectangle 3"/>
            <p:cNvSpPr>
              <a:spLocks noChangeArrowheads="1"/>
            </p:cNvSpPr>
            <p:nvPr/>
          </p:nvSpPr>
          <p:spPr bwMode="auto">
            <a:xfrm>
              <a:off x="0" y="0"/>
              <a:ext cx="4320" cy="2026"/>
            </a:xfrm>
            <a:prstGeom prst="rect">
              <a:avLst/>
            </a:prstGeom>
            <a:noFill/>
            <a:ln w="9525">
              <a:noFill/>
              <a:miter lim="800000"/>
              <a:headEnd/>
              <a:tailEnd/>
            </a:ln>
            <a:effectLst/>
          </p:spPr>
          <p:txBody>
            <a:bodyPr/>
            <a:lstStyle/>
            <a:p>
              <a:pPr algn="l"/>
              <a:r>
                <a:rPr lang="en-US" sz="800">
                  <a:cs typeface="Times New Roman" pitchFamily="18" charset="0"/>
                </a:rPr>
                <a:t>  </a:t>
              </a:r>
              <a:r>
                <a:rPr lang="en-US" sz="20500">
                  <a:cs typeface="Times New Roman" pitchFamily="18" charset="0"/>
                </a:rPr>
                <a:t> </a:t>
              </a:r>
              <a:r>
                <a:rPr lang="en-US" sz="800">
                  <a:cs typeface="Times New Roman" pitchFamily="18" charset="0"/>
                </a:rPr>
                <a:t>                                                                                                                                      </a:t>
              </a:r>
            </a:p>
          </p:txBody>
        </p:sp>
      </p:grpSp>
      <p:pic>
        <p:nvPicPr>
          <p:cNvPr id="19460" name="Picture 4" descr="America!:: Declaration of Independence Polo (Polo Shirts)"/>
          <p:cNvPicPr>
            <a:picLocks noChangeAspect="1" noChangeArrowheads="1"/>
          </p:cNvPicPr>
          <p:nvPr/>
        </p:nvPicPr>
        <p:blipFill>
          <a:blip r:embed="rId2" cstate="print"/>
          <a:srcRect/>
          <a:stretch>
            <a:fillRect/>
          </a:stretch>
        </p:blipFill>
        <p:spPr bwMode="auto">
          <a:xfrm>
            <a:off x="685800" y="3048000"/>
            <a:ext cx="3429000" cy="3268663"/>
          </a:xfrm>
          <a:prstGeom prst="rect">
            <a:avLst/>
          </a:prstGeom>
          <a:noFill/>
        </p:spPr>
      </p:pic>
      <p:grpSp>
        <p:nvGrpSpPr>
          <p:cNvPr id="19465" name="Group 9"/>
          <p:cNvGrpSpPr>
            <a:grpSpLocks/>
          </p:cNvGrpSpPr>
          <p:nvPr/>
        </p:nvGrpSpPr>
        <p:grpSpPr bwMode="auto">
          <a:xfrm>
            <a:off x="1096963" y="1668463"/>
            <a:ext cx="6950075" cy="3430587"/>
            <a:chOff x="-58" y="-29"/>
            <a:chExt cx="4378" cy="2161"/>
          </a:xfrm>
        </p:grpSpPr>
        <p:sp>
          <p:nvSpPr>
            <p:cNvPr id="19462" name="Rectangle 6"/>
            <p:cNvSpPr>
              <a:spLocks noChangeArrowheads="1"/>
            </p:cNvSpPr>
            <p:nvPr/>
          </p:nvSpPr>
          <p:spPr bwMode="auto">
            <a:xfrm>
              <a:off x="-58" y="-29"/>
              <a:ext cx="116" cy="288"/>
            </a:xfrm>
            <a:prstGeom prst="rect">
              <a:avLst/>
            </a:prstGeom>
            <a:noFill/>
            <a:ln w="9525">
              <a:noFill/>
              <a:miter lim="800000"/>
              <a:headEnd/>
              <a:tailEnd/>
            </a:ln>
            <a:effectLst/>
          </p:spPr>
          <p:txBody>
            <a:bodyPr>
              <a:spAutoFit/>
            </a:bodyPr>
            <a:lstStyle/>
            <a:p>
              <a:pPr algn="l"/>
              <a:endParaRPr lang="en-US"/>
            </a:p>
          </p:txBody>
        </p:sp>
        <p:sp>
          <p:nvSpPr>
            <p:cNvPr id="19463" name="Rectangle 7"/>
            <p:cNvSpPr>
              <a:spLocks noChangeArrowheads="1"/>
            </p:cNvSpPr>
            <p:nvPr/>
          </p:nvSpPr>
          <p:spPr bwMode="auto">
            <a:xfrm>
              <a:off x="0" y="0"/>
              <a:ext cx="4320" cy="2132"/>
            </a:xfrm>
            <a:prstGeom prst="rect">
              <a:avLst/>
            </a:prstGeom>
            <a:noFill/>
            <a:ln w="9525">
              <a:noFill/>
              <a:miter lim="800000"/>
              <a:headEnd/>
              <a:tailEnd/>
            </a:ln>
            <a:effectLst/>
          </p:spPr>
          <p:txBody>
            <a:bodyPr/>
            <a:lstStyle/>
            <a:p>
              <a:pPr algn="l"/>
              <a:r>
                <a:rPr lang="en-US" sz="800">
                  <a:solidFill>
                    <a:srgbClr val="0000FF"/>
                  </a:solidFill>
                </a:rPr>
                <a:t>  </a:t>
              </a:r>
              <a:r>
                <a:rPr lang="en-US" sz="21600">
                  <a:solidFill>
                    <a:srgbClr val="0000FF"/>
                  </a:solidFill>
                </a:rPr>
                <a:t> </a:t>
              </a:r>
              <a:r>
                <a:rPr lang="en-US" sz="800">
                  <a:solidFill>
                    <a:srgbClr val="0000FF"/>
                  </a:solidFill>
                </a:rPr>
                <a:t>                                                                                                                                      </a:t>
              </a:r>
            </a:p>
          </p:txBody>
        </p:sp>
      </p:grpSp>
      <p:pic>
        <p:nvPicPr>
          <p:cNvPr id="19464" name="Picture 8" descr="Kitchen and Much More:: FLAG FLATWARE (Flatware Sets)"/>
          <p:cNvPicPr>
            <a:picLocks noChangeAspect="1" noChangeArrowheads="1"/>
          </p:cNvPicPr>
          <p:nvPr/>
        </p:nvPicPr>
        <p:blipFill>
          <a:blip r:embed="rId3" cstate="print"/>
          <a:srcRect/>
          <a:stretch>
            <a:fillRect/>
          </a:stretch>
        </p:blipFill>
        <p:spPr bwMode="auto">
          <a:xfrm>
            <a:off x="4648200" y="381000"/>
            <a:ext cx="2819400" cy="2819400"/>
          </a:xfrm>
          <a:prstGeom prst="rect">
            <a:avLst/>
          </a:prstGeom>
          <a:noFill/>
        </p:spPr>
      </p:pic>
      <p:grpSp>
        <p:nvGrpSpPr>
          <p:cNvPr id="19469" name="Group 13"/>
          <p:cNvGrpSpPr>
            <a:grpSpLocks/>
          </p:cNvGrpSpPr>
          <p:nvPr/>
        </p:nvGrpSpPr>
        <p:grpSpPr bwMode="auto">
          <a:xfrm>
            <a:off x="1096963" y="2097088"/>
            <a:ext cx="6950075" cy="2606675"/>
            <a:chOff x="-58" y="-29"/>
            <a:chExt cx="4378" cy="1642"/>
          </a:xfrm>
        </p:grpSpPr>
        <p:sp>
          <p:nvSpPr>
            <p:cNvPr id="19466" name="Rectangle 10"/>
            <p:cNvSpPr>
              <a:spLocks noChangeArrowheads="1"/>
            </p:cNvSpPr>
            <p:nvPr/>
          </p:nvSpPr>
          <p:spPr bwMode="auto">
            <a:xfrm>
              <a:off x="-58" y="-29"/>
              <a:ext cx="116" cy="288"/>
            </a:xfrm>
            <a:prstGeom prst="rect">
              <a:avLst/>
            </a:prstGeom>
            <a:noFill/>
            <a:ln w="9525">
              <a:noFill/>
              <a:miter lim="800000"/>
              <a:headEnd/>
              <a:tailEnd/>
            </a:ln>
            <a:effectLst/>
          </p:spPr>
          <p:txBody>
            <a:bodyPr>
              <a:spAutoFit/>
            </a:bodyPr>
            <a:lstStyle/>
            <a:p>
              <a:pPr algn="l"/>
              <a:endParaRPr lang="en-US"/>
            </a:p>
          </p:txBody>
        </p:sp>
        <p:sp>
          <p:nvSpPr>
            <p:cNvPr id="19467" name="Rectangle 11"/>
            <p:cNvSpPr>
              <a:spLocks noChangeArrowheads="1"/>
            </p:cNvSpPr>
            <p:nvPr/>
          </p:nvSpPr>
          <p:spPr bwMode="auto">
            <a:xfrm>
              <a:off x="0" y="0"/>
              <a:ext cx="4320" cy="1613"/>
            </a:xfrm>
            <a:prstGeom prst="rect">
              <a:avLst/>
            </a:prstGeom>
            <a:noFill/>
            <a:ln w="9525">
              <a:noFill/>
              <a:miter lim="800000"/>
              <a:headEnd/>
              <a:tailEnd/>
            </a:ln>
            <a:effectLst/>
          </p:spPr>
          <p:txBody>
            <a:bodyPr/>
            <a:lstStyle/>
            <a:p>
              <a:pPr algn="l"/>
              <a:r>
                <a:rPr lang="en-US" sz="800"/>
                <a:t>  </a:t>
              </a:r>
              <a:r>
                <a:rPr lang="en-US" sz="16200"/>
                <a:t> </a:t>
              </a:r>
              <a:r>
                <a:rPr lang="en-US" sz="800"/>
                <a:t>                                                                                                    </a:t>
              </a:r>
            </a:p>
          </p:txBody>
        </p:sp>
      </p:grpSp>
      <p:pic>
        <p:nvPicPr>
          <p:cNvPr id="19468" name="Picture 12" descr="Herrschners.com:: American Flag Pillow (Other Needlework Kits)"/>
          <p:cNvPicPr>
            <a:picLocks noChangeAspect="1" noChangeArrowheads="1"/>
          </p:cNvPicPr>
          <p:nvPr/>
        </p:nvPicPr>
        <p:blipFill>
          <a:blip r:embed="rId4" cstate="print"/>
          <a:srcRect/>
          <a:stretch>
            <a:fillRect/>
          </a:stretch>
        </p:blipFill>
        <p:spPr bwMode="auto">
          <a:xfrm>
            <a:off x="914400" y="381000"/>
            <a:ext cx="2114550" cy="2114550"/>
          </a:xfrm>
          <a:prstGeom prst="rect">
            <a:avLst/>
          </a:prstGeom>
          <a:noFill/>
        </p:spPr>
      </p:pic>
      <p:grpSp>
        <p:nvGrpSpPr>
          <p:cNvPr id="19473" name="Group 17"/>
          <p:cNvGrpSpPr>
            <a:grpSpLocks/>
          </p:cNvGrpSpPr>
          <p:nvPr/>
        </p:nvGrpSpPr>
        <p:grpSpPr bwMode="auto">
          <a:xfrm>
            <a:off x="1096963" y="1971675"/>
            <a:ext cx="6950075" cy="2835275"/>
            <a:chOff x="-58" y="-29"/>
            <a:chExt cx="4378" cy="1786"/>
          </a:xfrm>
        </p:grpSpPr>
        <p:sp>
          <p:nvSpPr>
            <p:cNvPr id="19470" name="Rectangle 14"/>
            <p:cNvSpPr>
              <a:spLocks noChangeArrowheads="1"/>
            </p:cNvSpPr>
            <p:nvPr/>
          </p:nvSpPr>
          <p:spPr bwMode="auto">
            <a:xfrm>
              <a:off x="-58" y="-29"/>
              <a:ext cx="116" cy="288"/>
            </a:xfrm>
            <a:prstGeom prst="rect">
              <a:avLst/>
            </a:prstGeom>
            <a:noFill/>
            <a:ln w="9525">
              <a:noFill/>
              <a:miter lim="800000"/>
              <a:headEnd/>
              <a:tailEnd/>
            </a:ln>
            <a:effectLst/>
          </p:spPr>
          <p:txBody>
            <a:bodyPr>
              <a:spAutoFit/>
            </a:bodyPr>
            <a:lstStyle/>
            <a:p>
              <a:pPr algn="l"/>
              <a:endParaRPr lang="en-US"/>
            </a:p>
          </p:txBody>
        </p:sp>
        <p:sp>
          <p:nvSpPr>
            <p:cNvPr id="19471" name="Rectangle 15"/>
            <p:cNvSpPr>
              <a:spLocks noChangeArrowheads="1"/>
            </p:cNvSpPr>
            <p:nvPr/>
          </p:nvSpPr>
          <p:spPr bwMode="auto">
            <a:xfrm>
              <a:off x="0" y="0"/>
              <a:ext cx="4320" cy="1757"/>
            </a:xfrm>
            <a:prstGeom prst="rect">
              <a:avLst/>
            </a:prstGeom>
            <a:noFill/>
            <a:ln w="9525">
              <a:noFill/>
              <a:miter lim="800000"/>
              <a:headEnd/>
              <a:tailEnd/>
            </a:ln>
            <a:effectLst/>
          </p:spPr>
          <p:txBody>
            <a:bodyPr/>
            <a:lstStyle/>
            <a:p>
              <a:pPr algn="l"/>
              <a:r>
                <a:rPr lang="en-US" sz="800">
                  <a:hlinkClick r:id="rId5" invalidUrl="http:///"/>
                </a:rPr>
                <a:t>  </a:t>
              </a:r>
              <a:r>
                <a:rPr lang="en-US" sz="17700"/>
                <a:t> </a:t>
              </a:r>
              <a:r>
                <a:rPr lang="en-US" sz="800"/>
                <a:t>                                                                                 </a:t>
              </a:r>
            </a:p>
          </p:txBody>
        </p:sp>
      </p:grpSp>
      <p:pic>
        <p:nvPicPr>
          <p:cNvPr id="19472" name="Picture 16" descr="America!:: Patriotic Car Mats (Auto Floor Mats &amp; Carpet)">
            <a:hlinkClick r:id="rId6" invalidUrl="http:///"/>
          </p:cNvPr>
          <p:cNvPicPr>
            <a:picLocks noChangeAspect="1" noChangeArrowheads="1"/>
          </p:cNvPicPr>
          <p:nvPr/>
        </p:nvPicPr>
        <p:blipFill>
          <a:blip r:embed="rId7" cstate="print"/>
          <a:srcRect/>
          <a:stretch>
            <a:fillRect/>
          </a:stretch>
        </p:blipFill>
        <p:spPr bwMode="auto">
          <a:xfrm>
            <a:off x="5867400" y="3429000"/>
            <a:ext cx="2201863" cy="2971800"/>
          </a:xfrm>
          <a:prstGeom prst="rect">
            <a:avLst/>
          </a:prstGeom>
          <a:noFill/>
        </p:spPr>
      </p:pic>
      <p:sp>
        <p:nvSpPr>
          <p:cNvPr id="19474" name="WordArt 18"/>
          <p:cNvSpPr>
            <a:spLocks noChangeArrowheads="1" noChangeShapeType="1" noTextEdit="1"/>
          </p:cNvSpPr>
          <p:nvPr/>
        </p:nvSpPr>
        <p:spPr bwMode="auto">
          <a:xfrm>
            <a:off x="381000" y="762000"/>
            <a:ext cx="8229600" cy="5105400"/>
          </a:xfrm>
          <a:prstGeom prst="rect">
            <a:avLst/>
          </a:prstGeom>
        </p:spPr>
        <p:txBody>
          <a:bodyPr wrap="none" fromWordArt="1">
            <a:prstTxWarp prst="textSlantUp">
              <a:avLst>
                <a:gd name="adj" fmla="val 55556"/>
              </a:avLst>
            </a:prstTxWarp>
          </a:bodyPr>
          <a:lstStyle/>
          <a:p>
            <a:r>
              <a:rPr lang="en-US" sz="3600" b="1" kern="10" dirty="0">
                <a:ln w="9525">
                  <a:solidFill>
                    <a:srgbClr val="000000"/>
                  </a:solidFill>
                  <a:round/>
                  <a:headEnd/>
                  <a:tailEnd/>
                </a:ln>
                <a:solidFill>
                  <a:srgbClr val="FF0000"/>
                </a:solidFill>
                <a:latin typeface="Arial Black"/>
              </a:rPr>
              <a:t>VIOLATIONS?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1" presetClass="entr" presetSubtype="0" fill="hold" grpId="0" nodeType="afterEffect">
                                  <p:stCondLst>
                                    <p:cond delay="2000"/>
                                  </p:stCondLst>
                                  <p:childTnLst>
                                    <p:set>
                                      <p:cBhvr>
                                        <p:cTn id="6" dur="1000">
                                          <p:stCondLst>
                                            <p:cond delay="0"/>
                                          </p:stCondLst>
                                        </p:cTn>
                                        <p:tgtEl>
                                          <p:spTgt spid="194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1371600"/>
            <a:ext cx="9144000" cy="0"/>
          </a:xfrm>
          <a:prstGeom prst="rect">
            <a:avLst/>
          </a:prstGeom>
          <a:noFill/>
          <a:ln w="9525">
            <a:noFill/>
            <a:miter lim="800000"/>
            <a:headEnd/>
            <a:tailEnd/>
          </a:ln>
          <a:effectLst/>
        </p:spPr>
        <p:txBody>
          <a:bodyPr>
            <a:spAutoFit/>
          </a:bodyPr>
          <a:lstStyle/>
          <a:p>
            <a:endParaRPr lang="en-US"/>
          </a:p>
        </p:txBody>
      </p:sp>
      <p:grpSp>
        <p:nvGrpSpPr>
          <p:cNvPr id="7180" name="Group 12"/>
          <p:cNvGrpSpPr>
            <a:grpSpLocks/>
          </p:cNvGrpSpPr>
          <p:nvPr/>
        </p:nvGrpSpPr>
        <p:grpSpPr bwMode="auto">
          <a:xfrm>
            <a:off x="3124200" y="4114800"/>
            <a:ext cx="3124200" cy="1752600"/>
            <a:chOff x="0" y="0"/>
            <a:chExt cx="4320" cy="2592"/>
          </a:xfrm>
        </p:grpSpPr>
        <p:sp>
          <p:nvSpPr>
            <p:cNvPr id="7171" name="Rectangle 3"/>
            <p:cNvSpPr>
              <a:spLocks noChangeArrowheads="1"/>
            </p:cNvSpPr>
            <p:nvPr/>
          </p:nvSpPr>
          <p:spPr bwMode="auto">
            <a:xfrm>
              <a:off x="0" y="0"/>
              <a:ext cx="4320" cy="0"/>
            </a:xfrm>
            <a:prstGeom prst="rect">
              <a:avLst/>
            </a:prstGeom>
            <a:noFill/>
            <a:ln w="9525">
              <a:noFill/>
              <a:miter lim="800000"/>
              <a:headEnd/>
              <a:tailEnd/>
            </a:ln>
            <a:effectLst/>
          </p:spPr>
          <p:txBody>
            <a:bodyPr>
              <a:spAutoFit/>
            </a:bodyPr>
            <a:lstStyle/>
            <a:p>
              <a:endParaRPr lang="en-US"/>
            </a:p>
          </p:txBody>
        </p:sp>
        <p:grpSp>
          <p:nvGrpSpPr>
            <p:cNvPr id="7179" name="Group 11"/>
            <p:cNvGrpSpPr>
              <a:grpSpLocks/>
            </p:cNvGrpSpPr>
            <p:nvPr/>
          </p:nvGrpSpPr>
          <p:grpSpPr bwMode="auto">
            <a:xfrm>
              <a:off x="0" y="0"/>
              <a:ext cx="2592" cy="2592"/>
              <a:chOff x="0" y="2592"/>
              <a:chExt cx="2592" cy="2592"/>
            </a:xfrm>
          </p:grpSpPr>
          <p:sp>
            <p:nvSpPr>
              <p:cNvPr id="7172" name="Rectangle 4"/>
              <p:cNvSpPr>
                <a:spLocks noChangeArrowheads="1"/>
              </p:cNvSpPr>
              <p:nvPr/>
            </p:nvSpPr>
            <p:spPr bwMode="auto">
              <a:xfrm>
                <a:off x="0" y="2592"/>
                <a:ext cx="2592" cy="2592"/>
              </a:xfrm>
              <a:prstGeom prst="rect">
                <a:avLst/>
              </a:prstGeom>
              <a:noFill/>
              <a:ln w="9525">
                <a:noFill/>
                <a:miter lim="800000"/>
                <a:headEnd/>
                <a:tailEnd/>
              </a:ln>
              <a:effectLst/>
            </p:spPr>
            <p:txBody>
              <a:bodyPr>
                <a:spAutoFit/>
              </a:bodyPr>
              <a:lstStyle/>
              <a:p>
                <a:endParaRPr lang="en-US"/>
              </a:p>
            </p:txBody>
          </p:sp>
          <p:grpSp>
            <p:nvGrpSpPr>
              <p:cNvPr id="7178" name="Group 10"/>
              <p:cNvGrpSpPr>
                <a:grpSpLocks/>
              </p:cNvGrpSpPr>
              <p:nvPr/>
            </p:nvGrpSpPr>
            <p:grpSpPr bwMode="auto">
              <a:xfrm>
                <a:off x="0" y="2592"/>
                <a:ext cx="2592" cy="1728"/>
                <a:chOff x="0" y="2592"/>
                <a:chExt cx="2592" cy="1728"/>
              </a:xfrm>
            </p:grpSpPr>
            <p:sp>
              <p:nvSpPr>
                <p:cNvPr id="7173" name="Rectangle 5"/>
                <p:cNvSpPr>
                  <a:spLocks noChangeArrowheads="1"/>
                </p:cNvSpPr>
                <p:nvPr/>
              </p:nvSpPr>
              <p:spPr bwMode="auto">
                <a:xfrm>
                  <a:off x="0" y="2592"/>
                  <a:ext cx="0" cy="0"/>
                </a:xfrm>
                <a:prstGeom prst="rect">
                  <a:avLst/>
                </a:prstGeom>
                <a:noFill/>
                <a:ln w="9525">
                  <a:noFill/>
                  <a:miter lim="800000"/>
                  <a:headEnd/>
                  <a:tailEnd/>
                </a:ln>
                <a:effectLst/>
              </p:spPr>
              <p:txBody>
                <a:bodyPr>
                  <a:spAutoFit/>
                </a:bodyPr>
                <a:lstStyle/>
                <a:p>
                  <a:endParaRPr lang="en-US"/>
                </a:p>
              </p:txBody>
            </p:sp>
            <p:grpSp>
              <p:nvGrpSpPr>
                <p:cNvPr id="7177" name="Group 9"/>
                <p:cNvGrpSpPr>
                  <a:grpSpLocks/>
                </p:cNvGrpSpPr>
                <p:nvPr/>
              </p:nvGrpSpPr>
              <p:grpSpPr bwMode="auto">
                <a:xfrm>
                  <a:off x="0" y="2592"/>
                  <a:ext cx="2592" cy="1728"/>
                  <a:chOff x="0" y="2592"/>
                  <a:chExt cx="2592" cy="1728"/>
                </a:xfrm>
              </p:grpSpPr>
              <p:sp>
                <p:nvSpPr>
                  <p:cNvPr id="7176" name="Rectangle 8"/>
                  <p:cNvSpPr>
                    <a:spLocks noChangeArrowheads="1"/>
                  </p:cNvSpPr>
                  <p:nvPr/>
                </p:nvSpPr>
                <p:spPr bwMode="auto">
                  <a:xfrm>
                    <a:off x="0" y="2592"/>
                    <a:ext cx="2592" cy="1728"/>
                  </a:xfrm>
                  <a:prstGeom prst="rect">
                    <a:avLst/>
                  </a:prstGeom>
                  <a:solidFill>
                    <a:srgbClr val="FFFFFF"/>
                  </a:solidFill>
                  <a:ln w="9525">
                    <a:noFill/>
                    <a:miter lim="800000"/>
                    <a:headEnd/>
                    <a:tailEnd/>
                  </a:ln>
                  <a:effectLst/>
                </p:spPr>
                <p:txBody>
                  <a:bodyPr/>
                  <a:lstStyle/>
                  <a:p>
                    <a:endParaRPr lang="en-US"/>
                  </a:p>
                </p:txBody>
              </p:sp>
              <p:sp>
                <p:nvSpPr>
                  <p:cNvPr id="7174" name="Rectangle 6"/>
                  <p:cNvSpPr>
                    <a:spLocks noChangeArrowheads="1"/>
                  </p:cNvSpPr>
                  <p:nvPr/>
                </p:nvSpPr>
                <p:spPr bwMode="auto">
                  <a:xfrm>
                    <a:off x="0" y="2592"/>
                    <a:ext cx="2592" cy="1728"/>
                  </a:xfrm>
                  <a:prstGeom prst="rect">
                    <a:avLst/>
                  </a:prstGeom>
                  <a:solidFill>
                    <a:srgbClr val="FFFFFF"/>
                  </a:solidFill>
                  <a:ln w="9525">
                    <a:noFill/>
                    <a:miter lim="800000"/>
                    <a:headEnd/>
                    <a:tailEnd/>
                  </a:ln>
                  <a:effectLst/>
                </p:spPr>
                <p:txBody>
                  <a:bodyPr anchor="ctr"/>
                  <a:lstStyle/>
                  <a:p>
                    <a:r>
                      <a:rPr lang="en-US" sz="700">
                        <a:solidFill>
                          <a:srgbClr val="222222"/>
                        </a:solidFill>
                        <a:latin typeface="Verdana" pitchFamily="34" charset="0"/>
                        <a:hlinkClick r:id="rId2"/>
                      </a:rPr>
                      <a:t>  </a:t>
                    </a:r>
                    <a:r>
                      <a:rPr lang="en-US" sz="16700">
                        <a:solidFill>
                          <a:srgbClr val="222222"/>
                        </a:solidFill>
                        <a:latin typeface="Verdana" pitchFamily="34" charset="0"/>
                      </a:rPr>
                      <a:t> </a:t>
                    </a:r>
                    <a:r>
                      <a:rPr lang="en-US" sz="700">
                        <a:solidFill>
                          <a:srgbClr val="222222"/>
                        </a:solidFill>
                        <a:latin typeface="Verdana" pitchFamily="34" charset="0"/>
                      </a:rPr>
                      <a:t>                                                                                                           </a:t>
                    </a:r>
                  </a:p>
                </p:txBody>
              </p:sp>
            </p:grpSp>
          </p:grpSp>
        </p:grpSp>
      </p:grpSp>
      <p:pic>
        <p:nvPicPr>
          <p:cNvPr id="7175" name="Picture 7" descr="New England Porch w/ American Flag Bunting, Photo, Photos, Pictures, Photographs">
            <a:hlinkClick r:id="rId2"/>
          </p:cNvPr>
          <p:cNvPicPr>
            <a:picLocks noChangeAspect="1" noChangeArrowheads="1"/>
          </p:cNvPicPr>
          <p:nvPr/>
        </p:nvPicPr>
        <p:blipFill>
          <a:blip r:embed="rId3" cstate="print"/>
          <a:srcRect/>
          <a:stretch>
            <a:fillRect/>
          </a:stretch>
        </p:blipFill>
        <p:spPr bwMode="auto">
          <a:xfrm>
            <a:off x="2057400" y="2667000"/>
            <a:ext cx="5181600" cy="4005263"/>
          </a:xfrm>
          <a:prstGeom prst="rect">
            <a:avLst/>
          </a:prstGeom>
          <a:noFill/>
        </p:spPr>
      </p:pic>
      <p:sp>
        <p:nvSpPr>
          <p:cNvPr id="7182" name="Rectangle 14"/>
          <p:cNvSpPr>
            <a:spLocks noChangeArrowheads="1"/>
          </p:cNvSpPr>
          <p:nvPr/>
        </p:nvSpPr>
        <p:spPr bwMode="auto">
          <a:xfrm>
            <a:off x="0" y="-304800"/>
            <a:ext cx="9144000" cy="2923877"/>
          </a:xfrm>
          <a:prstGeom prst="rect">
            <a:avLst/>
          </a:prstGeom>
          <a:noFill/>
          <a:ln w="9525">
            <a:noFill/>
            <a:miter lim="800000"/>
            <a:headEnd/>
            <a:tailEnd/>
          </a:ln>
          <a:effectLst/>
        </p:spPr>
        <p:txBody>
          <a:bodyPr>
            <a:spAutoFit/>
          </a:bodyPr>
          <a:lstStyle/>
          <a:p>
            <a:pPr algn="l"/>
            <a:endParaRPr lang="en-US" dirty="0"/>
          </a:p>
          <a:p>
            <a:pPr lvl="1" eaLnBrk="0" hangingPunct="0"/>
            <a:r>
              <a:rPr lang="en-US" sz="3200" b="1" dirty="0">
                <a:solidFill>
                  <a:schemeClr val="bg1"/>
                </a:solidFill>
                <a:effectLst>
                  <a:outerShdw blurRad="38100" dist="38100" dir="2700000" algn="tl">
                    <a:srgbClr val="808080"/>
                  </a:outerShdw>
                </a:effectLst>
              </a:rPr>
              <a:t>The flag should not be used as a drapery, or for covering a speakers desk, draping a platform, or for any decoration in general. Bunting of blue, white and red stripes is available for these purposes. </a:t>
            </a:r>
            <a:endParaRPr lang="en-US" sz="2800" b="1" dirty="0">
              <a:solidFill>
                <a:schemeClr val="bg1"/>
              </a:solidFill>
              <a:effectLst>
                <a:outerShdw blurRad="38100" dist="38100" dir="2700000" algn="tl">
                  <a:srgbClr val="808080"/>
                </a:outerShdw>
              </a:effectLs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1393825"/>
            <a:ext cx="9144000" cy="0"/>
          </a:xfrm>
          <a:prstGeom prst="rect">
            <a:avLst/>
          </a:prstGeom>
          <a:noFill/>
          <a:ln w="9525">
            <a:noFill/>
            <a:miter lim="800000"/>
            <a:headEnd/>
            <a:tailEnd/>
          </a:ln>
          <a:effectLst/>
        </p:spPr>
        <p:txBody>
          <a:bodyPr>
            <a:spAutoFit/>
          </a:bodyPr>
          <a:lstStyle/>
          <a:p>
            <a:endParaRPr lang="en-US"/>
          </a:p>
        </p:txBody>
      </p:sp>
      <p:grpSp>
        <p:nvGrpSpPr>
          <p:cNvPr id="10250" name="Group 10"/>
          <p:cNvGrpSpPr>
            <a:grpSpLocks/>
          </p:cNvGrpSpPr>
          <p:nvPr/>
        </p:nvGrpSpPr>
        <p:grpSpPr bwMode="auto">
          <a:xfrm>
            <a:off x="3413125" y="1393825"/>
            <a:ext cx="2317750" cy="4070350"/>
            <a:chOff x="-58" y="-192"/>
            <a:chExt cx="1460" cy="2564"/>
          </a:xfrm>
        </p:grpSpPr>
        <p:sp>
          <p:nvSpPr>
            <p:cNvPr id="10243" name="Rectangle 3"/>
            <p:cNvSpPr>
              <a:spLocks noChangeArrowheads="1"/>
            </p:cNvSpPr>
            <p:nvPr/>
          </p:nvSpPr>
          <p:spPr bwMode="auto">
            <a:xfrm>
              <a:off x="-58" y="-192"/>
              <a:ext cx="116" cy="384"/>
            </a:xfrm>
            <a:prstGeom prst="rect">
              <a:avLst/>
            </a:prstGeom>
            <a:noFill/>
            <a:ln w="9525">
              <a:noFill/>
              <a:miter lim="800000"/>
              <a:headEnd/>
              <a:tailEnd/>
            </a:ln>
            <a:effectLst/>
          </p:spPr>
          <p:txBody>
            <a:bodyPr anchor="ctr">
              <a:spAutoFit/>
            </a:bodyPr>
            <a:lstStyle/>
            <a:p>
              <a:pPr algn="l"/>
              <a:endParaRPr lang="en-US" sz="1000">
                <a:latin typeface="Arial" charset="0"/>
              </a:endParaRPr>
            </a:p>
            <a:p>
              <a:pPr lvl="3" algn="l" eaLnBrk="0" hangingPunct="0"/>
              <a:endParaRPr lang="en-US"/>
            </a:p>
          </p:txBody>
        </p:sp>
        <p:sp>
          <p:nvSpPr>
            <p:cNvPr id="10244" name="Rectangle 4"/>
            <p:cNvSpPr>
              <a:spLocks noChangeArrowheads="1"/>
            </p:cNvSpPr>
            <p:nvPr/>
          </p:nvSpPr>
          <p:spPr bwMode="auto">
            <a:xfrm>
              <a:off x="0" y="384"/>
              <a:ext cx="1402" cy="644"/>
            </a:xfrm>
            <a:prstGeom prst="rect">
              <a:avLst/>
            </a:prstGeom>
            <a:noFill/>
            <a:ln w="9525">
              <a:noFill/>
              <a:miter lim="800000"/>
              <a:headEnd/>
              <a:tailEnd/>
            </a:ln>
            <a:effectLst/>
          </p:spPr>
          <p:txBody>
            <a:bodyPr anchor="ctr"/>
            <a:lstStyle/>
            <a:p>
              <a:pPr algn="l">
                <a:buFontTx/>
                <a:buChar char="•"/>
              </a:pPr>
              <a:r>
                <a:rPr lang="en-US" sz="1000">
                  <a:latin typeface="Arial" charset="0"/>
                </a:rPr>
                <a:t>  </a:t>
              </a:r>
              <a:r>
                <a:rPr lang="en-US" sz="6100">
                  <a:latin typeface="Arial" charset="0"/>
                </a:rPr>
                <a:t> </a:t>
              </a:r>
              <a:r>
                <a:rPr lang="en-US" sz="1000">
                  <a:latin typeface="Arial" charset="0"/>
                </a:rPr>
                <a:t>                                                 </a:t>
              </a:r>
            </a:p>
          </p:txBody>
        </p:sp>
        <p:sp>
          <p:nvSpPr>
            <p:cNvPr id="10246" name="Rectangle 6"/>
            <p:cNvSpPr>
              <a:spLocks noChangeArrowheads="1"/>
            </p:cNvSpPr>
            <p:nvPr/>
          </p:nvSpPr>
          <p:spPr bwMode="auto">
            <a:xfrm>
              <a:off x="-58" y="836"/>
              <a:ext cx="116" cy="384"/>
            </a:xfrm>
            <a:prstGeom prst="rect">
              <a:avLst/>
            </a:prstGeom>
            <a:noFill/>
            <a:ln w="9525">
              <a:noFill/>
              <a:miter lim="800000"/>
              <a:headEnd/>
              <a:tailEnd/>
            </a:ln>
            <a:effectLst/>
          </p:spPr>
          <p:txBody>
            <a:bodyPr anchor="ctr">
              <a:spAutoFit/>
            </a:bodyPr>
            <a:lstStyle/>
            <a:p>
              <a:pPr algn="l">
                <a:buFontTx/>
                <a:buChar char="•"/>
              </a:pPr>
              <a:endParaRPr lang="en-US" sz="1000">
                <a:latin typeface="Arial" charset="0"/>
              </a:endParaRPr>
            </a:p>
            <a:p>
              <a:pPr algn="l" eaLnBrk="0" hangingPunct="0"/>
              <a:endParaRPr lang="en-US"/>
            </a:p>
          </p:txBody>
        </p:sp>
        <p:sp>
          <p:nvSpPr>
            <p:cNvPr id="10247" name="Rectangle 7"/>
            <p:cNvSpPr>
              <a:spLocks noChangeArrowheads="1"/>
            </p:cNvSpPr>
            <p:nvPr/>
          </p:nvSpPr>
          <p:spPr bwMode="auto">
            <a:xfrm>
              <a:off x="-58" y="1220"/>
              <a:ext cx="116" cy="384"/>
            </a:xfrm>
            <a:prstGeom prst="rect">
              <a:avLst/>
            </a:prstGeom>
            <a:noFill/>
            <a:ln w="9525">
              <a:noFill/>
              <a:miter lim="800000"/>
              <a:headEnd/>
              <a:tailEnd/>
            </a:ln>
            <a:effectLst/>
          </p:spPr>
          <p:txBody>
            <a:bodyPr anchor="ctr">
              <a:spAutoFit/>
            </a:bodyPr>
            <a:lstStyle/>
            <a:p>
              <a:pPr algn="l">
                <a:buFontTx/>
                <a:buChar char="•"/>
              </a:pPr>
              <a:endParaRPr lang="en-US" sz="1000">
                <a:latin typeface="Arial" charset="0"/>
              </a:endParaRPr>
            </a:p>
            <a:p>
              <a:pPr algn="l" eaLnBrk="0" hangingPunct="0"/>
              <a:endParaRPr lang="en-US"/>
            </a:p>
          </p:txBody>
        </p:sp>
        <p:sp>
          <p:nvSpPr>
            <p:cNvPr id="10248" name="Rectangle 8"/>
            <p:cNvSpPr>
              <a:spLocks noChangeArrowheads="1"/>
            </p:cNvSpPr>
            <p:nvPr/>
          </p:nvSpPr>
          <p:spPr bwMode="auto">
            <a:xfrm>
              <a:off x="-58" y="1604"/>
              <a:ext cx="116" cy="384"/>
            </a:xfrm>
            <a:prstGeom prst="rect">
              <a:avLst/>
            </a:prstGeom>
            <a:noFill/>
            <a:ln w="9525">
              <a:noFill/>
              <a:miter lim="800000"/>
              <a:headEnd/>
              <a:tailEnd/>
            </a:ln>
            <a:effectLst/>
          </p:spPr>
          <p:txBody>
            <a:bodyPr anchor="ctr">
              <a:spAutoFit/>
            </a:bodyPr>
            <a:lstStyle/>
            <a:p>
              <a:pPr algn="l">
                <a:buFontTx/>
                <a:buChar char="•"/>
              </a:pPr>
              <a:endParaRPr lang="en-US" sz="1000">
                <a:latin typeface="Arial" charset="0"/>
              </a:endParaRPr>
            </a:p>
            <a:p>
              <a:pPr algn="l" eaLnBrk="0" hangingPunct="0"/>
              <a:endParaRPr lang="en-US"/>
            </a:p>
          </p:txBody>
        </p:sp>
        <p:sp>
          <p:nvSpPr>
            <p:cNvPr id="10249" name="Rectangle 9"/>
            <p:cNvSpPr>
              <a:spLocks noChangeArrowheads="1"/>
            </p:cNvSpPr>
            <p:nvPr/>
          </p:nvSpPr>
          <p:spPr bwMode="auto">
            <a:xfrm>
              <a:off x="-58" y="1988"/>
              <a:ext cx="116" cy="384"/>
            </a:xfrm>
            <a:prstGeom prst="rect">
              <a:avLst/>
            </a:prstGeom>
            <a:noFill/>
            <a:ln w="9525">
              <a:noFill/>
              <a:miter lim="800000"/>
              <a:headEnd/>
              <a:tailEnd/>
            </a:ln>
            <a:effectLst/>
          </p:spPr>
          <p:txBody>
            <a:bodyPr anchor="ctr">
              <a:spAutoFit/>
            </a:bodyPr>
            <a:lstStyle/>
            <a:p>
              <a:pPr algn="l"/>
              <a:endParaRPr lang="en-US" sz="1000">
                <a:latin typeface="Arial" charset="0"/>
              </a:endParaRPr>
            </a:p>
            <a:p>
              <a:pPr algn="l" eaLnBrk="0" hangingPunct="0"/>
              <a:endParaRPr lang="en-US"/>
            </a:p>
          </p:txBody>
        </p:sp>
      </p:grpSp>
      <p:pic>
        <p:nvPicPr>
          <p:cNvPr id="10245" name="Picture 5" descr="left or reversed flag"/>
          <p:cNvPicPr>
            <a:picLocks noChangeAspect="1" noChangeArrowheads="1"/>
          </p:cNvPicPr>
          <p:nvPr/>
        </p:nvPicPr>
        <p:blipFill>
          <a:blip r:embed="rId2" cstate="print"/>
          <a:srcRect/>
          <a:stretch>
            <a:fillRect/>
          </a:stretch>
        </p:blipFill>
        <p:spPr bwMode="auto">
          <a:xfrm>
            <a:off x="914400" y="533400"/>
            <a:ext cx="3124200" cy="1743075"/>
          </a:xfrm>
          <a:prstGeom prst="rect">
            <a:avLst/>
          </a:prstGeom>
          <a:noFill/>
        </p:spPr>
      </p:pic>
      <p:sp>
        <p:nvSpPr>
          <p:cNvPr id="10251" name="Rectangle 11"/>
          <p:cNvSpPr>
            <a:spLocks noChangeArrowheads="1"/>
          </p:cNvSpPr>
          <p:nvPr/>
        </p:nvSpPr>
        <p:spPr bwMode="auto">
          <a:xfrm>
            <a:off x="0" y="1393825"/>
            <a:ext cx="9144000" cy="0"/>
          </a:xfrm>
          <a:prstGeom prst="rect">
            <a:avLst/>
          </a:prstGeom>
          <a:noFill/>
          <a:ln w="9525">
            <a:noFill/>
            <a:miter lim="800000"/>
            <a:headEnd/>
            <a:tailEnd/>
          </a:ln>
          <a:effectLst/>
        </p:spPr>
        <p:txBody>
          <a:bodyPr>
            <a:spAutoFit/>
          </a:bodyPr>
          <a:lstStyle/>
          <a:p>
            <a:endParaRPr lang="en-US"/>
          </a:p>
        </p:txBody>
      </p:sp>
      <p:grpSp>
        <p:nvGrpSpPr>
          <p:cNvPr id="10259" name="Group 19"/>
          <p:cNvGrpSpPr>
            <a:grpSpLocks/>
          </p:cNvGrpSpPr>
          <p:nvPr/>
        </p:nvGrpSpPr>
        <p:grpSpPr bwMode="auto">
          <a:xfrm>
            <a:off x="2971800" y="1371600"/>
            <a:ext cx="2317750" cy="4070350"/>
            <a:chOff x="-58" y="-192"/>
            <a:chExt cx="1460" cy="2564"/>
          </a:xfrm>
        </p:grpSpPr>
        <p:sp>
          <p:nvSpPr>
            <p:cNvPr id="10252" name="Rectangle 12"/>
            <p:cNvSpPr>
              <a:spLocks noChangeArrowheads="1"/>
            </p:cNvSpPr>
            <p:nvPr/>
          </p:nvSpPr>
          <p:spPr bwMode="auto">
            <a:xfrm>
              <a:off x="-58" y="-192"/>
              <a:ext cx="116" cy="384"/>
            </a:xfrm>
            <a:prstGeom prst="rect">
              <a:avLst/>
            </a:prstGeom>
            <a:noFill/>
            <a:ln w="9525">
              <a:noFill/>
              <a:miter lim="800000"/>
              <a:headEnd/>
              <a:tailEnd/>
            </a:ln>
            <a:effectLst/>
          </p:spPr>
          <p:txBody>
            <a:bodyPr anchor="ctr">
              <a:spAutoFit/>
            </a:bodyPr>
            <a:lstStyle/>
            <a:p>
              <a:pPr algn="l"/>
              <a:endParaRPr lang="en-US" sz="1000">
                <a:latin typeface="Arial" charset="0"/>
              </a:endParaRPr>
            </a:p>
            <a:p>
              <a:pPr lvl="3" algn="l" eaLnBrk="0" hangingPunct="0"/>
              <a:endParaRPr lang="en-US"/>
            </a:p>
          </p:txBody>
        </p:sp>
        <p:sp>
          <p:nvSpPr>
            <p:cNvPr id="10253" name="Rectangle 13"/>
            <p:cNvSpPr>
              <a:spLocks noChangeArrowheads="1"/>
            </p:cNvSpPr>
            <p:nvPr/>
          </p:nvSpPr>
          <p:spPr bwMode="auto">
            <a:xfrm>
              <a:off x="0" y="384"/>
              <a:ext cx="1402" cy="644"/>
            </a:xfrm>
            <a:prstGeom prst="rect">
              <a:avLst/>
            </a:prstGeom>
            <a:noFill/>
            <a:ln w="9525">
              <a:noFill/>
              <a:miter lim="800000"/>
              <a:headEnd/>
              <a:tailEnd/>
            </a:ln>
            <a:effectLst/>
          </p:spPr>
          <p:txBody>
            <a:bodyPr anchor="ctr"/>
            <a:lstStyle/>
            <a:p>
              <a:pPr algn="l">
                <a:buFontTx/>
                <a:buChar char="•"/>
              </a:pPr>
              <a:r>
                <a:rPr lang="en-US" sz="1000">
                  <a:latin typeface="Arial" charset="0"/>
                </a:rPr>
                <a:t>  </a:t>
              </a:r>
              <a:r>
                <a:rPr lang="en-US" sz="6100">
                  <a:latin typeface="Arial" charset="0"/>
                </a:rPr>
                <a:t> </a:t>
              </a:r>
              <a:r>
                <a:rPr lang="en-US" sz="1000">
                  <a:latin typeface="Arial" charset="0"/>
                </a:rPr>
                <a:t>                                                 </a:t>
              </a:r>
            </a:p>
          </p:txBody>
        </p:sp>
        <p:sp>
          <p:nvSpPr>
            <p:cNvPr id="10255" name="Rectangle 15"/>
            <p:cNvSpPr>
              <a:spLocks noChangeArrowheads="1"/>
            </p:cNvSpPr>
            <p:nvPr/>
          </p:nvSpPr>
          <p:spPr bwMode="auto">
            <a:xfrm>
              <a:off x="-58" y="836"/>
              <a:ext cx="116" cy="384"/>
            </a:xfrm>
            <a:prstGeom prst="rect">
              <a:avLst/>
            </a:prstGeom>
            <a:noFill/>
            <a:ln w="9525">
              <a:noFill/>
              <a:miter lim="800000"/>
              <a:headEnd/>
              <a:tailEnd/>
            </a:ln>
            <a:effectLst/>
          </p:spPr>
          <p:txBody>
            <a:bodyPr anchor="ctr">
              <a:spAutoFit/>
            </a:bodyPr>
            <a:lstStyle/>
            <a:p>
              <a:pPr algn="l">
                <a:buFontTx/>
                <a:buChar char="•"/>
              </a:pPr>
              <a:endParaRPr lang="en-US" sz="1000">
                <a:latin typeface="Arial" charset="0"/>
              </a:endParaRPr>
            </a:p>
            <a:p>
              <a:pPr algn="l" eaLnBrk="0" hangingPunct="0"/>
              <a:endParaRPr lang="en-US"/>
            </a:p>
          </p:txBody>
        </p:sp>
        <p:sp>
          <p:nvSpPr>
            <p:cNvPr id="10256" name="Rectangle 16"/>
            <p:cNvSpPr>
              <a:spLocks noChangeArrowheads="1"/>
            </p:cNvSpPr>
            <p:nvPr/>
          </p:nvSpPr>
          <p:spPr bwMode="auto">
            <a:xfrm>
              <a:off x="-58" y="1220"/>
              <a:ext cx="116" cy="384"/>
            </a:xfrm>
            <a:prstGeom prst="rect">
              <a:avLst/>
            </a:prstGeom>
            <a:noFill/>
            <a:ln w="9525">
              <a:noFill/>
              <a:miter lim="800000"/>
              <a:headEnd/>
              <a:tailEnd/>
            </a:ln>
            <a:effectLst/>
          </p:spPr>
          <p:txBody>
            <a:bodyPr anchor="ctr">
              <a:spAutoFit/>
            </a:bodyPr>
            <a:lstStyle/>
            <a:p>
              <a:pPr algn="l">
                <a:buFontTx/>
                <a:buChar char="•"/>
              </a:pPr>
              <a:endParaRPr lang="en-US" sz="1000">
                <a:latin typeface="Arial" charset="0"/>
              </a:endParaRPr>
            </a:p>
            <a:p>
              <a:pPr algn="l" eaLnBrk="0" hangingPunct="0"/>
              <a:endParaRPr lang="en-US"/>
            </a:p>
          </p:txBody>
        </p:sp>
        <p:sp>
          <p:nvSpPr>
            <p:cNvPr id="10257" name="Rectangle 17"/>
            <p:cNvSpPr>
              <a:spLocks noChangeArrowheads="1"/>
            </p:cNvSpPr>
            <p:nvPr/>
          </p:nvSpPr>
          <p:spPr bwMode="auto">
            <a:xfrm>
              <a:off x="-58" y="1604"/>
              <a:ext cx="116" cy="384"/>
            </a:xfrm>
            <a:prstGeom prst="rect">
              <a:avLst/>
            </a:prstGeom>
            <a:noFill/>
            <a:ln w="9525">
              <a:noFill/>
              <a:miter lim="800000"/>
              <a:headEnd/>
              <a:tailEnd/>
            </a:ln>
            <a:effectLst/>
          </p:spPr>
          <p:txBody>
            <a:bodyPr anchor="ctr">
              <a:spAutoFit/>
            </a:bodyPr>
            <a:lstStyle/>
            <a:p>
              <a:pPr algn="l">
                <a:buFontTx/>
                <a:buChar char="•"/>
              </a:pPr>
              <a:endParaRPr lang="en-US" sz="1000">
                <a:latin typeface="Arial" charset="0"/>
              </a:endParaRPr>
            </a:p>
            <a:p>
              <a:pPr algn="l" eaLnBrk="0" hangingPunct="0"/>
              <a:endParaRPr lang="en-US"/>
            </a:p>
          </p:txBody>
        </p:sp>
        <p:sp>
          <p:nvSpPr>
            <p:cNvPr id="10258" name="Rectangle 18"/>
            <p:cNvSpPr>
              <a:spLocks noChangeArrowheads="1"/>
            </p:cNvSpPr>
            <p:nvPr/>
          </p:nvSpPr>
          <p:spPr bwMode="auto">
            <a:xfrm>
              <a:off x="-58" y="1988"/>
              <a:ext cx="116" cy="384"/>
            </a:xfrm>
            <a:prstGeom prst="rect">
              <a:avLst/>
            </a:prstGeom>
            <a:noFill/>
            <a:ln w="9525">
              <a:noFill/>
              <a:miter lim="800000"/>
              <a:headEnd/>
              <a:tailEnd/>
            </a:ln>
            <a:effectLst/>
          </p:spPr>
          <p:txBody>
            <a:bodyPr anchor="ctr">
              <a:spAutoFit/>
            </a:bodyPr>
            <a:lstStyle/>
            <a:p>
              <a:pPr algn="l"/>
              <a:endParaRPr lang="en-US" sz="1000">
                <a:latin typeface="Arial" charset="0"/>
              </a:endParaRPr>
            </a:p>
            <a:p>
              <a:pPr algn="l" eaLnBrk="0" hangingPunct="0"/>
              <a:endParaRPr lang="en-US"/>
            </a:p>
          </p:txBody>
        </p:sp>
      </p:grpSp>
      <p:pic>
        <p:nvPicPr>
          <p:cNvPr id="10254" name="Picture 14" descr="Right Flag"/>
          <p:cNvPicPr>
            <a:picLocks noChangeAspect="1" noChangeArrowheads="1"/>
          </p:cNvPicPr>
          <p:nvPr/>
        </p:nvPicPr>
        <p:blipFill>
          <a:blip r:embed="rId3" cstate="print"/>
          <a:srcRect/>
          <a:stretch>
            <a:fillRect/>
          </a:stretch>
        </p:blipFill>
        <p:spPr bwMode="auto">
          <a:xfrm>
            <a:off x="4648200" y="533400"/>
            <a:ext cx="3048000" cy="1700213"/>
          </a:xfrm>
          <a:prstGeom prst="rect">
            <a:avLst/>
          </a:prstGeom>
          <a:noFill/>
        </p:spPr>
      </p:pic>
      <p:sp>
        <p:nvSpPr>
          <p:cNvPr id="10260" name="Rectangle 20"/>
          <p:cNvSpPr>
            <a:spLocks noChangeArrowheads="1"/>
          </p:cNvSpPr>
          <p:nvPr/>
        </p:nvSpPr>
        <p:spPr bwMode="auto">
          <a:xfrm>
            <a:off x="0" y="2743200"/>
            <a:ext cx="9144000" cy="0"/>
          </a:xfrm>
          <a:prstGeom prst="rect">
            <a:avLst/>
          </a:prstGeom>
          <a:noFill/>
          <a:ln w="9525">
            <a:noFill/>
            <a:miter lim="800000"/>
            <a:headEnd/>
            <a:tailEnd/>
          </a:ln>
          <a:effectLst/>
        </p:spPr>
        <p:txBody>
          <a:bodyPr>
            <a:spAutoFit/>
          </a:bodyPr>
          <a:lstStyle/>
          <a:p>
            <a:endParaRPr lang="en-US"/>
          </a:p>
        </p:txBody>
      </p:sp>
      <p:sp>
        <p:nvSpPr>
          <p:cNvPr id="10261" name="Rectangle 21"/>
          <p:cNvSpPr>
            <a:spLocks noChangeArrowheads="1"/>
          </p:cNvSpPr>
          <p:nvPr/>
        </p:nvSpPr>
        <p:spPr bwMode="auto">
          <a:xfrm>
            <a:off x="-1584325" y="3729179"/>
            <a:ext cx="10363200" cy="196851"/>
          </a:xfrm>
          <a:prstGeom prst="rect">
            <a:avLst/>
          </a:prstGeom>
          <a:noFill/>
          <a:ln w="9525">
            <a:noFill/>
            <a:miter lim="800000"/>
            <a:headEnd/>
            <a:tailEnd/>
          </a:ln>
          <a:effectLst/>
        </p:spPr>
        <p:txBody>
          <a:bodyPr anchor="ctr"/>
          <a:lstStyle/>
          <a:p>
            <a:pPr algn="l"/>
            <a:endParaRPr lang="en-US" sz="1000" dirty="0">
              <a:latin typeface="Arial" charset="0"/>
            </a:endParaRPr>
          </a:p>
          <a:p>
            <a:pPr lvl="4" eaLnBrk="0" hangingPunct="0"/>
            <a:r>
              <a:rPr lang="en-US" dirty="0">
                <a:latin typeface="Arial" charset="0"/>
              </a:rPr>
              <a:t>To wear our country's flag properly, the field of stars should be worn closest to your heart. Thus, if your patch is to be worn on your LEFT sleeve, use a left flag. For patches worn on your RIGHT sleeve, use a "right" or "reversed field" flag. Some elect to use the "left" flag on both sleeves.</a:t>
            </a:r>
          </a:p>
          <a:p>
            <a:pPr algn="l" eaLnBrk="0" hangingPunct="0"/>
            <a:endParaRPr lang="en-US" sz="2800"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7500" y="4722953"/>
            <a:ext cx="2362200" cy="18859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1267" name="Picture 3" descr="ch-044m"/>
          <p:cNvPicPr>
            <a:picLocks noChangeAspect="1" noChangeArrowheads="1"/>
          </p:cNvPicPr>
          <p:nvPr/>
        </p:nvPicPr>
        <p:blipFill>
          <a:blip r:embed="rId2" cstate="print"/>
          <a:srcRect/>
          <a:stretch>
            <a:fillRect/>
          </a:stretch>
        </p:blipFill>
        <p:spPr bwMode="auto">
          <a:xfrm>
            <a:off x="228600" y="533400"/>
            <a:ext cx="3235325" cy="6019800"/>
          </a:xfrm>
          <a:prstGeom prst="rect">
            <a:avLst/>
          </a:prstGeom>
          <a:noFill/>
        </p:spPr>
      </p:pic>
      <p:sp>
        <p:nvSpPr>
          <p:cNvPr id="11269" name="Text Box 5"/>
          <p:cNvSpPr txBox="1">
            <a:spLocks noChangeArrowheads="1"/>
          </p:cNvSpPr>
          <p:nvPr/>
        </p:nvSpPr>
        <p:spPr bwMode="auto">
          <a:xfrm>
            <a:off x="3733800" y="1219200"/>
            <a:ext cx="4495800" cy="4247317"/>
          </a:xfrm>
          <a:prstGeom prst="rect">
            <a:avLst/>
          </a:prstGeom>
          <a:noFill/>
          <a:ln w="9525">
            <a:noFill/>
            <a:miter lim="800000"/>
            <a:headEnd/>
            <a:tailEnd/>
          </a:ln>
          <a:effectLst/>
        </p:spPr>
        <p:txBody>
          <a:bodyPr>
            <a:spAutoFit/>
          </a:bodyPr>
          <a:lstStyle/>
          <a:p>
            <a:pPr>
              <a:spcBef>
                <a:spcPct val="50000"/>
              </a:spcBef>
            </a:pPr>
            <a:r>
              <a:rPr lang="en-US" sz="5400" b="1" dirty="0">
                <a:solidFill>
                  <a:schemeClr val="bg1"/>
                </a:solidFill>
                <a:effectLst>
                  <a:outerShdw blurRad="38100" dist="38100" dir="2700000" algn="tl">
                    <a:srgbClr val="808080"/>
                  </a:outerShdw>
                </a:effectLst>
                <a:latin typeface="Cooper Black" pitchFamily="18" charset="0"/>
              </a:rPr>
              <a:t>The flag must be illuminated if displayed at night.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6393" name="Group 9"/>
          <p:cNvGrpSpPr>
            <a:grpSpLocks/>
          </p:cNvGrpSpPr>
          <p:nvPr/>
        </p:nvGrpSpPr>
        <p:grpSpPr bwMode="auto">
          <a:xfrm>
            <a:off x="966788" y="1355725"/>
            <a:ext cx="7212012" cy="4146550"/>
            <a:chOff x="0" y="0"/>
            <a:chExt cx="4543" cy="2612"/>
          </a:xfrm>
        </p:grpSpPr>
        <p:sp>
          <p:nvSpPr>
            <p:cNvPr id="16386" name="Rectangle 2"/>
            <p:cNvSpPr>
              <a:spLocks noChangeArrowheads="1"/>
            </p:cNvSpPr>
            <p:nvPr/>
          </p:nvSpPr>
          <p:spPr bwMode="auto">
            <a:xfrm>
              <a:off x="0" y="0"/>
              <a:ext cx="4543" cy="0"/>
            </a:xfrm>
            <a:prstGeom prst="rect">
              <a:avLst/>
            </a:prstGeom>
            <a:noFill/>
            <a:ln w="9525">
              <a:noFill/>
              <a:miter lim="800000"/>
              <a:headEnd/>
              <a:tailEnd/>
            </a:ln>
            <a:effectLst/>
          </p:spPr>
          <p:txBody>
            <a:bodyPr>
              <a:spAutoFit/>
            </a:bodyPr>
            <a:lstStyle/>
            <a:p>
              <a:endParaRPr lang="en-US"/>
            </a:p>
          </p:txBody>
        </p:sp>
        <p:grpSp>
          <p:nvGrpSpPr>
            <p:cNvPr id="16392" name="Group 8"/>
            <p:cNvGrpSpPr>
              <a:grpSpLocks/>
            </p:cNvGrpSpPr>
            <p:nvPr/>
          </p:nvGrpSpPr>
          <p:grpSpPr bwMode="auto">
            <a:xfrm>
              <a:off x="0" y="0"/>
              <a:ext cx="4543" cy="2612"/>
              <a:chOff x="0" y="0"/>
              <a:chExt cx="4543" cy="2612"/>
            </a:xfrm>
          </p:grpSpPr>
          <p:sp>
            <p:nvSpPr>
              <p:cNvPr id="16387" name="Rectangle 3"/>
              <p:cNvSpPr>
                <a:spLocks noChangeArrowheads="1"/>
              </p:cNvSpPr>
              <p:nvPr/>
            </p:nvSpPr>
            <p:spPr bwMode="auto">
              <a:xfrm>
                <a:off x="0" y="0"/>
                <a:ext cx="4543" cy="0"/>
              </a:xfrm>
              <a:prstGeom prst="rect">
                <a:avLst/>
              </a:prstGeom>
              <a:noFill/>
              <a:ln w="9525">
                <a:noFill/>
                <a:miter lim="800000"/>
                <a:headEnd/>
                <a:tailEnd/>
              </a:ln>
              <a:effectLst/>
            </p:spPr>
            <p:txBody>
              <a:bodyPr>
                <a:spAutoFit/>
              </a:bodyPr>
              <a:lstStyle/>
              <a:p>
                <a:endParaRPr lang="en-US"/>
              </a:p>
            </p:txBody>
          </p:sp>
          <p:grpSp>
            <p:nvGrpSpPr>
              <p:cNvPr id="16391" name="Group 7"/>
              <p:cNvGrpSpPr>
                <a:grpSpLocks/>
              </p:cNvGrpSpPr>
              <p:nvPr/>
            </p:nvGrpSpPr>
            <p:grpSpPr bwMode="auto">
              <a:xfrm>
                <a:off x="0" y="0"/>
                <a:ext cx="3708" cy="2612"/>
                <a:chOff x="0" y="0"/>
                <a:chExt cx="3708" cy="2612"/>
              </a:xfrm>
            </p:grpSpPr>
            <p:sp>
              <p:nvSpPr>
                <p:cNvPr id="16388" name="Rectangle 4"/>
                <p:cNvSpPr>
                  <a:spLocks noChangeArrowheads="1"/>
                </p:cNvSpPr>
                <p:nvPr/>
              </p:nvSpPr>
              <p:spPr bwMode="auto">
                <a:xfrm>
                  <a:off x="0" y="0"/>
                  <a:ext cx="3708" cy="0"/>
                </a:xfrm>
                <a:prstGeom prst="rect">
                  <a:avLst/>
                </a:prstGeom>
                <a:noFill/>
                <a:ln w="9525">
                  <a:noFill/>
                  <a:miter lim="800000"/>
                  <a:headEnd/>
                  <a:tailEnd/>
                </a:ln>
                <a:effectLst/>
              </p:spPr>
              <p:txBody>
                <a:bodyPr>
                  <a:spAutoFit/>
                </a:bodyPr>
                <a:lstStyle/>
                <a:p>
                  <a:endParaRPr lang="en-US"/>
                </a:p>
              </p:txBody>
            </p:sp>
            <p:sp>
              <p:nvSpPr>
                <p:cNvPr id="16389" name="Rectangle 5"/>
                <p:cNvSpPr>
                  <a:spLocks noChangeArrowheads="1"/>
                </p:cNvSpPr>
                <p:nvPr/>
              </p:nvSpPr>
              <p:spPr bwMode="auto">
                <a:xfrm>
                  <a:off x="0" y="0"/>
                  <a:ext cx="3708" cy="2612"/>
                </a:xfrm>
                <a:prstGeom prst="rect">
                  <a:avLst/>
                </a:prstGeom>
                <a:noFill/>
                <a:ln w="9525">
                  <a:noFill/>
                  <a:miter lim="800000"/>
                  <a:headEnd/>
                  <a:tailEnd/>
                </a:ln>
                <a:effectLst/>
              </p:spPr>
              <p:txBody>
                <a:bodyPr/>
                <a:lstStyle/>
                <a:p>
                  <a:pPr algn="l"/>
                  <a:r>
                    <a:rPr lang="en-US" sz="1000">
                      <a:latin typeface="Arial" charset="0"/>
                    </a:rPr>
                    <a:t>  </a:t>
                  </a:r>
                  <a:r>
                    <a:rPr lang="en-US" sz="25600">
                      <a:latin typeface="Arial" charset="0"/>
                    </a:rPr>
                    <a:t> </a:t>
                  </a:r>
                  <a:r>
                    <a:rPr lang="en-US" sz="1000">
                      <a:latin typeface="Arial" charset="0"/>
                    </a:rPr>
                    <a:t>                                                                                                                                                                       </a:t>
                  </a:r>
                </a:p>
              </p:txBody>
            </p:sp>
          </p:grpSp>
        </p:grpSp>
      </p:grpSp>
      <p:grpSp>
        <p:nvGrpSpPr>
          <p:cNvPr id="16398" name="Group 14"/>
          <p:cNvGrpSpPr>
            <a:grpSpLocks/>
          </p:cNvGrpSpPr>
          <p:nvPr/>
        </p:nvGrpSpPr>
        <p:grpSpPr bwMode="auto">
          <a:xfrm>
            <a:off x="1382713" y="1903413"/>
            <a:ext cx="6378575" cy="2971800"/>
            <a:chOff x="0" y="0"/>
            <a:chExt cx="4018" cy="1872"/>
          </a:xfrm>
        </p:grpSpPr>
        <p:sp>
          <p:nvSpPr>
            <p:cNvPr id="16395" name="Rectangle 11"/>
            <p:cNvSpPr>
              <a:spLocks noChangeArrowheads="1"/>
            </p:cNvSpPr>
            <p:nvPr/>
          </p:nvSpPr>
          <p:spPr bwMode="auto">
            <a:xfrm>
              <a:off x="0" y="0"/>
              <a:ext cx="4018" cy="0"/>
            </a:xfrm>
            <a:prstGeom prst="rect">
              <a:avLst/>
            </a:prstGeom>
            <a:noFill/>
            <a:ln w="9525">
              <a:noFill/>
              <a:miter lim="800000"/>
              <a:headEnd/>
              <a:tailEnd/>
            </a:ln>
            <a:effectLst/>
          </p:spPr>
          <p:txBody>
            <a:bodyPr>
              <a:spAutoFit/>
            </a:bodyPr>
            <a:lstStyle/>
            <a:p>
              <a:endParaRPr lang="en-US"/>
            </a:p>
          </p:txBody>
        </p:sp>
        <p:sp>
          <p:nvSpPr>
            <p:cNvPr id="16396" name="Rectangle 12"/>
            <p:cNvSpPr>
              <a:spLocks noChangeArrowheads="1"/>
            </p:cNvSpPr>
            <p:nvPr/>
          </p:nvSpPr>
          <p:spPr bwMode="auto">
            <a:xfrm>
              <a:off x="0" y="0"/>
              <a:ext cx="4018" cy="1872"/>
            </a:xfrm>
            <a:prstGeom prst="rect">
              <a:avLst/>
            </a:prstGeom>
            <a:noFill/>
            <a:ln w="9525">
              <a:noFill/>
              <a:miter lim="800000"/>
              <a:headEnd/>
              <a:tailEnd/>
            </a:ln>
            <a:effectLst/>
          </p:spPr>
          <p:txBody>
            <a:bodyPr/>
            <a:lstStyle/>
            <a:p>
              <a:pPr algn="l"/>
              <a:r>
                <a:rPr lang="en-US"/>
                <a:t>  </a:t>
              </a:r>
              <a:r>
                <a:rPr lang="en-US" sz="18900"/>
                <a:t> </a:t>
              </a:r>
              <a:r>
                <a:rPr lang="en-US"/>
                <a:t>                                                   </a:t>
              </a:r>
            </a:p>
          </p:txBody>
        </p:sp>
      </p:grpSp>
      <p:pic>
        <p:nvPicPr>
          <p:cNvPr id="16397" name="Picture 13" descr="Hand over Heart"/>
          <p:cNvPicPr>
            <a:picLocks noChangeAspect="1" noChangeArrowheads="1"/>
          </p:cNvPicPr>
          <p:nvPr/>
        </p:nvPicPr>
        <p:blipFill>
          <a:blip r:embed="rId2" cstate="print"/>
          <a:srcRect/>
          <a:stretch>
            <a:fillRect/>
          </a:stretch>
        </p:blipFill>
        <p:spPr bwMode="auto">
          <a:xfrm>
            <a:off x="1371600" y="2057400"/>
            <a:ext cx="6019800" cy="4524375"/>
          </a:xfrm>
          <a:prstGeom prst="rect">
            <a:avLst/>
          </a:prstGeom>
          <a:noFill/>
        </p:spPr>
      </p:pic>
      <p:sp>
        <p:nvSpPr>
          <p:cNvPr id="16399" name="Text Box 15"/>
          <p:cNvSpPr txBox="1">
            <a:spLocks noChangeArrowheads="1"/>
          </p:cNvSpPr>
          <p:nvPr/>
        </p:nvSpPr>
        <p:spPr bwMode="auto">
          <a:xfrm>
            <a:off x="228600" y="0"/>
            <a:ext cx="9144000" cy="1920875"/>
          </a:xfrm>
          <a:prstGeom prst="rect">
            <a:avLst/>
          </a:prstGeom>
          <a:noFill/>
          <a:ln w="9525">
            <a:noFill/>
            <a:miter lim="800000"/>
            <a:headEnd/>
            <a:tailEnd/>
          </a:ln>
          <a:effectLst/>
        </p:spPr>
        <p:txBody>
          <a:bodyPr>
            <a:spAutoFit/>
          </a:bodyPr>
          <a:lstStyle/>
          <a:p>
            <a:pPr>
              <a:spcBef>
                <a:spcPct val="50000"/>
              </a:spcBef>
            </a:pPr>
            <a:r>
              <a:rPr lang="en-US" sz="4000" b="1" dirty="0">
                <a:solidFill>
                  <a:schemeClr val="bg1"/>
                </a:solidFill>
                <a:effectLst>
                  <a:outerShdw blurRad="38100" dist="38100" dir="2700000" algn="tl">
                    <a:srgbClr val="808080"/>
                  </a:outerShdw>
                </a:effectLst>
                <a:latin typeface="Baskerville Old Face" pitchFamily="18" charset="0"/>
              </a:rPr>
              <a:t>When the flag passes in a parade, a civilian should stand at attention with their right hand over their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28600" y="304800"/>
            <a:ext cx="8610600" cy="6188075"/>
          </a:xfrm>
          <a:prstGeom prst="rect">
            <a:avLst/>
          </a:prstGeom>
          <a:noFill/>
          <a:ln w="9525">
            <a:noFill/>
            <a:miter lim="800000"/>
            <a:headEnd/>
            <a:tailEnd/>
          </a:ln>
          <a:effectLst/>
        </p:spPr>
        <p:txBody>
          <a:bodyPr>
            <a:spAutoFit/>
          </a:bodyPr>
          <a:lstStyle/>
          <a:p>
            <a:pPr>
              <a:spcBef>
                <a:spcPct val="50000"/>
              </a:spcBef>
            </a:pPr>
            <a:r>
              <a:rPr lang="en-US" sz="8000" b="1" dirty="0">
                <a:solidFill>
                  <a:schemeClr val="bg1"/>
                </a:solidFill>
                <a:effectLst>
                  <a:outerShdw blurRad="38100" dist="38100" dir="2700000" algn="tl">
                    <a:srgbClr val="000000"/>
                  </a:outerShdw>
                </a:effectLst>
              </a:rPr>
              <a:t>If the flag touches the ground, it should be picked up as quickly as possible…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23554" name="Picture 2" descr="animated us flag"/>
          <p:cNvPicPr>
            <a:picLocks noChangeAspect="1" noChangeArrowheads="1" noCrop="1"/>
          </p:cNvPicPr>
          <p:nvPr/>
        </p:nvPicPr>
        <p:blipFill>
          <a:blip r:embed="rId3" cstate="print"/>
          <a:srcRect/>
          <a:stretch>
            <a:fillRect/>
          </a:stretch>
        </p:blipFill>
        <p:spPr bwMode="auto">
          <a:xfrm>
            <a:off x="6324600" y="1066800"/>
            <a:ext cx="1528763" cy="1131888"/>
          </a:xfrm>
          <a:prstGeom prst="rect">
            <a:avLst/>
          </a:prstGeom>
          <a:noFill/>
        </p:spPr>
      </p:pic>
      <p:pic>
        <p:nvPicPr>
          <p:cNvPr id="23555" name="Picture 3" descr="animated us flag"/>
          <p:cNvPicPr>
            <a:picLocks noChangeAspect="1" noChangeArrowheads="1" noCrop="1"/>
          </p:cNvPicPr>
          <p:nvPr/>
        </p:nvPicPr>
        <p:blipFill>
          <a:blip r:embed="rId3" cstate="print"/>
          <a:srcRect/>
          <a:stretch>
            <a:fillRect/>
          </a:stretch>
        </p:blipFill>
        <p:spPr bwMode="auto">
          <a:xfrm>
            <a:off x="6248400" y="2444750"/>
            <a:ext cx="1600200" cy="1184275"/>
          </a:xfrm>
          <a:prstGeom prst="rect">
            <a:avLst/>
          </a:prstGeom>
          <a:noFill/>
        </p:spPr>
      </p:pic>
      <p:pic>
        <p:nvPicPr>
          <p:cNvPr id="23556" name="Picture 4" descr="animated us flag"/>
          <p:cNvPicPr>
            <a:picLocks noChangeAspect="1" noChangeArrowheads="1" noCrop="1"/>
          </p:cNvPicPr>
          <p:nvPr/>
        </p:nvPicPr>
        <p:blipFill>
          <a:blip r:embed="rId3" cstate="print"/>
          <a:srcRect/>
          <a:stretch>
            <a:fillRect/>
          </a:stretch>
        </p:blipFill>
        <p:spPr bwMode="auto">
          <a:xfrm>
            <a:off x="6324600" y="3906838"/>
            <a:ext cx="1600200" cy="1190625"/>
          </a:xfrm>
          <a:prstGeom prst="rect">
            <a:avLst/>
          </a:prstGeom>
          <a:noFill/>
        </p:spPr>
      </p:pic>
      <p:pic>
        <p:nvPicPr>
          <p:cNvPr id="23557" name="Picture 5" descr="animated us flag"/>
          <p:cNvPicPr>
            <a:picLocks noChangeAspect="1" noChangeArrowheads="1" noCrop="1"/>
          </p:cNvPicPr>
          <p:nvPr/>
        </p:nvPicPr>
        <p:blipFill>
          <a:blip r:embed="rId3" cstate="print"/>
          <a:srcRect/>
          <a:stretch>
            <a:fillRect/>
          </a:stretch>
        </p:blipFill>
        <p:spPr bwMode="auto">
          <a:xfrm>
            <a:off x="6324600" y="5257800"/>
            <a:ext cx="1524000" cy="1128713"/>
          </a:xfrm>
          <a:prstGeom prst="rect">
            <a:avLst/>
          </a:prstGeom>
          <a:noFill/>
        </p:spPr>
      </p:pic>
      <p:sp>
        <p:nvSpPr>
          <p:cNvPr id="23558" name="Rectangle 6"/>
          <p:cNvSpPr>
            <a:spLocks noChangeArrowheads="1"/>
          </p:cNvSpPr>
          <p:nvPr/>
        </p:nvSpPr>
        <p:spPr bwMode="auto">
          <a:xfrm>
            <a:off x="3182938" y="2114550"/>
            <a:ext cx="9144000" cy="0"/>
          </a:xfrm>
          <a:prstGeom prst="rect">
            <a:avLst/>
          </a:prstGeom>
          <a:noFill/>
          <a:ln w="9525">
            <a:noFill/>
            <a:miter lim="800000"/>
            <a:headEnd/>
            <a:tailEnd/>
          </a:ln>
          <a:effectLst/>
        </p:spPr>
        <p:txBody>
          <a:bodyPr>
            <a:spAutoFit/>
          </a:bodyPr>
          <a:lstStyle/>
          <a:p>
            <a:endParaRPr lang="en-US"/>
          </a:p>
        </p:txBody>
      </p:sp>
      <p:pic>
        <p:nvPicPr>
          <p:cNvPr id="23560" name="Picture 8" descr="snagglepuss"/>
          <p:cNvPicPr>
            <a:picLocks noChangeAspect="1" noChangeArrowheads="1"/>
          </p:cNvPicPr>
          <p:nvPr/>
        </p:nvPicPr>
        <p:blipFill>
          <a:blip r:embed="rId4" cstate="print"/>
          <a:srcRect/>
          <a:stretch>
            <a:fillRect/>
          </a:stretch>
        </p:blipFill>
        <p:spPr bwMode="auto">
          <a:xfrm>
            <a:off x="3052763" y="3124200"/>
            <a:ext cx="3043237" cy="3070225"/>
          </a:xfrm>
          <a:prstGeom prst="rect">
            <a:avLst/>
          </a:prstGeom>
          <a:noFill/>
        </p:spPr>
      </p:pic>
      <p:pic>
        <p:nvPicPr>
          <p:cNvPr id="23561" name="Picture 9" descr="animated us flag"/>
          <p:cNvPicPr>
            <a:picLocks noChangeAspect="1" noChangeArrowheads="1" noCrop="1"/>
          </p:cNvPicPr>
          <p:nvPr/>
        </p:nvPicPr>
        <p:blipFill>
          <a:blip r:embed="rId3" cstate="print"/>
          <a:srcRect/>
          <a:stretch>
            <a:fillRect/>
          </a:stretch>
        </p:blipFill>
        <p:spPr bwMode="auto">
          <a:xfrm>
            <a:off x="5181600" y="2971800"/>
            <a:ext cx="1676400" cy="12414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1" presetClass="entr" presetSubtype="0" fill="hold" nodeType="afterEffect">
                                  <p:stCondLst>
                                    <p:cond delay="0"/>
                                  </p:stCondLst>
                                  <p:childTnLst>
                                    <p:set>
                                      <p:cBhvr>
                                        <p:cTn id="6" dur="1000">
                                          <p:stCondLst>
                                            <p:cond delay="0"/>
                                          </p:stCondLst>
                                        </p:cTn>
                                        <p:tgtEl>
                                          <p:spTgt spid="23554"/>
                                        </p:tgtEl>
                                        <p:attrNameLst>
                                          <p:attrName>style.visibility</p:attrName>
                                        </p:attrNameLst>
                                      </p:cBhvr>
                                      <p:to>
                                        <p:strVal val="visible"/>
                                      </p:to>
                                    </p:set>
                                  </p:childTnLst>
                                </p:cTn>
                              </p:par>
                            </p:childTnLst>
                          </p:cTn>
                        </p:par>
                        <p:par>
                          <p:cTn id="7" fill="hold">
                            <p:stCondLst>
                              <p:cond delay="1000"/>
                            </p:stCondLst>
                            <p:childTnLst>
                              <p:par>
                                <p:cTn id="8" presetID="11" presetClass="entr" presetSubtype="0" fill="hold" nodeType="afterEffect">
                                  <p:stCondLst>
                                    <p:cond delay="1000"/>
                                  </p:stCondLst>
                                  <p:childTnLst>
                                    <p:set>
                                      <p:cBhvr>
                                        <p:cTn id="9" dur="1000">
                                          <p:stCondLst>
                                            <p:cond delay="0"/>
                                          </p:stCondLst>
                                        </p:cTn>
                                        <p:tgtEl>
                                          <p:spTgt spid="23555"/>
                                        </p:tgtEl>
                                        <p:attrNameLst>
                                          <p:attrName>style.visibility</p:attrName>
                                        </p:attrNameLst>
                                      </p:cBhvr>
                                      <p:to>
                                        <p:strVal val="visible"/>
                                      </p:to>
                                    </p:set>
                                  </p:childTnLst>
                                </p:cTn>
                              </p:par>
                            </p:childTnLst>
                          </p:cTn>
                        </p:par>
                        <p:par>
                          <p:cTn id="10" fill="hold">
                            <p:stCondLst>
                              <p:cond delay="3000"/>
                            </p:stCondLst>
                            <p:childTnLst>
                              <p:par>
                                <p:cTn id="11" presetID="11" presetClass="entr" presetSubtype="0" fill="hold" nodeType="afterEffect">
                                  <p:stCondLst>
                                    <p:cond delay="1000"/>
                                  </p:stCondLst>
                                  <p:childTnLst>
                                    <p:set>
                                      <p:cBhvr>
                                        <p:cTn id="12" dur="1000">
                                          <p:stCondLst>
                                            <p:cond delay="0"/>
                                          </p:stCondLst>
                                        </p:cTn>
                                        <p:tgtEl>
                                          <p:spTgt spid="23556"/>
                                        </p:tgtEl>
                                        <p:attrNameLst>
                                          <p:attrName>style.visibility</p:attrName>
                                        </p:attrNameLst>
                                      </p:cBhvr>
                                      <p:to>
                                        <p:strVal val="visible"/>
                                      </p:to>
                                    </p:set>
                                  </p:childTnLst>
                                </p:cTn>
                              </p:par>
                            </p:childTnLst>
                          </p:cTn>
                        </p:par>
                        <p:par>
                          <p:cTn id="13" fill="hold">
                            <p:stCondLst>
                              <p:cond delay="5000"/>
                            </p:stCondLst>
                            <p:childTnLst>
                              <p:par>
                                <p:cTn id="14" presetID="11" presetClass="entr" presetSubtype="0" fill="hold" nodeType="afterEffect">
                                  <p:stCondLst>
                                    <p:cond delay="1000"/>
                                  </p:stCondLst>
                                  <p:childTnLst>
                                    <p:set>
                                      <p:cBhvr>
                                        <p:cTn id="15" dur="1000">
                                          <p:stCondLst>
                                            <p:cond delay="0"/>
                                          </p:stCondLst>
                                        </p:cTn>
                                        <p:tgtEl>
                                          <p:spTgt spid="23557"/>
                                        </p:tgtEl>
                                        <p:attrNameLst>
                                          <p:attrName>style.visibility</p:attrName>
                                        </p:attrNameLst>
                                      </p:cBhvr>
                                      <p:to>
                                        <p:strVal val="visible"/>
                                      </p:to>
                                    </p:set>
                                  </p:childTnLst>
                                </p:cTn>
                              </p:par>
                            </p:childTnLst>
                          </p:cTn>
                        </p:par>
                        <p:par>
                          <p:cTn id="16" fill="hold">
                            <p:stCondLst>
                              <p:cond delay="7000"/>
                            </p:stCondLst>
                            <p:childTnLst>
                              <p:par>
                                <p:cTn id="17" presetID="1" presetClass="entr" presetSubtype="0" fill="hold" nodeType="afterEffect">
                                  <p:stCondLst>
                                    <p:cond delay="1000"/>
                                  </p:stCondLst>
                                  <p:childTnLst>
                                    <p:set>
                                      <p:cBhvr>
                                        <p:cTn id="18" dur="1" fill="hold">
                                          <p:stCondLst>
                                            <p:cond delay="499"/>
                                          </p:stCondLst>
                                        </p:cTn>
                                        <p:tgtEl>
                                          <p:spTgt spid="235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A08BC-F1B1-4349-9F7F-FCC887528053}"/>
              </a:ext>
            </a:extLst>
          </p:cNvPr>
          <p:cNvSpPr>
            <a:spLocks noGrp="1"/>
          </p:cNvSpPr>
          <p:nvPr>
            <p:ph type="title"/>
          </p:nvPr>
        </p:nvSpPr>
        <p:spPr>
          <a:xfrm>
            <a:off x="5059971" y="1783959"/>
            <a:ext cx="3483937" cy="2889114"/>
          </a:xfrm>
        </p:spPr>
        <p:txBody>
          <a:bodyPr vert="horz" lIns="91440" tIns="45720" rIns="91440" bIns="45720" rtlCol="0" anchor="b">
            <a:normAutofit/>
          </a:bodyPr>
          <a:lstStyle/>
          <a:p>
            <a:pPr algn="l">
              <a:lnSpc>
                <a:spcPct val="90000"/>
              </a:lnSpc>
            </a:pPr>
            <a:r>
              <a:rPr lang="en-US" sz="3300" kern="1200">
                <a:solidFill>
                  <a:schemeClr val="tx1"/>
                </a:solidFill>
              </a:rPr>
              <a:t>The flag should be burned as a means of disposal in a solemn ceremony.</a:t>
            </a:r>
          </a:p>
        </p:txBody>
      </p:sp>
      <p:sp>
        <p:nvSpPr>
          <p:cNvPr id="71" name="Freeform: Shape 7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914" name="Picture 2" descr="Image result for flag disposal box">
            <a:hlinkClick r:id="rId2"/>
            <a:extLst>
              <a:ext uri="{FF2B5EF4-FFF2-40B4-BE49-F238E27FC236}">
                <a16:creationId xmlns:a16="http://schemas.microsoft.com/office/drawing/2014/main" id="{36F55F07-C819-481C-AEBC-5908D24B4A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787" r="3559" b="-1"/>
          <a:stretch/>
        </p:blipFill>
        <p:spPr bwMode="auto">
          <a:xfrm>
            <a:off x="20" y="10"/>
            <a:ext cx="4518095"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783341"/>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un With Flags - The Big Bang Theor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200" y="152400"/>
            <a:ext cx="8915400" cy="5014912"/>
          </a:xfrm>
          <a:prstGeom prst="rect">
            <a:avLst/>
          </a:prstGeom>
        </p:spPr>
      </p:pic>
    </p:spTree>
    <p:extLst>
      <p:ext uri="{BB962C8B-B14F-4D97-AF65-F5344CB8AC3E}">
        <p14:creationId xmlns:p14="http://schemas.microsoft.com/office/powerpoint/2010/main" val="31850925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TotalTime>
  <Words>622</Words>
  <Application>Microsoft Office PowerPoint</Application>
  <PresentationFormat>On-screen Show (4:3)</PresentationFormat>
  <Paragraphs>50</Paragraphs>
  <Slides>31</Slides>
  <Notes>0</Notes>
  <HiddenSlides>0</HiddenSlides>
  <MMClips>2</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40" baseType="lpstr">
      <vt:lpstr>Arial</vt:lpstr>
      <vt:lpstr>Arial Black</vt:lpstr>
      <vt:lpstr>Baskerville Old Face</vt:lpstr>
      <vt:lpstr>Calibri</vt:lpstr>
      <vt:lpstr>Cooper Black</vt:lpstr>
      <vt:lpstr>Times New Roman</vt:lpstr>
      <vt:lpstr>Verdana</vt:lpstr>
      <vt:lpstr>Default Design</vt:lpstr>
      <vt:lpstr>Acrobat Document</vt:lpstr>
      <vt:lpstr>PowerPoint Presentation</vt:lpstr>
      <vt:lpstr>PowerPoint Presentation</vt:lpstr>
      <vt:lpstr>PowerPoint Presentation</vt:lpstr>
      <vt:lpstr>PowerPoint Presentation</vt:lpstr>
      <vt:lpstr>Two Rules</vt:lpstr>
      <vt:lpstr>PowerPoint Presentation</vt:lpstr>
      <vt:lpstr>PowerPoint Presentation</vt:lpstr>
      <vt:lpstr>PowerPoint Presentation</vt:lpstr>
      <vt:lpstr>PowerPoint Presentation</vt:lpstr>
      <vt:lpstr>This baby gets 8 miles/gallon!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flag should be burned as a means of disposal in a solemn ceremony.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Krause</dc:creator>
  <cp:lastModifiedBy>Steven Krause</cp:lastModifiedBy>
  <cp:revision>4</cp:revision>
  <dcterms:created xsi:type="dcterms:W3CDTF">2018-12-04T22:41:26Z</dcterms:created>
  <dcterms:modified xsi:type="dcterms:W3CDTF">2018-12-05T18:59:21Z</dcterms:modified>
</cp:coreProperties>
</file>