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  <p:sldMasterId id="2147483665" r:id="rId2"/>
    <p:sldMasterId id="2147483667" r:id="rId3"/>
    <p:sldMasterId id="2147484161" r:id="rId4"/>
    <p:sldMasterId id="2147485027" r:id="rId5"/>
  </p:sldMasterIdLst>
  <p:notesMasterIdLst>
    <p:notesMasterId r:id="rId36"/>
  </p:notesMasterIdLst>
  <p:handoutMasterIdLst>
    <p:handoutMasterId r:id="rId37"/>
  </p:handoutMasterIdLst>
  <p:sldIdLst>
    <p:sldId id="256" r:id="rId6"/>
    <p:sldId id="309" r:id="rId7"/>
    <p:sldId id="265" r:id="rId8"/>
    <p:sldId id="266" r:id="rId9"/>
    <p:sldId id="264" r:id="rId10"/>
    <p:sldId id="280" r:id="rId11"/>
    <p:sldId id="259" r:id="rId12"/>
    <p:sldId id="267" r:id="rId13"/>
    <p:sldId id="306" r:id="rId14"/>
    <p:sldId id="277" r:id="rId15"/>
    <p:sldId id="271" r:id="rId16"/>
    <p:sldId id="272" r:id="rId17"/>
    <p:sldId id="275" r:id="rId18"/>
    <p:sldId id="274" r:id="rId19"/>
    <p:sldId id="282" r:id="rId20"/>
    <p:sldId id="283" r:id="rId21"/>
    <p:sldId id="305" r:id="rId22"/>
    <p:sldId id="278" r:id="rId23"/>
    <p:sldId id="285" r:id="rId24"/>
    <p:sldId id="284" r:id="rId25"/>
    <p:sldId id="279" r:id="rId26"/>
    <p:sldId id="303" r:id="rId27"/>
    <p:sldId id="302" r:id="rId28"/>
    <p:sldId id="294" r:id="rId29"/>
    <p:sldId id="295" r:id="rId30"/>
    <p:sldId id="301" r:id="rId31"/>
    <p:sldId id="286" r:id="rId32"/>
    <p:sldId id="307" r:id="rId33"/>
    <p:sldId id="308" r:id="rId34"/>
    <p:sldId id="304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eorgia" pitchFamily="18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eorgia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eorgia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eorgia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eorgia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eorgia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eorgia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eorgia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Georgia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CC33"/>
    <a:srgbClr val="FF8000"/>
    <a:srgbClr val="408000"/>
    <a:srgbClr val="CCFF66"/>
    <a:srgbClr val="00FF00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1037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2" d="100"/>
        <a:sy n="102" d="100"/>
      </p:scale>
      <p:origin x="0" y="44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820089D6-F3A7-4C5A-8860-D202188FA511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8502FCF5-E1A9-4E6E-83D5-703AEA1F7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83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1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8" tIns="45719" rIns="91438" bIns="45719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1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8" tIns="45719" rIns="91438" bIns="4571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pitchFamily="34" charset="0"/>
              </a:defRPr>
            </a:lvl1pPr>
          </a:lstStyle>
          <a:p>
            <a:fld id="{F207F342-74C0-4BB3-A862-46C64908D1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4508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MS PGothic" pitchFamily="34" charset="-128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MS PGothic" pitchFamily="34" charset="-128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MS PGothic" pitchFamily="34" charset="-128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MS PGothic" pitchFamily="34" charset="-128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E7B77E-1314-4542-B562-88A1BDCFDE2D}" type="slidenum">
              <a:rPr lang="en-US"/>
              <a:pPr/>
              <a:t>1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729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 Disclosure</a:t>
            </a:r>
            <a:r>
              <a:rPr lang="en-US" baseline="0" dirty="0"/>
              <a:t> means that campaigns have to say where there money came from and is going to…they monitor regulated money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A704-467B-4B7E-9CF9-2DBD80EB23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80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CDC47E-81E2-4D06-9DC4-B4059925F728}" type="slidenum">
              <a:rPr lang="en-US"/>
              <a:pPr/>
              <a:t>3</a:t>
            </a:fld>
            <a:endParaRPr 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06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5DA24D-C2BD-4035-91F9-A0B079AC4548}" type="slidenum">
              <a:rPr lang="en-US"/>
              <a:pPr/>
              <a:t>4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95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D18838-80C3-4E8F-9AD3-8AF9E7A536E5}" type="slidenum">
              <a:rPr lang="en-US"/>
              <a:pPr/>
              <a:t>5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238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057FE4-4B11-4CC9-9DCA-436B059EB3B3}" type="slidenum">
              <a:rPr lang="en-US"/>
              <a:pPr/>
              <a:t>6</a:t>
            </a:fld>
            <a:endParaRPr 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430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7BC61E-E575-4EED-849E-F8E1AA75D019}" type="slidenum">
              <a:rPr lang="en-US"/>
              <a:pPr/>
              <a:t>7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364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1F3D6C-686D-43EF-A4F6-90EBEE56118B}" type="slidenum">
              <a:rPr lang="en-US"/>
              <a:pPr/>
              <a:t>8</a:t>
            </a:fld>
            <a:endParaRPr lang="en-US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479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7F342-74C0-4BB3-A862-46C64908D10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961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7C527B-C965-4EFC-BF9B-1A0D7218D5E8}" type="slidenum">
              <a:rPr lang="en-US"/>
              <a:pPr/>
              <a:t>10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1577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F28660-5B43-4726-8BD9-51ABC25DB044}" type="slidenum">
              <a:rPr lang="en-US"/>
              <a:pPr/>
              <a:t>11</a:t>
            </a:fld>
            <a:endParaRPr 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436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634306-51A5-4D4E-B437-9667A43B00AD}" type="slidenum">
              <a:rPr lang="en-US"/>
              <a:pPr/>
              <a:t>12</a:t>
            </a:fld>
            <a:endParaRPr 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86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183F14-561D-4C33-BE36-DFE5E0FF3981}" type="slidenum">
              <a:rPr lang="en-US"/>
              <a:pPr/>
              <a:t>13</a:t>
            </a:fld>
            <a:endParaRPr 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2896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054324-492A-4AC8-AFD8-FF8308A149F7}" type="slidenum">
              <a:rPr lang="en-US"/>
              <a:pPr/>
              <a:t>14</a:t>
            </a:fld>
            <a:endParaRPr lang="en-US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2277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E77BF6-6834-42A9-9836-1DBA62A70DCF}" type="slidenum">
              <a:rPr lang="en-US"/>
              <a:pPr/>
              <a:t>15</a:t>
            </a:fld>
            <a:endParaRPr lang="en-US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7764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E1FDD-E8ED-4287-83EB-ED61DB7F74D6}" type="slidenum">
              <a:rPr lang="en-US"/>
              <a:pPr/>
              <a:t>16</a:t>
            </a:fld>
            <a:endParaRPr 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4506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E77BF6-6834-42A9-9836-1DBA62A70DCF}" type="slidenum">
              <a:rPr lang="en-US"/>
              <a:pPr/>
              <a:t>17</a:t>
            </a:fld>
            <a:endParaRPr lang="en-US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9011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7F342-74C0-4BB3-A862-46C64908D10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626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7F342-74C0-4BB3-A862-46C64908D10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0107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7F342-74C0-4BB3-A862-46C64908D10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87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7F342-74C0-4BB3-A862-46C64908D10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69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7F342-74C0-4BB3-A862-46C64908D10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012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7F342-74C0-4BB3-A862-46C64908D10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621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7F342-74C0-4BB3-A862-46C64908D10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175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7F342-74C0-4BB3-A862-46C64908D10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203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7F342-74C0-4BB3-A862-46C64908D10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320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7F342-74C0-4BB3-A862-46C64908D10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327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B41297-A1F1-41E3-B04A-32FCC007B72A}" type="slidenum">
              <a:rPr lang="en-US">
                <a:solidFill>
                  <a:srgbClr val="000000"/>
                </a:solidFill>
              </a:rPr>
              <a:pPr/>
              <a:t>28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52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5028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031E7E-D7E8-45A9-B324-A405BF74E643}" type="slidenum">
              <a:rPr lang="en-US">
                <a:solidFill>
                  <a:srgbClr val="000000"/>
                </a:solidFill>
              </a:rPr>
              <a:pPr/>
              <a:t>29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1348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7F342-74C0-4BB3-A862-46C64908D10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57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286000"/>
            <a:ext cx="7467600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r">
              <a:buFont typeface="Wingdings" pitchFamily="-11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936878-881C-4EBE-93C4-0EEEBA1029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D3A40A-63D9-4321-AB61-74938C5997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5DC5BA-2CBE-4614-974D-2F7A110E7A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52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9C01B-6E70-4E24-B4FE-3B1FDA91B1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1A37E4-2EA6-48D5-A24A-DF82D09C05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F9B5BC-64CC-44B0-A9E4-93D100F261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3A5CDF-6B70-4193-8ED1-C58B9D66C1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8D302C-3955-489D-91BA-0408D94D4A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52A7C-F4F7-413A-91BF-94442D51F4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07ACC7-D9C0-4210-BBE0-511C93A32F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62650" y="609600"/>
            <a:ext cx="188595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550545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EB4095-A49D-418B-93FA-C278227BC7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143000"/>
            <a:ext cx="5562600" cy="2286000"/>
          </a:xfrm>
          <a:effectLst>
            <a:outerShdw blurRad="63500" algn="ctr" rotWithShape="0">
              <a:srgbClr val="FFFFFF">
                <a:alpha val="75000"/>
              </a:srgbClr>
            </a:outerShdw>
          </a:effectLst>
        </p:spPr>
        <p:txBody>
          <a:bodyPr/>
          <a:lstStyle>
            <a:lvl1pPr algn="r"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4267200" cy="2057400"/>
          </a:xfrm>
          <a:effectLst/>
        </p:spPr>
        <p:txBody>
          <a:bodyPr/>
          <a:lstStyle>
            <a:lvl1pPr marL="0" indent="0">
              <a:buFont typeface="Wingdings" pitchFamily="-112" charset="2"/>
              <a:buNone/>
              <a:defRPr i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7426F138-501E-457F-A039-0290B17022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2C6A5-85D1-4864-9242-998B0E97D0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BC220F-D1E9-4814-A0C4-27BAFE1FD5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200"/>
            <a:ext cx="3505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981200"/>
            <a:ext cx="3505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89AD9-5019-4D7C-903C-3405D20479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128430-71CB-46E6-8365-BA37C5686C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7D04CC-C7E7-40C6-AB81-AE53BDD947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74F6E3-7AB7-48DA-B2D9-28D99A9821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931599-B7B7-4422-A7BC-F4FF939FF0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E87261-8CC0-4A34-BE08-B01C279A86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1F36C5-97E6-4853-B91B-67CABCA3AD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02B0E-5C39-4149-8EEA-A5EE374F92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4576763" y="2057400"/>
            <a:ext cx="4191000" cy="1143000"/>
          </a:xfrm>
        </p:spPr>
        <p:txBody>
          <a:bodyPr anchor="ctr"/>
          <a:lstStyle>
            <a:lvl1pPr algn="r">
              <a:defRPr b="1" i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495800" y="3352800"/>
            <a:ext cx="4271963" cy="1752600"/>
          </a:xfrm>
        </p:spPr>
        <p:txBody>
          <a:bodyPr lIns="92075" tIns="46038" rIns="92075" bIns="46038" anchor="ctr"/>
          <a:lstStyle>
            <a:lvl1pPr marL="0" indent="0" algn="r">
              <a:buFont typeface="Wingdings" pitchFamily="-11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2613" y="63785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09581-91D1-44D2-BCCF-1BD3FFD24E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7EB54D-29FF-4837-BE53-649F17DD7E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F54369-2957-4301-925E-EF9A0C5302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3660FF-DBF1-4C72-93F8-B900ECA648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A62B7D-2DF7-44C2-90A9-C85D015B8F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F34F62-D76F-457B-BA4E-786D7CD715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AA92EB-9AAC-4CA8-B320-D61E6A271A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7ED348-71BD-4AE3-9FC4-6F7BF6D84B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F39D8-FC45-42CE-BFD4-A361A3A397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7B4BF3-055C-4E35-A380-5AA8DF513F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152400"/>
            <a:ext cx="2093913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52400"/>
            <a:ext cx="613410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09DE16-7CB2-45CD-961D-133F6D7E83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6909AC2C-452D-4533-ADC3-C1E4CAD01F2A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7D0CA424-AF60-4036-A876-90D2392D30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E8114E3F-433C-43F9-970A-1485049B2F26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0E5981CB-32E7-4285-BDAA-91BEE86921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48FAB8A5-FFBE-4660-B6C5-EE5C1C541EFE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E97B2520-EB9D-41BC-AA7C-1C18A539B2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094F8B88-4390-4A1C-8F3C-65ED2AEE4646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E95A3658-0944-4EB6-A52D-04EECC9815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34BE0A16-DDAB-4245-AB4B-CB3DB77A3CCE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40437878-030A-44FF-8A82-35A8929375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18AE005A-E72E-4D81-A0AA-3569C0737C16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AE2958BF-943F-4680-BCFC-7AD68C387A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9233E102-BC09-4AFC-B52F-C0A284CB872E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2A89C6A1-4473-4E97-A1B6-AD9F6DFB27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BD557164-D2FE-492A-9D58-6AC6166009AB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78EAE21A-8CC8-4B96-83CC-5A8E9B2133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BFA1E3C6-2043-406C-BAD5-C75CC1AC67CB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49EE8DE7-219C-4B2F-ABD6-2A7F7AC7AE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05942A9B-4948-4C4C-B182-D127C6AED536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7043C746-9C5C-4B25-B21C-AA3D4A6814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E354F1E4-1114-4159-A255-1D9F16EFD8F4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61FDB443-45E3-4D34-B68B-1DAD8633DC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F6937D5D-57CF-4BB6-8E8B-19F582B54950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48F5DDEC-796D-4AE7-A33F-35A04433A0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01551B97-3680-4468-9681-B39873798AD3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9E1AFC08-6E6B-413D-AA3A-273A6E3CF7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1AEA9772-DBA4-495D-BE26-C3CE35B9A46D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2F43D35E-58AF-4D87-B489-05E13B2062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51427517-39A8-49FE-A676-924B587AAB0A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02E6442C-7521-4762-B22C-8536D2139A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F0E92C82-031E-4FA0-8176-9D3917D2D199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09B340A7-4DE8-4469-8537-EB0E86A5D8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89E410D6-A8A2-4752-A365-16C0C7416CC8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AF460CD8-52BF-4E40-A937-6DEA3278C5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5C09E8D7-918F-4474-AC84-D41F99586025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97E4945C-CEED-45BF-A6B3-FD3D08FBCD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A453C888-4BAD-4ED6-8C74-7B68B9FE8AF9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AFFD4550-E02D-4C62-9111-A918C2823E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0DB858A9-7B55-4D8B-880C-1362EFA12080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DD782607-A503-4605-8042-726CA6F7F7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F6A00BDF-4A87-4120-920E-5F67F6E067BB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7DB2AA0B-36CA-4115-AA44-5EBD2A8547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2289EEA8-F078-49FB-9E1A-47DEA30A3F12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>
                <a:effectLst>
                  <a:outerShdw blurRad="38100" dist="38100" dir="2700000" algn="tl">
                    <a:srgbClr val="1F497D"/>
                  </a:outerShdw>
                </a:effectLst>
              </a:defRPr>
            </a:lvl1pPr>
          </a:lstStyle>
          <a:p>
            <a:fld id="{A36673CF-6E82-4579-9546-E415834C25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399" dir="2700000" algn="ctr" rotWithShape="0">
              <a:srgbClr val="FFFFFF">
                <a:alpha val="74997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399" dir="2700000" algn="ctr" rotWithShape="0">
              <a:srgbClr val="FFFFFF">
                <a:alpha val="74997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algn="ctr" rotWithShape="0">
              <a:srgbClr val="FFFFFF">
                <a:alpha val="74997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algn="ctr" rotWithShape="0">
              <a:srgbClr val="FFFFFF">
                <a:alpha val="74997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3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algn="ctr" rotWithShape="0">
              <a:srgbClr val="FFFFFF">
                <a:alpha val="74997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latin typeface="Arial" pitchFamily="34" charset="0"/>
              </a:defRPr>
            </a:lvl1pPr>
          </a:lstStyle>
          <a:p>
            <a:fld id="{58F2C19C-0D80-40F5-950D-F4D966EC770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68" r:id="rId1"/>
    <p:sldLayoutId id="2147485469" r:id="rId2"/>
    <p:sldLayoutId id="2147485470" r:id="rId3"/>
    <p:sldLayoutId id="2147485471" r:id="rId4"/>
    <p:sldLayoutId id="2147485472" r:id="rId5"/>
    <p:sldLayoutId id="2147485473" r:id="rId6"/>
    <p:sldLayoutId id="2147485474" r:id="rId7"/>
    <p:sldLayoutId id="2147485475" r:id="rId8"/>
    <p:sldLayoutId id="2147485476" r:id="rId9"/>
    <p:sldLayoutId id="2147485477" r:id="rId10"/>
    <p:sldLayoutId id="2147485478" r:id="rId11"/>
  </p:sldLayoutIdLst>
  <p:transition spd="med">
    <p:fade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-112" charset="0"/>
          <a:ea typeface="MS PGothic" pitchFamily="34" charset="-128"/>
          <a:cs typeface="ＭＳ Ｐゴシック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-112" charset="0"/>
          <a:ea typeface="MS PGothic" pitchFamily="34" charset="-128"/>
          <a:cs typeface="ＭＳ Ｐゴシック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-112" charset="0"/>
          <a:ea typeface="MS PGothic" pitchFamily="34" charset="-128"/>
          <a:cs typeface="ＭＳ Ｐゴシック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-112" charset="0"/>
          <a:ea typeface="MS PGothic" pitchFamily="34" charset="-128"/>
          <a:cs typeface="ＭＳ Ｐゴシック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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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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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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-112" charset="2"/>
        <a:buChar char="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-112" charset="2"/>
        <a:buChar char="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-112" charset="2"/>
        <a:buChar char="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-112" charset="2"/>
        <a:buChar char="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FFFFFF">
                <a:alpha val="74998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981200"/>
            <a:ext cx="7162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rgbClr val="FFFFFF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latin typeface="Copperplate Gothic Light" pitchFamily="34" charset="0"/>
                <a:ea typeface="ヒラギノ角ゴ Pro W3" pitchFamily="-84" charset="-128"/>
              </a:defRPr>
            </a:lvl1pPr>
          </a:lstStyle>
          <a:p>
            <a:fld id="{91B3B2A3-D710-4218-8E22-B6ECDDD2B79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9" r:id="rId1"/>
    <p:sldLayoutId id="2147485479" r:id="rId2"/>
    <p:sldLayoutId id="2147485480" r:id="rId3"/>
    <p:sldLayoutId id="2147485481" r:id="rId4"/>
    <p:sldLayoutId id="2147485482" r:id="rId5"/>
    <p:sldLayoutId id="2147485483" r:id="rId6"/>
    <p:sldLayoutId id="2147485484" r:id="rId7"/>
    <p:sldLayoutId id="2147485485" r:id="rId8"/>
    <p:sldLayoutId id="2147485486" r:id="rId9"/>
    <p:sldLayoutId id="2147485487" r:id="rId10"/>
    <p:sldLayoutId id="2147485488" r:id="rId11"/>
  </p:sldLayoutIdLst>
  <p:transition spd="med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-112" charset="0"/>
          <a:ea typeface="ヒラギノ角ゴ Pro W3" pitchFamily="-112" charset="-128"/>
          <a:cs typeface="ヒラギノ角ゴ Pro W3" pitchFamily="-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-112" charset="0"/>
          <a:ea typeface="ヒラギノ角ゴ Pro W3" pitchFamily="-112" charset="-128"/>
          <a:cs typeface="ヒラギノ角ゴ Pro W3" pitchFamily="-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-112" charset="0"/>
          <a:ea typeface="ヒラギノ角ゴ Pro W3" pitchFamily="-112" charset="-128"/>
          <a:cs typeface="ヒラギノ角ゴ Pro W3" pitchFamily="-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-112" charset="0"/>
          <a:ea typeface="ヒラギノ角ゴ Pro W3" pitchFamily="-112" charset="-128"/>
          <a:cs typeface="ヒラギノ角ゴ Pro W3" pitchFamily="-11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-112" charset="0"/>
          <a:ea typeface="ヒラギノ角ゴ Pro W3" pitchFamily="-112" charset="-128"/>
          <a:cs typeface="ヒラギノ角ゴ Pro W3" pitchFamily="-112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-112" charset="0"/>
          <a:ea typeface="ヒラギノ角ゴ Pro W3" pitchFamily="-112" charset="-128"/>
          <a:cs typeface="ヒラギノ角ゴ Pro W3" pitchFamily="-112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-112" charset="0"/>
          <a:ea typeface="ヒラギノ角ゴ Pro W3" pitchFamily="-112" charset="-128"/>
          <a:cs typeface="ヒラギノ角ゴ Pro W3" pitchFamily="-112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-112" charset="0"/>
          <a:ea typeface="ヒラギノ角ゴ Pro W3" pitchFamily="-112" charset="-128"/>
          <a:cs typeface="ヒラギノ角ゴ Pro W3" pitchFamily="-1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-11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-11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-11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-11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52400"/>
            <a:ext cx="7239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785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395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785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2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395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785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2"/>
                </a:solidFill>
                <a:effectLst/>
                <a:latin typeface="Arial" pitchFamily="34" charset="0"/>
              </a:defRPr>
            </a:lvl1pPr>
          </a:lstStyle>
          <a:p>
            <a:fld id="{DDE7BF6D-DCB1-43B7-8362-3D02B1B3260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6002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00" r:id="rId1"/>
    <p:sldLayoutId id="2147485489" r:id="rId2"/>
    <p:sldLayoutId id="2147485490" r:id="rId3"/>
    <p:sldLayoutId id="2147485491" r:id="rId4"/>
    <p:sldLayoutId id="2147485492" r:id="rId5"/>
    <p:sldLayoutId id="2147485493" r:id="rId6"/>
    <p:sldLayoutId id="2147485494" r:id="rId7"/>
    <p:sldLayoutId id="2147485495" r:id="rId8"/>
    <p:sldLayoutId id="2147485496" r:id="rId9"/>
    <p:sldLayoutId id="2147485497" r:id="rId10"/>
    <p:sldLayoutId id="2147485498" r:id="rId11"/>
  </p:sldLayoutIdLst>
  <p:transition spd="med">
    <p:fade/>
  </p:transition>
  <p:txStyles>
    <p:titleStyle>
      <a:lvl1pPr algn="l" rtl="0" eaLnBrk="0" fontAlgn="base" hangingPunct="0">
        <a:spcBef>
          <a:spcPct val="20000"/>
        </a:spcBef>
        <a:spcAft>
          <a:spcPct val="0"/>
        </a:spcAft>
        <a:defRPr sz="3600">
          <a:solidFill>
            <a:schemeClr val="tx2"/>
          </a:solidFill>
          <a:latin typeface="+mj-lt"/>
          <a:ea typeface="MS PGothic" pitchFamily="34" charset="-128"/>
          <a:cs typeface="ＭＳ Ｐゴシック" pitchFamily="-112" charset="-128"/>
        </a:defRPr>
      </a:lvl1pPr>
      <a:lvl2pPr algn="l" rtl="0" eaLnBrk="0" fontAlgn="base" hangingPunct="0">
        <a:spcBef>
          <a:spcPct val="20000"/>
        </a:spcBef>
        <a:spcAft>
          <a:spcPct val="0"/>
        </a:spcAft>
        <a:defRPr sz="3600">
          <a:solidFill>
            <a:schemeClr val="tx2"/>
          </a:solidFill>
          <a:latin typeface="Arial" pitchFamily="-112" charset="0"/>
          <a:ea typeface="MS PGothic" pitchFamily="34" charset="-128"/>
          <a:cs typeface="ＭＳ Ｐゴシック" pitchFamily="-112" charset="-128"/>
        </a:defRPr>
      </a:lvl2pPr>
      <a:lvl3pPr algn="l" rtl="0" eaLnBrk="0" fontAlgn="base" hangingPunct="0">
        <a:spcBef>
          <a:spcPct val="20000"/>
        </a:spcBef>
        <a:spcAft>
          <a:spcPct val="0"/>
        </a:spcAft>
        <a:defRPr sz="3600">
          <a:solidFill>
            <a:schemeClr val="tx2"/>
          </a:solidFill>
          <a:latin typeface="Arial" pitchFamily="-112" charset="0"/>
          <a:ea typeface="MS PGothic" pitchFamily="34" charset="-128"/>
          <a:cs typeface="ＭＳ Ｐゴシック" pitchFamily="-112" charset="-128"/>
        </a:defRPr>
      </a:lvl3pPr>
      <a:lvl4pPr algn="l" rtl="0" eaLnBrk="0" fontAlgn="base" hangingPunct="0">
        <a:spcBef>
          <a:spcPct val="20000"/>
        </a:spcBef>
        <a:spcAft>
          <a:spcPct val="0"/>
        </a:spcAft>
        <a:defRPr sz="3600">
          <a:solidFill>
            <a:schemeClr val="tx2"/>
          </a:solidFill>
          <a:latin typeface="Arial" pitchFamily="-112" charset="0"/>
          <a:ea typeface="MS PGothic" pitchFamily="34" charset="-128"/>
          <a:cs typeface="ＭＳ Ｐゴシック" pitchFamily="-112" charset="-128"/>
        </a:defRPr>
      </a:lvl4pPr>
      <a:lvl5pPr algn="l" rtl="0" eaLnBrk="0" fontAlgn="base" hangingPunct="0">
        <a:spcBef>
          <a:spcPct val="20000"/>
        </a:spcBef>
        <a:spcAft>
          <a:spcPct val="0"/>
        </a:spcAft>
        <a:defRPr sz="3600">
          <a:solidFill>
            <a:schemeClr val="tx2"/>
          </a:solidFill>
          <a:latin typeface="Arial" pitchFamily="-112" charset="0"/>
          <a:ea typeface="MS PGothic" pitchFamily="34" charset="-128"/>
          <a:cs typeface="ＭＳ Ｐゴシック" pitchFamily="-112" charset="-128"/>
        </a:defRPr>
      </a:lvl5pPr>
      <a:lvl6pPr marL="457200" algn="l" rtl="0" fontAlgn="base">
        <a:spcBef>
          <a:spcPct val="20000"/>
        </a:spcBef>
        <a:spcAft>
          <a:spcPct val="0"/>
        </a:spcAft>
        <a:defRPr sz="3600">
          <a:solidFill>
            <a:schemeClr val="tx2"/>
          </a:solidFill>
          <a:latin typeface="Arial" pitchFamily="-112" charset="0"/>
        </a:defRPr>
      </a:lvl6pPr>
      <a:lvl7pPr marL="914400" algn="l" rtl="0" fontAlgn="base">
        <a:spcBef>
          <a:spcPct val="20000"/>
        </a:spcBef>
        <a:spcAft>
          <a:spcPct val="0"/>
        </a:spcAft>
        <a:defRPr sz="3600">
          <a:solidFill>
            <a:schemeClr val="tx2"/>
          </a:solidFill>
          <a:latin typeface="Arial" pitchFamily="-112" charset="0"/>
        </a:defRPr>
      </a:lvl7pPr>
      <a:lvl8pPr marL="1371600" algn="l" rtl="0" fontAlgn="base">
        <a:spcBef>
          <a:spcPct val="20000"/>
        </a:spcBef>
        <a:spcAft>
          <a:spcPct val="0"/>
        </a:spcAft>
        <a:defRPr sz="3600">
          <a:solidFill>
            <a:schemeClr val="tx2"/>
          </a:solidFill>
          <a:latin typeface="Arial" pitchFamily="-112" charset="0"/>
        </a:defRPr>
      </a:lvl8pPr>
      <a:lvl9pPr marL="1828800" algn="l" rtl="0" fontAlgn="base">
        <a:spcBef>
          <a:spcPct val="20000"/>
        </a:spcBef>
        <a:spcAft>
          <a:spcPct val="0"/>
        </a:spcAft>
        <a:defRPr sz="3600">
          <a:solidFill>
            <a:schemeClr val="tx2"/>
          </a:solidFill>
          <a:latin typeface="Arial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MS PGothic" pitchFamily="34" charset="-128"/>
          <a:cs typeface="ＭＳ Ｐゴシック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-112" charset="2"/>
        <a:buChar char="§"/>
        <a:defRPr sz="2200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-112" charset="2"/>
        <a:buChar char="§"/>
        <a:defRPr sz="2200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-112" charset="2"/>
        <a:buChar char="§"/>
        <a:defRPr sz="2200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-112" charset="2"/>
        <a:buChar char="§"/>
        <a:defRPr sz="2200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98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defTabSz="457200" eaLnBrk="1" hangingPunct="1">
              <a:defRPr sz="1200">
                <a:solidFill>
                  <a:srgbClr val="FFFFFF"/>
                </a:solidFill>
                <a:effectLst/>
                <a:latin typeface="Calibri" pitchFamily="34" charset="0"/>
              </a:defRPr>
            </a:lvl1pPr>
          </a:lstStyle>
          <a:p>
            <a:fld id="{83823785-2493-406E-8368-4F603DEAEC2B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tint val="75000"/>
                  </a:prstClr>
                </a:solidFill>
                <a:effectLst/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 eaLnBrk="1" hangingPunct="1">
              <a:defRPr sz="1200">
                <a:solidFill>
                  <a:srgbClr val="FFFFFF"/>
                </a:solidFill>
                <a:effectLst/>
                <a:latin typeface="Calibri" pitchFamily="34" charset="0"/>
              </a:defRPr>
            </a:lvl1pPr>
          </a:lstStyle>
          <a:p>
            <a:fld id="{20A4FC93-5922-49A3-A7A5-FE3E50813212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503" r:id="rId1"/>
    <p:sldLayoutId id="2147485504" r:id="rId2"/>
    <p:sldLayoutId id="2147485505" r:id="rId3"/>
    <p:sldLayoutId id="2147485506" r:id="rId4"/>
    <p:sldLayoutId id="2147485507" r:id="rId5"/>
    <p:sldLayoutId id="2147485508" r:id="rId6"/>
    <p:sldLayoutId id="2147485509" r:id="rId7"/>
    <p:sldLayoutId id="2147485510" r:id="rId8"/>
    <p:sldLayoutId id="2147485511" r:id="rId9"/>
    <p:sldLayoutId id="2147485512" r:id="rId10"/>
    <p:sldLayoutId id="2147485513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88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defTabSz="457200" eaLnBrk="1" hangingPunct="1">
              <a:defRPr sz="1200">
                <a:solidFill>
                  <a:srgbClr val="FFFFFF"/>
                </a:solidFill>
                <a:effectLst/>
                <a:latin typeface="Calibri" pitchFamily="34" charset="0"/>
              </a:defRPr>
            </a:lvl1pPr>
          </a:lstStyle>
          <a:p>
            <a:fld id="{33B72F9F-EA6C-4579-9D60-B95A5D6F0744}" type="datetimeFigureOut">
              <a:rPr lang="en-US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tint val="75000"/>
                  </a:prstClr>
                </a:solidFill>
                <a:effectLst/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 eaLnBrk="1" hangingPunct="1">
              <a:defRPr sz="1200">
                <a:solidFill>
                  <a:srgbClr val="FFFFFF"/>
                </a:solidFill>
                <a:effectLst/>
                <a:latin typeface="Calibri" pitchFamily="34" charset="0"/>
              </a:defRPr>
            </a:lvl1pPr>
          </a:lstStyle>
          <a:p>
            <a:fld id="{1F845A01-649D-4F4E-924D-BCE8AC093F13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536" r:id="rId1"/>
    <p:sldLayoutId id="2147485537" r:id="rId2"/>
    <p:sldLayoutId id="2147485538" r:id="rId3"/>
    <p:sldLayoutId id="2147485539" r:id="rId4"/>
    <p:sldLayoutId id="2147485540" r:id="rId5"/>
    <p:sldLayoutId id="2147485541" r:id="rId6"/>
    <p:sldLayoutId id="2147485542" r:id="rId7"/>
    <p:sldLayoutId id="2147485543" r:id="rId8"/>
    <p:sldLayoutId id="2147485544" r:id="rId9"/>
    <p:sldLayoutId id="2147485545" r:id="rId10"/>
    <p:sldLayoutId id="2147485546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c8R3gumfNyXb_M&amp;tbnid=ge4zOgXZrQobBM:&amp;ved=0CAUQjRw&amp;url=http://67.39.100.124/wordpress/?tag=federal-election-commission&amp;paged=2&amp;ei=V9NeUuzTH4Om2gXggIGgCQ&amp;bvm=bv.54176721,d.b2I&amp;psig=AFQjCNFGS6whd9KqQq0ESob3eUujmFKw8A&amp;ust=138203259472468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Jon%20Stewart%20to%20Oversee%20Stephen%20Colbert%20SuperPAC.mp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35.png"/><Relationship Id="rId4" Type="http://schemas.openxmlformats.org/officeDocument/2006/relationships/hyperlink" Target="Colbert's%20Colbert%20Super%20PAC%20Explained.mp4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.com/2014/11/17/politics/twitter-republicans-outside-groups/index.htm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9.jpg"/><Relationship Id="rId5" Type="http://schemas.openxmlformats.org/officeDocument/2006/relationships/hyperlink" Target="Washington's%20open%20secret_%20Profitable%20PACs.mp4" TargetMode="Externa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theragblog.blogspot.com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jobsanger.blogspot.com/2012/01/can-brown-warren-keep-special-interest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Citizens%20United%20political%20cartoons&amp;source=images&amp;cd=&amp;docid=iXEDXG30eOGeOM&amp;tbnid=_cX3p6XHCYynKM:&amp;ved=0CAQQjB0&amp;url=http://www.citizenvox.org/2011/11/04/the-limits-of-free-speech-citizens-united-vs-occupy-wall-street/cu-cartooon/&amp;ei=fKr2Ub2iNajh4AOrlYDIBQ&amp;bvm=bv.49784469,d.dmg&amp;psig=AFQjCNGPydE7IP51DHF6NaJDYBNKEF7Whw&amp;ust=1375206133662221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Citizens%20United%20political%20cartoons&amp;source=images&amp;cd=&amp;docid=Aoq9jxtkXen4iM&amp;tbnid=DC3QnVOVPSSzAM:&amp;ved=0CAQQjB0&amp;url=http://thecomicnews.com/edtoons/2012/0118/pacs/01.php&amp;ei=LKv2UfqBM-3K4APh84GIBw&amp;bvm=bv.49784469,d.dmg&amp;psig=AFQjCNGPydE7IP51DHF6NaJDYBNKEF7Whw&amp;ust=1375206133662221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-152400"/>
            <a:ext cx="7467600" cy="11430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FFFF00"/>
                </a:solidFill>
                <a:latin typeface="Georgia" pitchFamily="18" charset="0"/>
              </a:rPr>
              <a:t>“</a:t>
            </a:r>
            <a:r>
              <a:rPr lang="en-US" sz="4800" b="1" dirty="0">
                <a:solidFill>
                  <a:srgbClr val="FFFF00"/>
                </a:solidFill>
                <a:latin typeface="Georgia" pitchFamily="18" charset="0"/>
              </a:rPr>
              <a:t>Show Me the Money</a:t>
            </a:r>
            <a:r>
              <a:rPr lang="en-US" altLang="en-US" sz="4800" b="1" dirty="0">
                <a:solidFill>
                  <a:srgbClr val="FFFF00"/>
                </a:solidFill>
                <a:latin typeface="Georgia" pitchFamily="18" charset="0"/>
              </a:rPr>
              <a:t>”</a:t>
            </a:r>
            <a:endParaRPr lang="en-US" sz="4800" b="1" dirty="0">
              <a:latin typeface="Georgia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495800"/>
            <a:ext cx="7239000" cy="1752600"/>
          </a:xfrm>
        </p:spPr>
        <p:txBody>
          <a:bodyPr/>
          <a:lstStyle/>
          <a:p>
            <a:pPr algn="ctr" eaLnBrk="1" hangingPunct="1">
              <a:buFont typeface="Wingdings" charset="0"/>
              <a:buNone/>
              <a:defRPr/>
            </a:pPr>
            <a:r>
              <a:rPr lang="en-US" sz="36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$$$$$ and the Political Process </a:t>
            </a:r>
          </a:p>
          <a:p>
            <a:pPr algn="ctr" eaLnBrk="1" hangingPunct="1">
              <a:buFont typeface="Wingdings" charset="0"/>
              <a:buNone/>
              <a:defRPr/>
            </a:pPr>
            <a:r>
              <a:rPr lang="en-US" sz="36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Post-</a:t>
            </a:r>
            <a:r>
              <a:rPr lang="en-US" sz="3600" b="1" i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Citizens United</a:t>
            </a:r>
            <a:endParaRPr lang="en-US" sz="3600" b="1" dirty="0">
              <a:solidFill>
                <a:srgbClr val="FFFF00"/>
              </a:solidFill>
              <a:latin typeface="Georgia" charset="0"/>
              <a:ea typeface="ＭＳ Ｐゴシック" charset="0"/>
            </a:endParaRPr>
          </a:p>
        </p:txBody>
      </p:sp>
      <p:pic>
        <p:nvPicPr>
          <p:cNvPr id="92164" name="05 Money.mp3">
            <a:hlinkClick r:id="" action="ppaction://media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01000" y="5867400"/>
            <a:ext cx="8128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$$$ Show Me the MONEY!!! $$$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81200" y="914400"/>
            <a:ext cx="4495800" cy="33718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A779AB-F66C-47F4-BF4D-EB40D7CABD3E}"/>
              </a:ext>
            </a:extLst>
          </p:cNvPr>
          <p:cNvSpPr txBox="1"/>
          <p:nvPr/>
        </p:nvSpPr>
        <p:spPr>
          <a:xfrm>
            <a:off x="152400" y="914400"/>
            <a:ext cx="1752600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* Explain how the organization, finance and strategies of campaigns effect the election process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543800" cy="1143000"/>
          </a:xfrm>
        </p:spPr>
        <p:txBody>
          <a:bodyPr/>
          <a:lstStyle/>
          <a:p>
            <a:r>
              <a:rPr lang="en-US" dirty="0"/>
              <a:t>FEC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76350"/>
            <a:ext cx="9144000" cy="5181600"/>
          </a:xfrm>
        </p:spPr>
        <p:txBody>
          <a:bodyPr/>
          <a:lstStyle/>
          <a:p>
            <a:r>
              <a:rPr lang="en-US" dirty="0"/>
              <a:t>Federal Election Commission</a:t>
            </a:r>
          </a:p>
          <a:p>
            <a:r>
              <a:rPr lang="en-US" dirty="0"/>
              <a:t>Keeps elections “fair”</a:t>
            </a:r>
          </a:p>
          <a:p>
            <a:r>
              <a:rPr lang="en-US" dirty="0"/>
              <a:t>monitors money flow in (campaign donations) and out (spending)</a:t>
            </a:r>
          </a:p>
          <a:p>
            <a:pPr lvl="1"/>
            <a:r>
              <a:rPr lang="en-US" dirty="0"/>
              <a:t>Disclosure</a:t>
            </a:r>
          </a:p>
          <a:p>
            <a:r>
              <a:rPr lang="en-US" dirty="0"/>
              <a:t>Contribution limits</a:t>
            </a:r>
          </a:p>
        </p:txBody>
      </p:sp>
      <p:pic>
        <p:nvPicPr>
          <p:cNvPr id="23554" name="Picture 2" descr="http://67.39.100.124/wordpress/wp-content/uploads/2012/11/Federal-Election-Commission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32766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1600200"/>
            <a:ext cx="75438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i="1">
                <a:solidFill>
                  <a:srgbClr val="FFFF00"/>
                </a:solidFill>
                <a:latin typeface="Georgia" charset="0"/>
                <a:ea typeface="ＭＳ Ｐゴシック" charset="0"/>
              </a:rPr>
              <a:t>Hard Money:</a:t>
            </a:r>
            <a:r>
              <a:rPr lang="en-US" b="1" i="1">
                <a:solidFill>
                  <a:srgbClr val="FFFF00"/>
                </a:solidFill>
                <a:ea typeface="ＭＳ Ｐゴシック" charset="0"/>
              </a:rPr>
              <a:t> </a:t>
            </a:r>
            <a:endParaRPr lang="en-US" b="1" i="1">
              <a:solidFill>
                <a:schemeClr val="tx1"/>
              </a:solidFill>
              <a:latin typeface="Garamond" charset="0"/>
              <a:ea typeface="ＭＳ Ｐゴシック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228600" y="3581400"/>
            <a:ext cx="7848600" cy="2438400"/>
          </a:xfrm>
        </p:spPr>
        <p:txBody>
          <a:bodyPr/>
          <a:lstStyle/>
          <a:p>
            <a:pPr marL="914400" lvl="2" indent="0" eaLnBrk="1" hangingPunct="1">
              <a:buFont typeface="Wingdings" charset="0"/>
              <a:buNone/>
              <a:defRPr/>
            </a:pPr>
            <a:r>
              <a:rPr lang="en-US" sz="3200" b="1" u="sng" dirty="0">
                <a:solidFill>
                  <a:srgbClr val="CCFF66"/>
                </a:solidFill>
                <a:latin typeface="Georgia" charset="0"/>
                <a:ea typeface="ＭＳ Ｐゴシック" charset="0"/>
              </a:rPr>
              <a:t>Campaign contributions </a:t>
            </a:r>
            <a:r>
              <a:rPr lang="en-US" sz="3200" b="1" dirty="0">
                <a:solidFill>
                  <a:srgbClr val="CCFF66"/>
                </a:solidFill>
                <a:latin typeface="Georgia" charset="0"/>
                <a:ea typeface="ＭＳ Ｐゴシック" charset="0"/>
              </a:rPr>
              <a:t>regulated and limited by the federal government that are </a:t>
            </a:r>
            <a:r>
              <a:rPr lang="en-US" sz="3200" b="1" u="sng" dirty="0">
                <a:solidFill>
                  <a:srgbClr val="CCFF66"/>
                </a:solidFill>
                <a:latin typeface="Georgia" charset="0"/>
                <a:ea typeface="ＭＳ Ｐゴシック" charset="0"/>
              </a:rPr>
              <a:t>given directly to a candidate</a:t>
            </a:r>
            <a:endParaRPr lang="en-US" sz="3200" b="1" u="sng" dirty="0">
              <a:latin typeface="Georgia" charset="0"/>
              <a:ea typeface="ＭＳ Ｐゴシック" charset="0"/>
            </a:endParaRPr>
          </a:p>
        </p:txBody>
      </p:sp>
      <p:pic>
        <p:nvPicPr>
          <p:cNvPr id="98309" name="Picture 13" descr="2334473-american-dollars-bills-and-a-coi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90600"/>
            <a:ext cx="3810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75438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5400" b="1" i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Soft Money*:</a:t>
            </a:r>
            <a:r>
              <a:rPr lang="en-US" b="1" i="1" dirty="0">
                <a:solidFill>
                  <a:srgbClr val="FFFF00"/>
                </a:solidFill>
                <a:ea typeface="ＭＳ Ｐゴシック" charset="0"/>
              </a:rPr>
              <a:t> </a:t>
            </a:r>
            <a:endParaRPr lang="en-US" b="1" i="1" dirty="0">
              <a:solidFill>
                <a:schemeClr val="tx1"/>
              </a:solidFill>
              <a:latin typeface="Garamond" charset="0"/>
              <a:ea typeface="ＭＳ Ｐゴシック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28600" y="1828800"/>
            <a:ext cx="7543800" cy="41148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Clr>
                <a:srgbClr val="CCFF66"/>
              </a:buClr>
              <a:buFont typeface="Wingdings" pitchFamily="2" charset="2"/>
              <a:buChar char="§"/>
            </a:pPr>
            <a:r>
              <a:rPr lang="en-US" sz="3200" b="1" dirty="0">
                <a:solidFill>
                  <a:srgbClr val="CCFF66"/>
                </a:solidFill>
                <a:latin typeface="Georgia" pitchFamily="18" charset="0"/>
              </a:rPr>
              <a:t>Previously unlimited and unregulated campaign contributions </a:t>
            </a:r>
          </a:p>
          <a:p>
            <a:pPr lvl="1" eaLnBrk="1" hangingPunct="1">
              <a:lnSpc>
                <a:spcPct val="90000"/>
              </a:lnSpc>
              <a:buClr>
                <a:srgbClr val="CCFF66"/>
              </a:buClr>
              <a:buFont typeface="Wingdings" pitchFamily="2" charset="2"/>
              <a:buChar char="§"/>
            </a:pPr>
            <a:r>
              <a:rPr lang="en-US" sz="3200" b="1" dirty="0">
                <a:solidFill>
                  <a:srgbClr val="CCFF66"/>
                </a:solidFill>
                <a:latin typeface="Georgia" pitchFamily="18" charset="0"/>
              </a:rPr>
              <a:t>Supposedly for generic </a:t>
            </a:r>
            <a:r>
              <a:rPr lang="ja-JP" altLang="en-US" sz="3200" b="1" dirty="0">
                <a:solidFill>
                  <a:srgbClr val="CCFF66"/>
                </a:solidFill>
                <a:latin typeface="Georgia" pitchFamily="18" charset="0"/>
              </a:rPr>
              <a:t>“</a:t>
            </a:r>
            <a:r>
              <a:rPr lang="en-US" altLang="ja-JP" sz="3200" b="1" dirty="0">
                <a:solidFill>
                  <a:srgbClr val="CCFF66"/>
                </a:solidFill>
                <a:latin typeface="Georgia" pitchFamily="18" charset="0"/>
              </a:rPr>
              <a:t>party building</a:t>
            </a:r>
            <a:r>
              <a:rPr lang="ja-JP" altLang="en-US" sz="3200" b="1" dirty="0">
                <a:solidFill>
                  <a:srgbClr val="CCFF66"/>
                </a:solidFill>
                <a:latin typeface="Georgia" pitchFamily="18" charset="0"/>
              </a:rPr>
              <a:t>”</a:t>
            </a:r>
            <a:r>
              <a:rPr lang="en-US" altLang="ja-JP" sz="3200" b="1" dirty="0">
                <a:solidFill>
                  <a:srgbClr val="CCFF66"/>
                </a:solidFill>
                <a:latin typeface="Georgia" pitchFamily="18" charset="0"/>
              </a:rPr>
              <a:t> activities </a:t>
            </a:r>
          </a:p>
          <a:p>
            <a:pPr lvl="2" eaLnBrk="1" hangingPunct="1">
              <a:lnSpc>
                <a:spcPct val="90000"/>
              </a:lnSpc>
              <a:buClr>
                <a:srgbClr val="CCFF66"/>
              </a:buClr>
              <a:buFont typeface="Wingdings" pitchFamily="2" charset="2"/>
              <a:buChar char="§"/>
            </a:pPr>
            <a:r>
              <a:rPr lang="en-US" altLang="ja-JP" b="1" dirty="0">
                <a:solidFill>
                  <a:srgbClr val="CCFF66"/>
                </a:solidFill>
                <a:latin typeface="Georgia" pitchFamily="18" charset="0"/>
              </a:rPr>
              <a:t>(ex:  get-out-the-vote drives, bumper stickers, yard signs, and </a:t>
            </a:r>
            <a:r>
              <a:rPr lang="ja-JP" altLang="en-US" b="1" dirty="0">
                <a:solidFill>
                  <a:srgbClr val="CCFF66"/>
                </a:solidFill>
                <a:latin typeface="Georgia" pitchFamily="18" charset="0"/>
              </a:rPr>
              <a:t>“</a:t>
            </a:r>
            <a:r>
              <a:rPr lang="en-US" altLang="ja-JP" b="1" dirty="0">
                <a:solidFill>
                  <a:srgbClr val="CCFF66"/>
                </a:solidFill>
                <a:latin typeface="Georgia" pitchFamily="18" charset="0"/>
              </a:rPr>
              <a:t>issue ads</a:t>
            </a:r>
            <a:r>
              <a:rPr lang="ja-JP" altLang="en-US" b="1" dirty="0">
                <a:solidFill>
                  <a:srgbClr val="CCFF66"/>
                </a:solidFill>
                <a:latin typeface="Georgia" pitchFamily="18" charset="0"/>
              </a:rPr>
              <a:t>”</a:t>
            </a:r>
            <a:r>
              <a:rPr lang="en-US" altLang="ja-JP" b="1" dirty="0">
                <a:solidFill>
                  <a:srgbClr val="CCFF66"/>
                </a:solidFill>
                <a:latin typeface="Georgia" pitchFamily="18" charset="0"/>
              </a:rPr>
              <a:t>)</a:t>
            </a:r>
          </a:p>
          <a:p>
            <a:pPr lvl="2" eaLnBrk="1" hangingPunct="1">
              <a:lnSpc>
                <a:spcPct val="90000"/>
              </a:lnSpc>
              <a:buClr>
                <a:srgbClr val="CCFF66"/>
              </a:buClr>
              <a:buFont typeface="Times CE" pitchFamily="-112" charset="0"/>
              <a:buChar char="$"/>
            </a:pPr>
            <a:endParaRPr lang="en-US" dirty="0">
              <a:solidFill>
                <a:srgbClr val="CCFF66"/>
              </a:solidFill>
              <a:latin typeface="Times New Roman" pitchFamily="18" charset="0"/>
            </a:endParaRPr>
          </a:p>
        </p:txBody>
      </p:sp>
      <p:pic>
        <p:nvPicPr>
          <p:cNvPr id="100357" name="Picture 6" descr="ii970232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457200"/>
            <a:ext cx="2352675" cy="2743200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228600" y="2667000"/>
            <a:ext cx="8763000" cy="2057400"/>
          </a:xfrm>
        </p:spPr>
        <p:txBody>
          <a:bodyPr/>
          <a:lstStyle/>
          <a:p>
            <a:pPr marL="514350" lvl="1" indent="0" eaLnBrk="1" hangingPunct="1">
              <a:buFont typeface="Wingdings" charset="0"/>
              <a:buNone/>
              <a:defRPr/>
            </a:pPr>
            <a:r>
              <a:rPr lang="en-US" sz="3200" b="1">
                <a:solidFill>
                  <a:srgbClr val="CCFF66"/>
                </a:solidFill>
                <a:latin typeface="Georgia" charset="0"/>
                <a:ea typeface="ＭＳ Ｐゴシック" charset="0"/>
              </a:rPr>
              <a:t>Officially registered fund-raising organization that represents interest groups in the political process.</a:t>
            </a:r>
          </a:p>
          <a:p>
            <a:pPr marL="514350" lvl="1" indent="0" eaLnBrk="1" hangingPunct="1">
              <a:buFont typeface="Wingdings" charset="0"/>
              <a:buNone/>
              <a:defRPr/>
            </a:pPr>
            <a:endParaRPr lang="en-US" sz="3200" b="1">
              <a:solidFill>
                <a:srgbClr val="CCFF66"/>
              </a:solidFill>
              <a:latin typeface="Georgia" charset="0"/>
              <a:ea typeface="ＭＳ Ｐゴシック" charset="0"/>
            </a:endParaRPr>
          </a:p>
        </p:txBody>
      </p:sp>
      <p:pic>
        <p:nvPicPr>
          <p:cNvPr id="102404" name="Picture 6" descr="PAC-logo---colo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355" y="38100"/>
            <a:ext cx="1536700" cy="1524000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pic>
        <p:nvPicPr>
          <p:cNvPr id="102405" name="Picture 8" descr="pac_log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57895" y="40481"/>
            <a:ext cx="1428750" cy="1428750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pic>
        <p:nvPicPr>
          <p:cNvPr id="102406" name="Picture 10" descr="images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0800" y="4797425"/>
            <a:ext cx="4114800" cy="1831975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pic>
        <p:nvPicPr>
          <p:cNvPr id="102407" name="Picture 12" descr="hollywoodchamberpac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42676" y="5319713"/>
            <a:ext cx="2368550" cy="1538287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pic>
        <p:nvPicPr>
          <p:cNvPr id="102408" name="Picture 9" descr="TACO_PAC_logo.59185943_std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200" y="5447429"/>
            <a:ext cx="2514600" cy="1370013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pic>
        <p:nvPicPr>
          <p:cNvPr id="102409" name="Picture 14" descr="fffstackedcolor_PAC_300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19400" y="38100"/>
            <a:ext cx="3297238" cy="1143000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600200"/>
            <a:ext cx="91440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*Political Action Committee (PAC):</a:t>
            </a:r>
            <a:endParaRPr lang="en-US" sz="4000" b="1" dirty="0">
              <a:solidFill>
                <a:schemeClr val="tx1"/>
              </a:solidFill>
              <a:latin typeface="Georgia" charset="0"/>
              <a:ea typeface="ＭＳ Ｐゴシック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ChangeArrowheads="1"/>
          </p:cNvSpPr>
          <p:nvPr/>
        </p:nvSpPr>
        <p:spPr bwMode="auto">
          <a:xfrm>
            <a:off x="4303713" y="3857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>
              <a:effectLst/>
              <a:latin typeface="Arial" pitchFamily="34" charset="0"/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533400"/>
            <a:ext cx="8915400" cy="914400"/>
          </a:xfrm>
        </p:spPr>
        <p:txBody>
          <a:bodyPr/>
          <a:lstStyle/>
          <a:p>
            <a:pPr eaLnBrk="1" hangingPunct="1">
              <a:defRPr/>
            </a:pPr>
            <a:br>
              <a:rPr lang="en-US" sz="3200" b="1" dirty="0">
                <a:solidFill>
                  <a:schemeClr val="tx1"/>
                </a:solidFill>
                <a:ea typeface="ＭＳ Ｐゴシック" charset="0"/>
              </a:rPr>
            </a:br>
            <a:r>
              <a:rPr lang="en-US" sz="32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Bipartisan Campaign Reform Act of 2002</a:t>
            </a:r>
            <a:br>
              <a:rPr lang="en-US" sz="32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</a:br>
            <a:r>
              <a:rPr lang="en-US" sz="32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a.k.a. McCain-Feingold Bill</a:t>
            </a:r>
            <a:br>
              <a:rPr lang="en-US" sz="32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</a:br>
            <a:endParaRPr lang="en-US" b="1" dirty="0">
              <a:solidFill>
                <a:srgbClr val="FFFF00"/>
              </a:solidFill>
              <a:latin typeface="Georgia" charset="0"/>
              <a:ea typeface="ＭＳ Ｐゴシック" charset="0"/>
            </a:endParaRPr>
          </a:p>
        </p:txBody>
      </p:sp>
      <p:pic>
        <p:nvPicPr>
          <p:cNvPr id="10250" name="Picture 10" descr="scrap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 t="-1671" b="-1671"/>
          <a:stretch>
            <a:fillRect/>
          </a:stretch>
        </p:blipFill>
        <p:spPr>
          <a:xfrm>
            <a:off x="2438400" y="1524000"/>
            <a:ext cx="3513138" cy="2178050"/>
          </a:xfrm>
          <a:ln>
            <a:solidFill>
              <a:srgbClr val="FFFFFF"/>
            </a:solidFill>
          </a:ln>
          <a:effectLst>
            <a:outerShdw algn="ctr" rotWithShape="0">
              <a:srgbClr val="FFFFFF">
                <a:alpha val="75000"/>
              </a:srgbClr>
            </a:outerShdw>
          </a:effectLst>
        </p:spPr>
      </p:pic>
      <p:sp>
        <p:nvSpPr>
          <p:cNvPr id="10246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3721100"/>
            <a:ext cx="8001000" cy="31242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00"/>
                </a:solidFill>
                <a:latin typeface="Georgia" pitchFamily="18" charset="0"/>
              </a:rPr>
              <a:t>No "electioneering communications</a:t>
            </a:r>
            <a:r>
              <a:rPr lang="en-US" altLang="en-US" dirty="0">
                <a:solidFill>
                  <a:srgbClr val="FFFF00"/>
                </a:solidFill>
                <a:latin typeface="Georgia" pitchFamily="18" charset="0"/>
              </a:rPr>
              <a:t>”</a:t>
            </a:r>
            <a:r>
              <a:rPr lang="en-US" dirty="0">
                <a:solidFill>
                  <a:srgbClr val="FFFF00"/>
                </a:solidFill>
                <a:latin typeface="Georgia" pitchFamily="18" charset="0"/>
              </a:rPr>
              <a:t> 30 or 60 days before an election </a:t>
            </a:r>
          </a:p>
          <a:p>
            <a:pPr lvl="1" eaLnBrk="1" hangingPunct="1"/>
            <a:r>
              <a:rPr lang="en-US" dirty="0">
                <a:solidFill>
                  <a:srgbClr val="FFFF00"/>
                </a:solidFill>
                <a:latin typeface="Georgia" pitchFamily="18" charset="0"/>
              </a:rPr>
              <a:t>i.e. can</a:t>
            </a:r>
            <a:r>
              <a:rPr lang="en-US" altLang="en-US" dirty="0">
                <a:solidFill>
                  <a:srgbClr val="FFFF00"/>
                </a:solidFill>
                <a:latin typeface="Georgia" pitchFamily="18" charset="0"/>
              </a:rPr>
              <a:t>’</a:t>
            </a:r>
            <a:r>
              <a:rPr lang="en-US" dirty="0">
                <a:solidFill>
                  <a:srgbClr val="FFFF00"/>
                </a:solidFill>
                <a:latin typeface="Georgia" pitchFamily="18" charset="0"/>
              </a:rPr>
              <a:t>t broadcast ads mentioning a candidate</a:t>
            </a:r>
            <a:endParaRPr lang="en-US" sz="2400" dirty="0">
              <a:solidFill>
                <a:srgbClr val="FFFF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ChangeArrowheads="1"/>
          </p:cNvSpPr>
          <p:nvPr/>
        </p:nvSpPr>
        <p:spPr bwMode="auto">
          <a:xfrm>
            <a:off x="4303713" y="3857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>
              <a:effectLst/>
              <a:latin typeface="Arial" pitchFamily="34" charset="0"/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533400"/>
            <a:ext cx="8915400" cy="914400"/>
          </a:xfrm>
        </p:spPr>
        <p:txBody>
          <a:bodyPr/>
          <a:lstStyle/>
          <a:p>
            <a:pPr eaLnBrk="1" hangingPunct="1">
              <a:defRPr/>
            </a:pPr>
            <a:br>
              <a:rPr lang="en-US" sz="3200" b="1" dirty="0">
                <a:solidFill>
                  <a:schemeClr val="tx1"/>
                </a:solidFill>
                <a:ea typeface="ＭＳ Ｐゴシック" charset="0"/>
              </a:rPr>
            </a:br>
            <a:r>
              <a:rPr lang="en-US" sz="32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Bipartisan Campaign Reform Act of 2002</a:t>
            </a:r>
            <a:br>
              <a:rPr lang="en-US" sz="32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</a:br>
            <a:r>
              <a:rPr lang="en-US" sz="32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a.k.a. McCain-Feingold Bill</a:t>
            </a:r>
            <a:br>
              <a:rPr lang="en-US" sz="32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</a:br>
            <a:endParaRPr lang="en-US" b="1" dirty="0">
              <a:solidFill>
                <a:srgbClr val="FFFF00"/>
              </a:solidFill>
              <a:latin typeface="Georgia" charset="0"/>
              <a:ea typeface="ＭＳ Ｐゴシック" charset="0"/>
            </a:endParaRP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" y="4800600"/>
            <a:ext cx="8077200" cy="2590800"/>
          </a:xfrm>
        </p:spPr>
        <p:txBody>
          <a:bodyPr/>
          <a:lstStyle/>
          <a:p>
            <a:pPr eaLnBrk="1" hangingPunct="1"/>
            <a:r>
              <a:rPr lang="en-US" altLang="ja-JP" dirty="0">
                <a:solidFill>
                  <a:srgbClr val="FFFF00"/>
                </a:solidFill>
                <a:latin typeface="Georgia" pitchFamily="18" charset="0"/>
              </a:rPr>
              <a:t>No</a:t>
            </a:r>
            <a:r>
              <a:rPr lang="ja-JP" altLang="en-US" dirty="0">
                <a:solidFill>
                  <a:srgbClr val="FFFF00"/>
                </a:solidFill>
                <a:latin typeface="Georgia" pitchFamily="18" charset="0"/>
              </a:rPr>
              <a:t>“</a:t>
            </a:r>
            <a:r>
              <a:rPr lang="en-US" altLang="ja-JP" dirty="0">
                <a:solidFill>
                  <a:srgbClr val="FFFF00"/>
                </a:solidFill>
                <a:latin typeface="Georgia" pitchFamily="18" charset="0"/>
              </a:rPr>
              <a:t>soft money</a:t>
            </a:r>
            <a:r>
              <a:rPr lang="ja-JP" altLang="en-US" dirty="0">
                <a:solidFill>
                  <a:srgbClr val="FFFF00"/>
                </a:solidFill>
                <a:latin typeface="Georgia" pitchFamily="18" charset="0"/>
              </a:rPr>
              <a:t>”</a:t>
            </a:r>
            <a:endParaRPr lang="en-US" altLang="ja-JP" dirty="0">
              <a:solidFill>
                <a:srgbClr val="FFFF00"/>
              </a:solidFill>
              <a:latin typeface="Georgia" pitchFamily="18" charset="0"/>
            </a:endParaRPr>
          </a:p>
          <a:p>
            <a:pPr eaLnBrk="1" hangingPunct="1"/>
            <a:r>
              <a:rPr lang="ja-JP" altLang="en-US" dirty="0">
                <a:solidFill>
                  <a:srgbClr val="FFFF00"/>
                </a:solidFill>
                <a:latin typeface="Georgia" pitchFamily="18" charset="0"/>
              </a:rPr>
              <a:t>“</a:t>
            </a:r>
            <a:r>
              <a:rPr lang="en-US" altLang="ja-JP" dirty="0">
                <a:solidFill>
                  <a:srgbClr val="FFFF00"/>
                </a:solidFill>
                <a:latin typeface="Georgia" pitchFamily="18" charset="0"/>
              </a:rPr>
              <a:t>Stand by your ad</a:t>
            </a:r>
            <a:r>
              <a:rPr lang="ja-JP" altLang="en-US" dirty="0">
                <a:solidFill>
                  <a:srgbClr val="FFFF00"/>
                </a:solidFill>
                <a:latin typeface="Georgia" pitchFamily="18" charset="0"/>
              </a:rPr>
              <a:t>”</a:t>
            </a:r>
            <a:r>
              <a:rPr lang="en-US" altLang="ja-JP" dirty="0">
                <a:solidFill>
                  <a:srgbClr val="FFFF00"/>
                </a:solidFill>
                <a:latin typeface="Georgia" pitchFamily="18" charset="0"/>
              </a:rPr>
              <a:t> provision</a:t>
            </a:r>
            <a:endParaRPr lang="en-US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106500" name="Picture 2" descr="mitt romne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524000"/>
            <a:ext cx="4311650" cy="3233738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5" name="Picture 6" descr="swiftvets_39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57200"/>
            <a:ext cx="2527300" cy="1625600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pic>
        <p:nvPicPr>
          <p:cNvPr id="108546" name="Picture 8" descr="moveon-ad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6464" y="309562"/>
            <a:ext cx="2362200" cy="1773238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964282" y="1117600"/>
            <a:ext cx="7543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i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527</a:t>
            </a:r>
            <a:r>
              <a:rPr lang="en-US" b="1" i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  Groups</a:t>
            </a:r>
            <a:endParaRPr lang="en-US" b="1" i="1" dirty="0">
              <a:solidFill>
                <a:schemeClr val="tx1"/>
              </a:solidFill>
              <a:latin typeface="Georgia" charset="0"/>
              <a:ea typeface="ＭＳ Ｐゴシック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438400"/>
            <a:ext cx="7924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CC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Tax-exempt organizations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CC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raise money for political activities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CC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subject to FEC disclosure rules.</a:t>
            </a:r>
          </a:p>
          <a:p>
            <a:pPr eaLnBrk="1" hangingPunct="1">
              <a:lnSpc>
                <a:spcPct val="40000"/>
              </a:lnSpc>
              <a:buFont typeface="Wingdings" pitchFamily="2" charset="2"/>
              <a:buNone/>
            </a:pPr>
            <a:endParaRPr lang="en-US" sz="2800" b="1" dirty="0">
              <a:solidFill>
                <a:srgbClr val="CCFF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CC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try to influence federal elections through voter  mobilization efforts and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 ads</a:t>
            </a:r>
            <a:endParaRPr lang="en-US" sz="2800" b="1" dirty="0">
              <a:solidFill>
                <a:srgbClr val="CCFF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8551" name="Picture 5" descr="uwsfa-header4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5759450"/>
            <a:ext cx="3870325" cy="793750"/>
          </a:xfrm>
          <a:prstGeom prst="rect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wiftboat Veterans Ad on John Kerry - Sellout (2004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1000" y="228600"/>
            <a:ext cx="72390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8663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5410200" cy="1219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i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501(c) 3/4 Groups</a:t>
            </a:r>
            <a:endParaRPr lang="en-US" sz="3600" b="1" i="1" dirty="0">
              <a:solidFill>
                <a:schemeClr val="tx1"/>
              </a:solidFill>
              <a:latin typeface="Garamond" charset="0"/>
              <a:ea typeface="ＭＳ Ｐゴシック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4724400" cy="3200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0"/>
              <a:buChar char=""/>
              <a:defRPr/>
            </a:pPr>
            <a:r>
              <a:rPr lang="en-US" sz="2800" b="1" dirty="0">
                <a:solidFill>
                  <a:srgbClr val="CCFF66"/>
                </a:solidFill>
                <a:latin typeface="Georgia" charset="0"/>
                <a:ea typeface="ＭＳ Ｐゴシック" charset="0"/>
              </a:rPr>
              <a:t>Nonprofit, tax-exempt interest groups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"/>
              <a:defRPr/>
            </a:pPr>
            <a:r>
              <a:rPr lang="en-US" sz="2800" b="1" dirty="0">
                <a:solidFill>
                  <a:srgbClr val="CCFF66"/>
                </a:solidFill>
                <a:latin typeface="Georgia" charset="0"/>
                <a:ea typeface="ＭＳ Ｐゴシック" charset="0"/>
              </a:rPr>
              <a:t>engage in varying levels of political activity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"/>
              <a:defRPr/>
            </a:pPr>
            <a:r>
              <a:rPr lang="en-US" sz="2800" b="1" dirty="0">
                <a:solidFill>
                  <a:srgbClr val="CCFF66"/>
                </a:solidFill>
                <a:latin typeface="Georgia" charset="0"/>
                <a:ea typeface="ＭＳ Ｐゴシック" charset="0"/>
              </a:rPr>
              <a:t>Not subject to FEC disclosure rules.</a:t>
            </a:r>
          </a:p>
          <a:p>
            <a:pPr eaLnBrk="1" hangingPunct="1">
              <a:lnSpc>
                <a:spcPct val="40000"/>
              </a:lnSpc>
              <a:buFont typeface="Wingdings" charset="0"/>
              <a:buNone/>
              <a:defRPr/>
            </a:pPr>
            <a:endParaRPr lang="en-US" sz="2800" b="1" dirty="0">
              <a:solidFill>
                <a:srgbClr val="CCFF66"/>
              </a:solidFill>
              <a:latin typeface="Georgi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  <a:buFont typeface="Wingdings" charset="0"/>
              <a:buChar char=""/>
              <a:defRPr/>
            </a:pPr>
            <a:endParaRPr lang="en-US" sz="2800" b="1" dirty="0">
              <a:solidFill>
                <a:srgbClr val="CCFF66"/>
              </a:solidFill>
              <a:latin typeface="Georgia" charset="0"/>
              <a:ea typeface="ＭＳ Ｐゴシック" charset="0"/>
            </a:endParaRPr>
          </a:p>
        </p:txBody>
      </p:sp>
      <p:pic>
        <p:nvPicPr>
          <p:cNvPr id="110597" name="Picture 1" descr="Emerge-America-e135464540683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4572000"/>
            <a:ext cx="4445000" cy="16700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10598" name="Picture 2" descr="501c30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914400"/>
            <a:ext cx="2362200" cy="28019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10599" name="Picture 6" descr="130516_EX_TEAPARTY.jpg.CROP.rectangle3-larg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4038600"/>
            <a:ext cx="3886200" cy="2366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19400" y="990600"/>
            <a:ext cx="5562600" cy="2286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CC33"/>
                </a:solidFill>
              </a:rPr>
              <a:t>Campaign Finance Reform</a:t>
            </a:r>
            <a:endParaRPr lang="en-US" b="1" dirty="0"/>
          </a:p>
        </p:txBody>
      </p:sp>
      <p:sp>
        <p:nvSpPr>
          <p:cNvPr id="131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962400"/>
            <a:ext cx="5334000" cy="2209800"/>
          </a:xfrm>
          <a:effectLst>
            <a:outerShdw algn="ctr" rotWithShape="0">
              <a:srgbClr val="FFFFFF">
                <a:alpha val="75000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000" b="1" i="0">
                <a:latin typeface="Georgia Bold" pitchFamily="1" charset="0"/>
              </a:rPr>
              <a:t>The Supreme Court Weighs In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i="1">
                <a:latin typeface="Georgia" pitchFamily="18" charset="0"/>
              </a:rPr>
              <a:t>Buckley v. Valeo </a:t>
            </a:r>
            <a:r>
              <a:rPr lang="en-US" b="1">
                <a:latin typeface="Georgia" pitchFamily="18" charset="0"/>
              </a:rPr>
              <a:t>(1976)</a:t>
            </a:r>
            <a:endParaRPr lang="en-US" b="1" i="1">
              <a:latin typeface="Georgia" pitchFamily="18" charset="0"/>
            </a:endParaRPr>
          </a:p>
        </p:txBody>
      </p:sp>
      <p:sp>
        <p:nvSpPr>
          <p:cNvPr id="1146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4876800" cy="4495800"/>
          </a:xfrm>
        </p:spPr>
        <p:txBody>
          <a:bodyPr/>
          <a:lstStyle/>
          <a:p>
            <a:pPr eaLnBrk="1" hangingPunct="1"/>
            <a:r>
              <a:rPr lang="en-US" dirty="0">
                <a:latin typeface="Georgia" pitchFamily="18" charset="0"/>
              </a:rPr>
              <a:t>money to finance campaigns is “free speech”</a:t>
            </a:r>
          </a:p>
          <a:p>
            <a:pPr eaLnBrk="1" hangingPunct="1"/>
            <a:r>
              <a:rPr lang="en-US" dirty="0">
                <a:latin typeface="Georgia" pitchFamily="18" charset="0"/>
              </a:rPr>
              <a:t>Candidates can spend an unlimited amount of their own $ to finance their own campaigns</a:t>
            </a:r>
          </a:p>
        </p:txBody>
      </p:sp>
      <p:sp>
        <p:nvSpPr>
          <p:cNvPr id="114691" name="Text Box 7"/>
          <p:cNvSpPr txBox="1">
            <a:spLocks noChangeArrowheads="1"/>
          </p:cNvSpPr>
          <p:nvPr/>
        </p:nvSpPr>
        <p:spPr bwMode="auto">
          <a:xfrm>
            <a:off x="4953000" y="4876800"/>
            <a:ext cx="3962400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chemeClr val="tx2"/>
                </a:solidFill>
                <a:effectLst/>
              </a:rPr>
              <a:t>Meg Whitman, former eBay CEO, spent $160 million of her own $ (about $50/vote) to finance unsuccessful campaign for Governor of CA in 2010 </a:t>
            </a:r>
            <a:endParaRPr lang="en-US">
              <a:solidFill>
                <a:schemeClr val="folHlink"/>
              </a:solidFill>
              <a:effectLst/>
            </a:endParaRPr>
          </a:p>
        </p:txBody>
      </p:sp>
      <p:pic>
        <p:nvPicPr>
          <p:cNvPr id="114692" name="Picture 8" descr="Meg-Whit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828800"/>
            <a:ext cx="3962400" cy="29718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572000" y="6019800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Donald Trump contributed</a:t>
            </a:r>
          </a:p>
          <a:p>
            <a:pPr algn="ctr"/>
            <a:r>
              <a:rPr lang="en-US" dirty="0"/>
              <a:t>$66.1 Million to his campaign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i="1">
                <a:latin typeface="Georgia" pitchFamily="18" charset="0"/>
              </a:rPr>
              <a:t>McConnell v. FEC </a:t>
            </a:r>
            <a:r>
              <a:rPr lang="en-US" b="1">
                <a:latin typeface="Georgia" pitchFamily="18" charset="0"/>
              </a:rPr>
              <a:t>(2003)</a:t>
            </a:r>
            <a:endParaRPr lang="en-US" b="1" i="1">
              <a:latin typeface="Georgia" pitchFamily="18" charset="0"/>
            </a:endParaRPr>
          </a:p>
        </p:txBody>
      </p:sp>
      <p:sp>
        <p:nvSpPr>
          <p:cNvPr id="1167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4953000" cy="4495800"/>
          </a:xfrm>
        </p:spPr>
        <p:txBody>
          <a:bodyPr/>
          <a:lstStyle/>
          <a:p>
            <a:pPr eaLnBrk="1" hangingPunct="1"/>
            <a:r>
              <a:rPr lang="en-US" dirty="0">
                <a:latin typeface="Georgia" pitchFamily="18" charset="0"/>
              </a:rPr>
              <a:t>McCain-Feingold a.k.a. BCRA  upheld</a:t>
            </a:r>
          </a:p>
          <a:p>
            <a:pPr eaLnBrk="1" hangingPunct="1"/>
            <a:r>
              <a:rPr lang="en-US" dirty="0">
                <a:latin typeface="Georgia" pitchFamily="18" charset="0"/>
              </a:rPr>
              <a:t>Restrictions on free speech justified by government</a:t>
            </a:r>
            <a:r>
              <a:rPr lang="ja-JP" altLang="en-US" dirty="0">
                <a:latin typeface="Georgia" pitchFamily="18" charset="0"/>
              </a:rPr>
              <a:t>’</a:t>
            </a:r>
            <a:r>
              <a:rPr lang="en-US" altLang="ja-JP" dirty="0">
                <a:latin typeface="Georgia" pitchFamily="18" charset="0"/>
              </a:rPr>
              <a:t>s interest to prevent corruption in campaigns</a:t>
            </a:r>
            <a:endParaRPr lang="en-US" dirty="0">
              <a:latin typeface="Georgia" pitchFamily="18" charset="0"/>
            </a:endParaRPr>
          </a:p>
        </p:txBody>
      </p:sp>
      <p:pic>
        <p:nvPicPr>
          <p:cNvPr id="116739" name="Picture 6" descr="lobbyist_money1-200x3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600200"/>
            <a:ext cx="3148013" cy="47244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i="1">
                <a:latin typeface="Georgia" pitchFamily="18" charset="0"/>
              </a:rPr>
              <a:t>Citizens United v. FEC </a:t>
            </a:r>
            <a:r>
              <a:rPr lang="en-US" b="1">
                <a:latin typeface="Georgia" pitchFamily="18" charset="0"/>
              </a:rPr>
              <a:t>(2010)</a:t>
            </a:r>
            <a:endParaRPr lang="en-US" b="1" i="1">
              <a:latin typeface="Georgia" pitchFamily="18" charset="0"/>
            </a:endParaRPr>
          </a:p>
        </p:txBody>
      </p:sp>
      <p:pic>
        <p:nvPicPr>
          <p:cNvPr id="118786" name="Picture 4" descr="hillary%20the%20movi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828800"/>
            <a:ext cx="3200400" cy="3886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1524000"/>
            <a:ext cx="5257800" cy="47244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>
                <a:latin typeface="Georgia" pitchFamily="18" charset="0"/>
              </a:rPr>
              <a:t>BACKGROUND:</a:t>
            </a:r>
          </a:p>
          <a:p>
            <a:pPr marL="0" indent="0" eaLnBrk="1" hangingPunct="1"/>
            <a:r>
              <a:rPr lang="en-US">
                <a:latin typeface="Georgia" pitchFamily="18" charset="0"/>
              </a:rPr>
              <a:t>Conservative non-profit produced </a:t>
            </a:r>
            <a:r>
              <a:rPr lang="en-US" altLang="en-US">
                <a:latin typeface="Georgia" pitchFamily="18" charset="0"/>
              </a:rPr>
              <a:t>“</a:t>
            </a:r>
            <a:r>
              <a:rPr lang="en-US">
                <a:latin typeface="Georgia" pitchFamily="18" charset="0"/>
              </a:rPr>
              <a:t>Hilary:  The Movie</a:t>
            </a:r>
            <a:r>
              <a:rPr lang="en-US" altLang="en-US">
                <a:latin typeface="Georgia" pitchFamily="18" charset="0"/>
              </a:rPr>
              <a:t>”</a:t>
            </a:r>
            <a:endParaRPr lang="en-US" altLang="ja-JP">
              <a:latin typeface="Georgia" pitchFamily="18" charset="0"/>
            </a:endParaRPr>
          </a:p>
          <a:p>
            <a:pPr marL="0" indent="0" eaLnBrk="1" hangingPunct="1"/>
            <a:r>
              <a:rPr lang="en-US">
                <a:latin typeface="Georgia" pitchFamily="18" charset="0"/>
              </a:rPr>
              <a:t>Purchase airtime on cable TV during 2008 election</a:t>
            </a:r>
            <a:endParaRPr lang="en-US"/>
          </a:p>
          <a:p>
            <a:pPr marL="0" indent="0" eaLnBrk="1" hangingPunct="1"/>
            <a:r>
              <a:rPr lang="en-US">
                <a:latin typeface="Georgia" pitchFamily="18" charset="0"/>
              </a:rPr>
              <a:t>FEC deemed movie </a:t>
            </a:r>
            <a:r>
              <a:rPr lang="en-US" altLang="en-US">
                <a:latin typeface="Georgia" pitchFamily="18" charset="0"/>
              </a:rPr>
              <a:t>“</a:t>
            </a:r>
            <a:r>
              <a:rPr lang="en-US">
                <a:latin typeface="Georgia" pitchFamily="18" charset="0"/>
              </a:rPr>
              <a:t>electioneering communication</a:t>
            </a:r>
            <a:r>
              <a:rPr lang="en-US" altLang="en-US">
                <a:latin typeface="Georgia" pitchFamily="18" charset="0"/>
              </a:rPr>
              <a:t>”</a:t>
            </a:r>
            <a:r>
              <a:rPr lang="en-US">
                <a:latin typeface="Georgia" pitchFamily="18" charset="0"/>
              </a:rPr>
              <a:t> in violation of BCRA</a:t>
            </a: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3" name="Picture 2" descr="Citizens United_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00538" y="1828800"/>
            <a:ext cx="4843462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i="1">
                <a:latin typeface="Georgia" pitchFamily="18" charset="0"/>
              </a:rPr>
              <a:t>Citizens United v. FEC </a:t>
            </a:r>
            <a:r>
              <a:rPr lang="en-US" b="1">
                <a:latin typeface="Georgia" pitchFamily="18" charset="0"/>
              </a:rPr>
              <a:t>(2010)</a:t>
            </a:r>
            <a:endParaRPr lang="en-US" b="1" i="1">
              <a:latin typeface="Georgia" pitchFamily="18" charset="0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750" y="1676400"/>
            <a:ext cx="4083050" cy="44958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 dirty="0">
                <a:latin typeface="Georgia" pitchFamily="18" charset="0"/>
              </a:rPr>
              <a:t>SCOTUS DECISION:</a:t>
            </a:r>
          </a:p>
          <a:p>
            <a:pPr marL="0" indent="0" eaLnBrk="1" hangingPunct="1"/>
            <a:r>
              <a:rPr lang="en-US" dirty="0">
                <a:latin typeface="Georgia" pitchFamily="18" charset="0"/>
              </a:rPr>
              <a:t>Political = free speech</a:t>
            </a:r>
          </a:p>
          <a:p>
            <a:pPr marL="0" indent="0" eaLnBrk="1" hangingPunct="1"/>
            <a:r>
              <a:rPr lang="en-US" dirty="0">
                <a:latin typeface="Georgia" pitchFamily="18" charset="0"/>
              </a:rPr>
              <a:t>Corporations &amp; unions                                                         can spend money                                                     to support or denounce candidates b/c they are “people”</a:t>
            </a:r>
          </a:p>
          <a:p>
            <a:pPr marL="0" indent="0" eaLnBrk="1" hangingPunct="1"/>
            <a:r>
              <a:rPr lang="en-US" dirty="0">
                <a:latin typeface="Georgia" pitchFamily="18" charset="0"/>
              </a:rPr>
              <a:t>No limit on </a:t>
            </a:r>
            <a:r>
              <a:rPr lang="en-US" u="sng" dirty="0">
                <a:latin typeface="Georgia" pitchFamily="18" charset="0"/>
              </a:rPr>
              <a:t>uncoordinated</a:t>
            </a:r>
            <a:r>
              <a:rPr lang="en-US" dirty="0">
                <a:latin typeface="Georgia" pitchFamily="18" charset="0"/>
              </a:rPr>
              <a:t> spending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189" y="5791200"/>
            <a:ext cx="88392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>
              <a:spcBef>
                <a:spcPct val="20000"/>
              </a:spcBef>
              <a:buClr>
                <a:srgbClr val="007278"/>
              </a:buClr>
              <a:buFont typeface="Wingdings" pitchFamily="2" charset="2"/>
              <a:buChar char="§"/>
            </a:pPr>
            <a:r>
              <a:rPr lang="en-US" sz="2800" kern="0" dirty="0">
                <a:solidFill>
                  <a:srgbClr val="007278"/>
                </a:solidFill>
                <a:effectLst/>
              </a:rPr>
              <a:t>Upheld bans on </a:t>
            </a:r>
            <a:r>
              <a:rPr lang="en-US" sz="2800" kern="0" dirty="0">
                <a:solidFill>
                  <a:srgbClr val="FF0000"/>
                </a:solidFill>
                <a:effectLst/>
              </a:rPr>
              <a:t>direct</a:t>
            </a:r>
            <a:r>
              <a:rPr lang="en-US" sz="2800" kern="0" dirty="0">
                <a:solidFill>
                  <a:srgbClr val="007278"/>
                </a:solidFill>
                <a:effectLst/>
              </a:rPr>
              <a:t> contributions to candidates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>
                <a:latin typeface="Georgia" pitchFamily="18" charset="0"/>
              </a:rPr>
              <a:t>Consequences of </a:t>
            </a:r>
            <a:r>
              <a:rPr lang="en-US" sz="3200" b="1" i="1">
                <a:latin typeface="Georgia" pitchFamily="18" charset="0"/>
              </a:rPr>
              <a:t>Citizens United</a:t>
            </a:r>
          </a:p>
        </p:txBody>
      </p:sp>
      <p:sp>
        <p:nvSpPr>
          <p:cNvPr id="1228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572000"/>
            <a:ext cx="8229600" cy="1905000"/>
          </a:xfrm>
          <a:solidFill>
            <a:srgbClr val="CCFFCC"/>
          </a:solidFill>
          <a:ln w="19050">
            <a:solidFill>
              <a:schemeClr val="tx2"/>
            </a:solidFill>
          </a:ln>
        </p:spPr>
        <p:txBody>
          <a:bodyPr/>
          <a:lstStyle/>
          <a:p>
            <a:pPr eaLnBrk="1" hangingPunct="1"/>
            <a:r>
              <a:rPr lang="en-US">
                <a:solidFill>
                  <a:schemeClr val="bg2"/>
                </a:solidFill>
                <a:latin typeface="Georgia" pitchFamily="18" charset="0"/>
              </a:rPr>
              <a:t>Opens flood gates for advocacy spending in campaigns ($1.3 billion in 2012 election cycle)</a:t>
            </a:r>
          </a:p>
          <a:p>
            <a:pPr eaLnBrk="1" hangingPunct="1"/>
            <a:r>
              <a:rPr lang="en-US">
                <a:solidFill>
                  <a:schemeClr val="bg2"/>
                </a:solidFill>
                <a:latin typeface="Georgia" pitchFamily="18" charset="0"/>
              </a:rPr>
              <a:t>Disclosure and transparency issues</a:t>
            </a:r>
            <a:endParaRPr lang="en-US">
              <a:solidFill>
                <a:schemeClr val="bg2"/>
              </a:solidFill>
            </a:endParaRPr>
          </a:p>
          <a:p>
            <a:pPr eaLnBrk="1" hangingPunct="1"/>
            <a:r>
              <a:rPr lang="en-US">
                <a:solidFill>
                  <a:schemeClr val="bg2"/>
                </a:solidFill>
                <a:latin typeface="Georgia" pitchFamily="18" charset="0"/>
              </a:rPr>
              <a:t>Paves the way for Super PACs</a:t>
            </a:r>
          </a:p>
        </p:txBody>
      </p:sp>
      <p:pic>
        <p:nvPicPr>
          <p:cNvPr id="122883" name="Picture 1" descr="Citizens Unit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143000"/>
            <a:ext cx="4394200" cy="329565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i="1" dirty="0">
                <a:latin typeface="Georgia" pitchFamily="18" charset="0"/>
              </a:rPr>
              <a:t>McCutcheon v. FEC </a:t>
            </a:r>
            <a:r>
              <a:rPr lang="en-US" b="1" dirty="0">
                <a:latin typeface="Georgia" pitchFamily="18" charset="0"/>
              </a:rPr>
              <a:t>(2013)</a:t>
            </a:r>
            <a:endParaRPr lang="en-US" b="1" i="1" dirty="0">
              <a:latin typeface="Georgia" pitchFamily="18" charset="0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502650" cy="16002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 dirty="0">
                <a:latin typeface="Georgia" pitchFamily="18" charset="0"/>
              </a:rPr>
              <a:t>SCOTUS DECISION: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dirty="0">
                <a:latin typeface="Georgia" pitchFamily="18" charset="0"/>
              </a:rPr>
              <a:t>* Aggregate spending limits are a violation of free speech rights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819400"/>
            <a:ext cx="2971800" cy="32567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310569"/>
            <a:ext cx="4038600" cy="272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8926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-800100" y="71361"/>
            <a:ext cx="7543800" cy="11430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*Super PACs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505200"/>
            <a:ext cx="7772400" cy="3124200"/>
          </a:xfrm>
        </p:spPr>
        <p:txBody>
          <a:bodyPr/>
          <a:lstStyle/>
          <a:p>
            <a:pPr>
              <a:buFont typeface="Wingdings" charset="0"/>
              <a:buChar char=""/>
              <a:defRPr/>
            </a:pPr>
            <a:r>
              <a:rPr lang="en-US" sz="28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Super PACs may raise and spend unlimited sums of money in order to advocate for or against political candidates. </a:t>
            </a:r>
          </a:p>
          <a:p>
            <a:pPr>
              <a:buFont typeface="Wingdings" charset="0"/>
              <a:buChar char=""/>
              <a:defRPr/>
            </a:pPr>
            <a:r>
              <a:rPr lang="en-US" sz="28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Super PACs are prohibited from donating money </a:t>
            </a:r>
            <a:r>
              <a:rPr lang="en-US" sz="2800" b="1" dirty="0">
                <a:solidFill>
                  <a:srgbClr val="FF0000"/>
                </a:solidFill>
                <a:latin typeface="Georgia" charset="0"/>
                <a:ea typeface="ＭＳ Ｐゴシック" charset="0"/>
              </a:rPr>
              <a:t>directly</a:t>
            </a:r>
            <a:r>
              <a:rPr lang="en-US" sz="28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 to political candidates.</a:t>
            </a:r>
          </a:p>
        </p:txBody>
      </p:sp>
      <p:pic>
        <p:nvPicPr>
          <p:cNvPr id="124931" name="Picture 2" descr="superpac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211263"/>
            <a:ext cx="3657600" cy="221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11"/>
          <a:stretch/>
        </p:blipFill>
        <p:spPr>
          <a:xfrm>
            <a:off x="5324537" y="99821"/>
            <a:ext cx="3209863" cy="33723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28000" cy="912812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3366FF"/>
                </a:solidFill>
                <a:hlinkClick r:id="rId3" action="ppaction://hlinkfile"/>
              </a:rPr>
              <a:t>Stephen Colbert</a:t>
            </a:r>
            <a:r>
              <a:rPr lang="en-US" altLang="en-US" b="1" dirty="0">
                <a:solidFill>
                  <a:srgbClr val="3366FF"/>
                </a:solidFill>
                <a:hlinkClick r:id="rId3" action="ppaction://hlinkfile"/>
              </a:rPr>
              <a:t>’</a:t>
            </a:r>
            <a:r>
              <a:rPr lang="en-US" b="1" dirty="0">
                <a:solidFill>
                  <a:srgbClr val="3366FF"/>
                </a:solidFill>
                <a:hlinkClick r:id="rId3" action="ppaction://hlinkfile"/>
              </a:rPr>
              <a:t>s </a:t>
            </a:r>
            <a:r>
              <a:rPr lang="en-US" b="1" dirty="0" err="1">
                <a:solidFill>
                  <a:srgbClr val="3366FF"/>
                </a:solidFill>
                <a:hlinkClick r:id="rId3" action="ppaction://hlinkfile"/>
              </a:rPr>
              <a:t>SuperPAC</a:t>
            </a:r>
            <a:endParaRPr lang="en-US" b="1" dirty="0">
              <a:solidFill>
                <a:srgbClr val="3366FF"/>
              </a:solidFill>
            </a:endParaRPr>
          </a:p>
        </p:txBody>
      </p:sp>
      <p:sp>
        <p:nvSpPr>
          <p:cNvPr id="125954" name="Title 3"/>
          <p:cNvSpPr txBox="1">
            <a:spLocks/>
          </p:cNvSpPr>
          <p:nvPr/>
        </p:nvSpPr>
        <p:spPr bwMode="auto">
          <a:xfrm>
            <a:off x="609600" y="6167438"/>
            <a:ext cx="8128000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400" dirty="0">
                <a:solidFill>
                  <a:srgbClr val="FFFFFF"/>
                </a:solidFill>
                <a:effectLst/>
                <a:latin typeface="Calibri" pitchFamily="34" charset="0"/>
                <a:hlinkClick r:id="rId4" action="ppaction://hlinkfile"/>
              </a:rPr>
              <a:t>Explained</a:t>
            </a:r>
            <a:endParaRPr lang="en-US" sz="2400" dirty="0">
              <a:solidFill>
                <a:srgbClr val="FFFFFF"/>
              </a:solidFill>
              <a:effectLst/>
              <a:latin typeface="Calibri" pitchFamily="34" charset="0"/>
            </a:endParaRPr>
          </a:p>
        </p:txBody>
      </p:sp>
      <p:pic>
        <p:nvPicPr>
          <p:cNvPr id="125955" name="Jon Stewart to Oversee Stephen Colbert SuperPAC.mp4">
            <a:hlinkClick r:id="" action="ppaction://media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1219200"/>
            <a:ext cx="8128000" cy="45720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3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sz="2800" b="1" i="1">
                <a:latin typeface="Georgia" pitchFamily="18" charset="0"/>
              </a:rPr>
              <a:t>Citizens United</a:t>
            </a:r>
            <a:r>
              <a:rPr lang="en-US" sz="2800" b="1">
                <a:latin typeface="Georgia" pitchFamily="18" charset="0"/>
              </a:rPr>
              <a:t> Public Opinion Poll</a:t>
            </a:r>
            <a:endParaRPr lang="en-US" sz="2800" i="1"/>
          </a:p>
        </p:txBody>
      </p:sp>
      <p:pic>
        <p:nvPicPr>
          <p:cNvPr id="126978" name="Picture 4" descr="Pol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6825" y="1524000"/>
            <a:ext cx="6510338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3"/>
          <p:cNvSpPr txBox="1">
            <a:spLocks/>
          </p:cNvSpPr>
          <p:nvPr/>
        </p:nvSpPr>
        <p:spPr bwMode="auto">
          <a:xfrm>
            <a:off x="685800" y="6400800"/>
            <a:ext cx="7848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92075" tIns="46038" rIns="92075" bIns="46038" anchor="b"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5pPr>
            <a:lvl6pPr marL="457200" algn="l" rtl="0" fontAlgn="base">
              <a:spcBef>
                <a:spcPct val="2000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-112" charset="0"/>
              </a:defRPr>
            </a:lvl6pPr>
            <a:lvl7pPr marL="914400" algn="l" rtl="0" fontAlgn="base">
              <a:spcBef>
                <a:spcPct val="2000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-112" charset="0"/>
              </a:defRPr>
            </a:lvl7pPr>
            <a:lvl8pPr marL="1371600" algn="l" rtl="0" fontAlgn="base">
              <a:spcBef>
                <a:spcPct val="2000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-112" charset="0"/>
              </a:defRPr>
            </a:lvl8pPr>
            <a:lvl9pPr marL="1828800" algn="l" rtl="0" fontAlgn="base">
              <a:spcBef>
                <a:spcPct val="2000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-112" charset="0"/>
              </a:defRPr>
            </a:lvl9pPr>
          </a:lstStyle>
          <a:p>
            <a:pPr algn="ctr">
              <a:defRPr/>
            </a:pPr>
            <a:r>
              <a:rPr lang="en-US" sz="1800" dirty="0">
                <a:latin typeface="+mn-lt"/>
              </a:rPr>
              <a:t>Source:  http://</a:t>
            </a:r>
            <a:r>
              <a:rPr lang="en-US" sz="1800" dirty="0" err="1">
                <a:latin typeface="+mn-lt"/>
              </a:rPr>
              <a:t>www.workingclassheroes.me</a:t>
            </a:r>
            <a:r>
              <a:rPr lang="en-US" sz="1800" dirty="0">
                <a:latin typeface="+mn-lt"/>
              </a:rPr>
              <a:t>/?p=1499</a:t>
            </a:r>
          </a:p>
          <a:p>
            <a:pPr algn="ctr">
              <a:defRPr/>
            </a:pPr>
            <a:endParaRPr lang="en-US" sz="2000" dirty="0">
              <a:latin typeface="+mn-lt"/>
            </a:endParaRP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3813" y="381000"/>
            <a:ext cx="7824787" cy="990600"/>
          </a:xfrm>
        </p:spPr>
        <p:txBody>
          <a:bodyPr/>
          <a:lstStyle/>
          <a:p>
            <a:pPr algn="l">
              <a:defRPr/>
            </a:pPr>
            <a:r>
              <a:rPr lang="en-US" sz="4000" b="1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Impact of Super PACs on the 2012 Election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24" y="1752600"/>
            <a:ext cx="3851275" cy="2667000"/>
          </a:xfrm>
        </p:spPr>
        <p:txBody>
          <a:bodyPr/>
          <a:lstStyle/>
          <a:p>
            <a:pPr>
              <a:buFont typeface="Wingdings" charset="0"/>
              <a:buChar char=""/>
              <a:defRPr/>
            </a:pPr>
            <a:r>
              <a:rPr lang="en-US" sz="2800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Over $1.3 billion spent by 629 outside groups</a:t>
            </a:r>
          </a:p>
          <a:p>
            <a:pPr>
              <a:buFont typeface="Wingdings" charset="0"/>
              <a:buChar char=""/>
              <a:defRPr/>
            </a:pPr>
            <a:r>
              <a:rPr lang="en-US" sz="2800" dirty="0">
                <a:solidFill>
                  <a:srgbClr val="FFFF00"/>
                </a:solidFill>
                <a:latin typeface="Georgia" charset="0"/>
                <a:ea typeface="ＭＳ Ｐゴシック" charset="0"/>
              </a:rPr>
              <a:t>Only 32% of money spent yielded intended result</a:t>
            </a:r>
          </a:p>
        </p:txBody>
      </p:sp>
      <p:pic>
        <p:nvPicPr>
          <p:cNvPr id="128003" name="Picture 1" descr="Super PAC_ad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985091"/>
            <a:ext cx="3771900" cy="3771900"/>
          </a:xfrm>
          <a:prstGeom prst="rect">
            <a:avLst/>
          </a:prstGeom>
          <a:noFill/>
          <a:ln w="28575">
            <a:solidFill>
              <a:srgbClr val="000066"/>
            </a:solidFill>
            <a:miter lim="800000"/>
            <a:headEnd/>
            <a:tailEnd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702134"/>
              </p:ext>
            </p:extLst>
          </p:nvPr>
        </p:nvGraphicFramePr>
        <p:xfrm>
          <a:off x="3169186" y="4954649"/>
          <a:ext cx="4343400" cy="1613695"/>
        </p:xfrm>
        <a:graphic>
          <a:graphicData uri="http://schemas.openxmlformats.org/drawingml/2006/table">
            <a:tbl>
              <a:tblPr/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1671">
                <a:tc>
                  <a:txBody>
                    <a:bodyPr/>
                    <a:lstStyle/>
                    <a:p>
                      <a:r>
                        <a:rPr lang="en-US" b="1" dirty="0">
                          <a:effectLst/>
                        </a:rPr>
                        <a:t>2,389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number of super PACs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012">
                <a:tc>
                  <a:txBody>
                    <a:bodyPr/>
                    <a:lstStyle/>
                    <a:p>
                      <a:r>
                        <a:rPr lang="en-US" b="1" dirty="0">
                          <a:effectLst/>
                        </a:rPr>
                        <a:t>$1,790,907,772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raised by super PACs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012">
                <a:tc>
                  <a:txBody>
                    <a:bodyPr/>
                    <a:lstStyle/>
                    <a:p>
                      <a:r>
                        <a:rPr lang="en-US" b="1" dirty="0">
                          <a:effectLst/>
                        </a:rPr>
                        <a:t>$1,104,481,088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spent by super PACs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1686" y="5486400"/>
            <a:ext cx="5715000" cy="800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023" rIns="0" bIns="46023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odern No. 20" panose="02070704070505020303" pitchFamily="18" charset="0"/>
              </a:rPr>
              <a:t>2016 </a:t>
            </a:r>
            <a:r>
              <a:rPr lang="en-US" altLang="en-US" sz="2800" b="1" dirty="0">
                <a:solidFill>
                  <a:srgbClr val="FFFF00"/>
                </a:solidFill>
                <a:effectLst/>
                <a:latin typeface="Modern No. 20" panose="02070704070505020303" pitchFamily="18" charset="0"/>
              </a:rPr>
              <a:t>S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odern No. 20" panose="02070704070505020303" pitchFamily="18" charset="0"/>
              </a:rPr>
              <a:t>uper PACs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Skirting the Laws…</a:t>
            </a:r>
          </a:p>
        </p:txBody>
      </p:sp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765453"/>
            <a:ext cx="5562600" cy="2092597"/>
          </a:xfrm>
          <a:prstGeom prst="rect">
            <a:avLst/>
          </a:prstGeom>
        </p:spPr>
      </p:pic>
      <p:pic>
        <p:nvPicPr>
          <p:cNvPr id="6" name="Picture 5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114800"/>
            <a:ext cx="396240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31831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3"/>
          <p:cNvSpPr>
            <a:spLocks noGrp="1"/>
          </p:cNvSpPr>
          <p:nvPr>
            <p:ph type="title"/>
          </p:nvPr>
        </p:nvSpPr>
        <p:spPr>
          <a:xfrm>
            <a:off x="457200" y="19050"/>
            <a:ext cx="8128000" cy="912813"/>
          </a:xfrm>
        </p:spPr>
        <p:txBody>
          <a:bodyPr/>
          <a:lstStyle/>
          <a:p>
            <a:pPr eaLnBrk="1" hangingPunct="1"/>
            <a:r>
              <a:rPr lang="en-US" sz="3200" b="1">
                <a:solidFill>
                  <a:srgbClr val="FF0000"/>
                </a:solidFill>
                <a:latin typeface="Comic Sans MS" pitchFamily="66" charset="0"/>
              </a:rPr>
              <a:t>Political Cartoon #1</a:t>
            </a:r>
          </a:p>
        </p:txBody>
      </p:sp>
      <p:sp>
        <p:nvSpPr>
          <p:cNvPr id="117762" name="Title 3"/>
          <p:cNvSpPr txBox="1">
            <a:spLocks/>
          </p:cNvSpPr>
          <p:nvPr/>
        </p:nvSpPr>
        <p:spPr bwMode="auto">
          <a:xfrm>
            <a:off x="609600" y="6477000"/>
            <a:ext cx="7620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1800">
                <a:solidFill>
                  <a:srgbClr val="8EB4E3"/>
                </a:solidFill>
                <a:effectLst/>
                <a:latin typeface="Calibri" pitchFamily="34" charset="0"/>
              </a:rPr>
              <a:t>Source: </a:t>
            </a:r>
            <a:r>
              <a:rPr lang="en-US" sz="1800">
                <a:solidFill>
                  <a:srgbClr val="8EB4E3"/>
                </a:solidFill>
                <a:effectLst/>
                <a:hlinkClick r:id="rId3"/>
              </a:rPr>
              <a:t>http://theragblog.blogspot.com</a:t>
            </a:r>
            <a:endParaRPr lang="en-US" sz="1800">
              <a:solidFill>
                <a:srgbClr val="8EB4E3"/>
              </a:solidFill>
              <a:effectLst/>
            </a:endParaRPr>
          </a:p>
          <a:p>
            <a:pPr algn="ctr" eaLnBrk="1" hangingPunct="1"/>
            <a:endParaRPr lang="en-US" sz="1800">
              <a:solidFill>
                <a:srgbClr val="FFFFFF"/>
              </a:solidFill>
              <a:effectLst/>
              <a:latin typeface="Calibri" pitchFamily="34" charset="0"/>
            </a:endParaRPr>
          </a:p>
        </p:txBody>
      </p:sp>
      <p:pic>
        <p:nvPicPr>
          <p:cNvPr id="130051" name="Picture 2" descr="images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762000"/>
            <a:ext cx="6888163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Title 3"/>
          <p:cNvSpPr>
            <a:spLocks noGrp="1"/>
          </p:cNvSpPr>
          <p:nvPr>
            <p:ph type="title"/>
          </p:nvPr>
        </p:nvSpPr>
        <p:spPr>
          <a:xfrm>
            <a:off x="533400" y="0"/>
            <a:ext cx="8128000" cy="912813"/>
          </a:xfrm>
        </p:spPr>
        <p:txBody>
          <a:bodyPr/>
          <a:lstStyle/>
          <a:p>
            <a:pPr eaLnBrk="1" hangingPunct="1"/>
            <a:r>
              <a:rPr lang="en-US" sz="3200" b="1">
                <a:solidFill>
                  <a:srgbClr val="FF0000"/>
                </a:solidFill>
                <a:latin typeface="Comic Sans MS" pitchFamily="66" charset="0"/>
              </a:rPr>
              <a:t>Political Cartoon #2 </a:t>
            </a:r>
          </a:p>
        </p:txBody>
      </p:sp>
      <p:sp>
        <p:nvSpPr>
          <p:cNvPr id="131074" name="Title 3"/>
          <p:cNvSpPr txBox="1">
            <a:spLocks/>
          </p:cNvSpPr>
          <p:nvPr/>
        </p:nvSpPr>
        <p:spPr bwMode="auto">
          <a:xfrm>
            <a:off x="609600" y="6167438"/>
            <a:ext cx="8128000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1800">
                <a:solidFill>
                  <a:srgbClr val="8EB4E3"/>
                </a:solidFill>
                <a:effectLst/>
                <a:latin typeface="Calibri" pitchFamily="34" charset="0"/>
              </a:rPr>
              <a:t>Source: </a:t>
            </a:r>
            <a:r>
              <a:rPr lang="en-US" sz="1800">
                <a:solidFill>
                  <a:srgbClr val="8EB4E3"/>
                </a:solidFill>
                <a:effectLst/>
                <a:hlinkClick r:id="rId3"/>
              </a:rPr>
              <a:t>jobsanger.blogspot.com</a:t>
            </a:r>
            <a:endParaRPr lang="en-US" sz="1800">
              <a:solidFill>
                <a:srgbClr val="8EB4E3"/>
              </a:solidFill>
              <a:effectLst/>
            </a:endParaRPr>
          </a:p>
          <a:p>
            <a:pPr algn="ctr" eaLnBrk="1" hangingPunct="1"/>
            <a:endParaRPr lang="en-US" sz="1800">
              <a:solidFill>
                <a:srgbClr val="FFFFFF"/>
              </a:solidFill>
              <a:effectLst/>
              <a:latin typeface="Calibri" pitchFamily="34" charset="0"/>
            </a:endParaRPr>
          </a:p>
        </p:txBody>
      </p:sp>
      <p:pic>
        <p:nvPicPr>
          <p:cNvPr id="131075" name="Picture 1" descr="speech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838200"/>
            <a:ext cx="6934200" cy="538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28000" cy="912812"/>
          </a:xfrm>
        </p:spPr>
        <p:txBody>
          <a:bodyPr/>
          <a:lstStyle/>
          <a:p>
            <a:pPr eaLnBrk="1" hangingPunct="1"/>
            <a:r>
              <a:rPr lang="en-US" sz="3200" b="1">
                <a:solidFill>
                  <a:srgbClr val="FF0000"/>
                </a:solidFill>
                <a:latin typeface="Comic Sans MS" pitchFamily="66" charset="0"/>
              </a:rPr>
              <a:t>Political Cartoon #3 </a:t>
            </a:r>
          </a:p>
        </p:txBody>
      </p:sp>
      <p:sp>
        <p:nvSpPr>
          <p:cNvPr id="132098" name="Title 3"/>
          <p:cNvSpPr txBox="1">
            <a:spLocks/>
          </p:cNvSpPr>
          <p:nvPr/>
        </p:nvSpPr>
        <p:spPr bwMode="auto">
          <a:xfrm>
            <a:off x="609600" y="6167438"/>
            <a:ext cx="8128000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1800">
                <a:solidFill>
                  <a:srgbClr val="8EB4E3"/>
                </a:solidFill>
                <a:effectLst/>
                <a:latin typeface="Calibri" pitchFamily="34" charset="0"/>
              </a:rPr>
              <a:t>Source: </a:t>
            </a:r>
            <a:r>
              <a:rPr lang="en-US" sz="1800">
                <a:solidFill>
                  <a:srgbClr val="8EB4E3"/>
                </a:solidFill>
                <a:effectLst/>
              </a:rPr>
              <a:t> </a:t>
            </a:r>
            <a:r>
              <a:rPr lang="en-US" sz="1800">
                <a:solidFill>
                  <a:srgbClr val="8EB4E3"/>
                </a:solidFill>
                <a:effectLst/>
                <a:hlinkClick r:id="rId3"/>
              </a:rPr>
              <a:t>www.citizenvox.org</a:t>
            </a:r>
            <a:endParaRPr lang="en-US" sz="1800">
              <a:solidFill>
                <a:srgbClr val="8EB4E3"/>
              </a:solidFill>
              <a:effectLst/>
            </a:endParaRPr>
          </a:p>
          <a:p>
            <a:pPr algn="ctr" eaLnBrk="1" hangingPunct="1"/>
            <a:endParaRPr lang="en-US" sz="2400">
              <a:solidFill>
                <a:srgbClr val="FFFFFF"/>
              </a:solidFill>
              <a:effectLst/>
              <a:latin typeface="Calibri" pitchFamily="34" charset="0"/>
            </a:endParaRPr>
          </a:p>
        </p:txBody>
      </p:sp>
      <p:pic>
        <p:nvPicPr>
          <p:cNvPr id="132099" name="Picture 2" descr="CU-cartooo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066800"/>
            <a:ext cx="6773863" cy="5067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28000" cy="912813"/>
          </a:xfrm>
        </p:spPr>
        <p:txBody>
          <a:bodyPr/>
          <a:lstStyle/>
          <a:p>
            <a:pPr eaLnBrk="1" hangingPunct="1"/>
            <a:r>
              <a:rPr lang="en-US" sz="3200" b="1">
                <a:solidFill>
                  <a:srgbClr val="FF0000"/>
                </a:solidFill>
                <a:latin typeface="Comic Sans MS" pitchFamily="66" charset="0"/>
              </a:rPr>
              <a:t>Political Cartoon #4</a:t>
            </a:r>
          </a:p>
        </p:txBody>
      </p:sp>
      <p:sp>
        <p:nvSpPr>
          <p:cNvPr id="133122" name="Title 3"/>
          <p:cNvSpPr txBox="1">
            <a:spLocks/>
          </p:cNvSpPr>
          <p:nvPr/>
        </p:nvSpPr>
        <p:spPr bwMode="auto">
          <a:xfrm>
            <a:off x="685800" y="6400800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1800">
                <a:solidFill>
                  <a:srgbClr val="FFFFFF"/>
                </a:solidFill>
                <a:effectLst/>
                <a:latin typeface="Calibri" pitchFamily="34" charset="0"/>
              </a:rPr>
              <a:t>Source</a:t>
            </a:r>
            <a:r>
              <a:rPr lang="en-US" sz="1800">
                <a:solidFill>
                  <a:srgbClr val="8EB4E3"/>
                </a:solidFill>
                <a:effectLst/>
                <a:latin typeface="Calibri" pitchFamily="34" charset="0"/>
              </a:rPr>
              <a:t>:  </a:t>
            </a:r>
            <a:r>
              <a:rPr lang="en-US" sz="1800">
                <a:solidFill>
                  <a:srgbClr val="FFFFFF"/>
                </a:solidFill>
                <a:effectLst/>
                <a:hlinkClick r:id="rId3"/>
              </a:rPr>
              <a:t>thecomicnews.com</a:t>
            </a:r>
            <a:endParaRPr lang="en-US" sz="1800">
              <a:solidFill>
                <a:srgbClr val="FFFFFF"/>
              </a:solidFill>
              <a:effectLst/>
            </a:endParaRPr>
          </a:p>
          <a:p>
            <a:pPr algn="ctr" eaLnBrk="1" hangingPunct="1"/>
            <a:endParaRPr lang="en-US" sz="1800">
              <a:solidFill>
                <a:srgbClr val="FFFFFF"/>
              </a:solidFill>
              <a:effectLst/>
              <a:latin typeface="Calibri" pitchFamily="34" charset="0"/>
            </a:endParaRPr>
          </a:p>
        </p:txBody>
      </p:sp>
      <p:pic>
        <p:nvPicPr>
          <p:cNvPr id="133123" name="Picture 4" descr="0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914400"/>
            <a:ext cx="761365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128000" cy="912813"/>
          </a:xfrm>
        </p:spPr>
        <p:txBody>
          <a:bodyPr/>
          <a:lstStyle/>
          <a:p>
            <a:pPr eaLnBrk="1" hangingPunct="1"/>
            <a:r>
              <a:rPr lang="en-US" sz="3200" b="1">
                <a:solidFill>
                  <a:srgbClr val="FF0000"/>
                </a:solidFill>
                <a:latin typeface="Comic Sans MS" pitchFamily="66" charset="0"/>
              </a:rPr>
              <a:t>Political Cartoon #5</a:t>
            </a:r>
          </a:p>
        </p:txBody>
      </p:sp>
      <p:sp>
        <p:nvSpPr>
          <p:cNvPr id="116738" name="Title 3"/>
          <p:cNvSpPr txBox="1">
            <a:spLocks/>
          </p:cNvSpPr>
          <p:nvPr/>
        </p:nvSpPr>
        <p:spPr bwMode="auto">
          <a:xfrm>
            <a:off x="609600" y="6167438"/>
            <a:ext cx="8128000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800" dirty="0">
                <a:solidFill>
                  <a:srgbClr val="8EB4E3"/>
                </a:solidFill>
                <a:effectLst/>
                <a:latin typeface="Calibri" charset="0"/>
              </a:rPr>
              <a:t>Source:  </a:t>
            </a:r>
            <a:r>
              <a:rPr lang="en-US" sz="1800" dirty="0"/>
              <a:t>unitedrepublic.org</a:t>
            </a:r>
          </a:p>
          <a:p>
            <a:pPr algn="ctr" eaLnBrk="1" hangingPunct="1">
              <a:defRPr/>
            </a:pPr>
            <a:endParaRPr lang="en-US" sz="1800" dirty="0">
              <a:solidFill>
                <a:srgbClr val="8EB4E3"/>
              </a:solidFill>
              <a:effectLst/>
              <a:latin typeface="Calibri" charset="0"/>
            </a:endParaRPr>
          </a:p>
        </p:txBody>
      </p:sp>
      <p:pic>
        <p:nvPicPr>
          <p:cNvPr id="134147" name="Picture 3" descr="Super PACs_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811213"/>
            <a:ext cx="6997700" cy="542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772400" cy="1143000"/>
          </a:xfrm>
        </p:spPr>
        <p:txBody>
          <a:bodyPr/>
          <a:lstStyle/>
          <a:p>
            <a:pPr eaLnBrk="1" hangingPunct="1"/>
            <a:r>
              <a:rPr kumimoji="0" lang="en-US" sz="4000" dirty="0">
                <a:latin typeface="Georgia" pitchFamily="18" charset="0"/>
              </a:rPr>
              <a:t>Interest Groups?</a:t>
            </a:r>
            <a:endParaRPr kumimoji="0" lang="en-US" dirty="0"/>
          </a:p>
        </p:txBody>
      </p:sp>
      <p:sp>
        <p:nvSpPr>
          <p:cNvPr id="942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1752600"/>
            <a:ext cx="4953000" cy="4038600"/>
          </a:xfrm>
        </p:spPr>
        <p:txBody>
          <a:bodyPr/>
          <a:lstStyle/>
          <a:p>
            <a:pPr eaLnBrk="1" hangingPunct="1"/>
            <a:r>
              <a:rPr kumimoji="0" lang="en-US"/>
              <a:t>Organizations of people sharing a common interest or goal that seek to influence government policy and elections</a:t>
            </a:r>
          </a:p>
        </p:txBody>
      </p:sp>
      <p:pic>
        <p:nvPicPr>
          <p:cNvPr id="94211" name="Picture 1" descr="080811_r17612_p23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752600"/>
            <a:ext cx="2667000" cy="371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7162925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kumimoji="0" lang="en-US" sz="4000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charset="0"/>
                <a:ea typeface="ＭＳ Ｐゴシック" charset="0"/>
              </a:rPr>
              <a:t>The Role of Interest Groups in the Political Process</a:t>
            </a:r>
            <a:endParaRPr kumimoji="0" lang="en-US" dirty="0">
              <a:ea typeface="ＭＳ Ｐゴシック" charset="0"/>
            </a:endParaRPr>
          </a:p>
        </p:txBody>
      </p:sp>
      <p:pic>
        <p:nvPicPr>
          <p:cNvPr id="96258" name="Picture 1" descr="NAACP_VoterRegistrationDrive_bu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2819400"/>
            <a:ext cx="42005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99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6106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Inform public about issues and candidates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Grassroots </a:t>
            </a:r>
            <a:r>
              <a:rPr kumimoji="0" lang="en-US"/>
              <a:t>organizing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/>
              <a:t>Recruit and endorse                      candidates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/>
              <a:t>Form Political Action                         Committees (PACs)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/>
              <a:t>Contribute money to                         campaigns</a:t>
            </a:r>
          </a:p>
          <a:p>
            <a:pPr eaLnBrk="1" hangingPunct="1">
              <a:lnSpc>
                <a:spcPct val="90000"/>
              </a:lnSpc>
            </a:pPr>
            <a:r>
              <a:rPr kumimoji="0" lang="en-US"/>
              <a:t>Sponsor </a:t>
            </a:r>
            <a:r>
              <a:rPr kumimoji="0" lang="ja-JP" altLang="en-US"/>
              <a:t>“</a:t>
            </a:r>
            <a:r>
              <a:rPr kumimoji="0" lang="en-US" altLang="ja-JP"/>
              <a:t>Issue Ads</a:t>
            </a:r>
            <a:r>
              <a:rPr kumimoji="0" lang="ja-JP" altLang="en-US"/>
              <a:t>”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819469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9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9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9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99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99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99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“Profitable </a:t>
            </a:r>
            <a:r>
              <a:rPr lang="en-US" dirty="0" err="1">
                <a:solidFill>
                  <a:srgbClr val="FF0000"/>
                </a:solidFill>
              </a:rPr>
              <a:t>Pacs</a:t>
            </a:r>
            <a:r>
              <a:rPr lang="en-US" dirty="0">
                <a:solidFill>
                  <a:srgbClr val="FF0000"/>
                </a:solidFill>
              </a:rPr>
              <a:t>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752600"/>
            <a:ext cx="7162800" cy="4114800"/>
          </a:xfrm>
        </p:spPr>
        <p:txBody>
          <a:bodyPr/>
          <a:lstStyle/>
          <a:p>
            <a:pPr lvl="0"/>
            <a:r>
              <a:rPr lang="en-US" dirty="0">
                <a:solidFill>
                  <a:srgbClr val="FF0000"/>
                </a:solidFill>
              </a:rPr>
              <a:t>List three surprising facts or examples about the use of campaign funds.</a:t>
            </a:r>
          </a:p>
          <a:p>
            <a:pPr lvl="0"/>
            <a:r>
              <a:rPr lang="en-US" dirty="0">
                <a:solidFill>
                  <a:srgbClr val="FF0000"/>
                </a:solidFill>
              </a:rPr>
              <a:t>Explain the loophole of a “Leadership PAC.”</a:t>
            </a:r>
          </a:p>
          <a:p>
            <a:pPr lvl="0"/>
            <a:r>
              <a:rPr lang="en-US" dirty="0">
                <a:solidFill>
                  <a:srgbClr val="FF0000"/>
                </a:solidFill>
              </a:rPr>
              <a:t>Explain the loophole of “personal loans to campaign funds.”</a:t>
            </a:r>
          </a:p>
          <a:p>
            <a:pPr lvl="0"/>
            <a:r>
              <a:rPr lang="en-US" dirty="0">
                <a:solidFill>
                  <a:srgbClr val="FF0000"/>
                </a:solidFill>
              </a:rPr>
              <a:t>Explain the loophole of “hiring family members to work on campaigns.”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44820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Finance">
  <a:themeElements>
    <a:clrScheme name="Finance 2">
      <a:dk1>
        <a:srgbClr val="000000"/>
      </a:dk1>
      <a:lt1>
        <a:srgbClr val="287C26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ACBFAC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Finance">
      <a:majorFont>
        <a:latin typeface="Impact"/>
        <a:ea typeface="ＭＳ Ｐゴシック"/>
        <a:cs typeface="ＭＳ Ｐゴシック"/>
      </a:majorFont>
      <a:minorFont>
        <a:latin typeface="Impact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eorgia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eorgia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Finance 1">
        <a:dk1>
          <a:srgbClr val="000000"/>
        </a:dk1>
        <a:lt1>
          <a:srgbClr val="287C26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CBFAC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e 2">
        <a:dk1>
          <a:srgbClr val="000000"/>
        </a:dk1>
        <a:lt1>
          <a:srgbClr val="287C26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ACBFAC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ustice">
  <a:themeElements>
    <a:clrScheme name="Justice 3">
      <a:dk1>
        <a:srgbClr val="000000"/>
      </a:dk1>
      <a:lt1>
        <a:srgbClr val="959380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C8C8C0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Justice">
      <a:majorFont>
        <a:latin typeface="Copperplate Gothic Light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eorgia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eorgia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Justice 1">
        <a:dk1>
          <a:srgbClr val="000000"/>
        </a:dk1>
        <a:lt1>
          <a:srgbClr val="95938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C8C8C0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ustice 2">
        <a:dk1>
          <a:srgbClr val="000000"/>
        </a:dk1>
        <a:lt1>
          <a:srgbClr val="959380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C8C8C0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ustice 3">
        <a:dk1>
          <a:srgbClr val="000000"/>
        </a:dk1>
        <a:lt1>
          <a:srgbClr val="959380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C8C8C0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ustice 4">
        <a:dk1>
          <a:srgbClr val="000000"/>
        </a:dk1>
        <a:lt1>
          <a:srgbClr val="959380"/>
        </a:lt1>
        <a:dk2>
          <a:srgbClr val="000000"/>
        </a:dk2>
        <a:lt2>
          <a:srgbClr val="333333"/>
        </a:lt2>
        <a:accent1>
          <a:srgbClr val="8C7B70"/>
        </a:accent1>
        <a:accent2>
          <a:srgbClr val="8F5F2F"/>
        </a:accent2>
        <a:accent3>
          <a:srgbClr val="C8C8C0"/>
        </a:accent3>
        <a:accent4>
          <a:srgbClr val="000000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egal">
  <a:themeElements>
    <a:clrScheme name="Legal 1">
      <a:dk1>
        <a:srgbClr val="007278"/>
      </a:dk1>
      <a:lt1>
        <a:srgbClr val="A7B1B3"/>
      </a:lt1>
      <a:dk2>
        <a:srgbClr val="000000"/>
      </a:dk2>
      <a:lt2>
        <a:srgbClr val="000000"/>
      </a:lt2>
      <a:accent1>
        <a:srgbClr val="E6E6E6"/>
      </a:accent1>
      <a:accent2>
        <a:srgbClr val="008F96"/>
      </a:accent2>
      <a:accent3>
        <a:srgbClr val="D0D5D6"/>
      </a:accent3>
      <a:accent4>
        <a:srgbClr val="006065"/>
      </a:accent4>
      <a:accent5>
        <a:srgbClr val="F0F0F0"/>
      </a:accent5>
      <a:accent6>
        <a:srgbClr val="008187"/>
      </a:accent6>
      <a:hlink>
        <a:srgbClr val="72C5C9"/>
      </a:hlink>
      <a:folHlink>
        <a:srgbClr val="003032"/>
      </a:folHlink>
    </a:clrScheme>
    <a:fontScheme name="Leg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eorgia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eorgia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Legal 1">
        <a:dk1>
          <a:srgbClr val="007278"/>
        </a:dk1>
        <a:lt1>
          <a:srgbClr val="A7B1B3"/>
        </a:lt1>
        <a:dk2>
          <a:srgbClr val="000000"/>
        </a:dk2>
        <a:lt2>
          <a:srgbClr val="000000"/>
        </a:lt2>
        <a:accent1>
          <a:srgbClr val="E6E6E6"/>
        </a:accent1>
        <a:accent2>
          <a:srgbClr val="008F96"/>
        </a:accent2>
        <a:accent3>
          <a:srgbClr val="D0D5D6"/>
        </a:accent3>
        <a:accent4>
          <a:srgbClr val="006065"/>
        </a:accent4>
        <a:accent5>
          <a:srgbClr val="F0F0F0"/>
        </a:accent5>
        <a:accent6>
          <a:srgbClr val="008187"/>
        </a:accent6>
        <a:hlink>
          <a:srgbClr val="72C5C9"/>
        </a:hlink>
        <a:folHlink>
          <a:srgbClr val="00303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2004:Templates:Presentations:Designs:Schmooze</Template>
  <TotalTime>4732</TotalTime>
  <Words>781</Words>
  <Application>Microsoft Office PowerPoint</Application>
  <PresentationFormat>On-screen Show (4:3)</PresentationFormat>
  <Paragraphs>136</Paragraphs>
  <Slides>30</Slides>
  <Notes>30</Notes>
  <HiddenSlides>0</HiddenSlides>
  <MMClips>2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30</vt:i4>
      </vt:variant>
    </vt:vector>
  </HeadingPairs>
  <TitlesOfParts>
    <vt:vector size="47" baseType="lpstr">
      <vt:lpstr>Arial</vt:lpstr>
      <vt:lpstr>Calibri</vt:lpstr>
      <vt:lpstr>Comic Sans MS</vt:lpstr>
      <vt:lpstr>Copperplate Gothic Light</vt:lpstr>
      <vt:lpstr>Garamond</vt:lpstr>
      <vt:lpstr>Georgia</vt:lpstr>
      <vt:lpstr>Georgia Bold</vt:lpstr>
      <vt:lpstr>Impact</vt:lpstr>
      <vt:lpstr>Modern No. 20</vt:lpstr>
      <vt:lpstr>Times CE</vt:lpstr>
      <vt:lpstr>Times New Roman</vt:lpstr>
      <vt:lpstr>Wingdings</vt:lpstr>
      <vt:lpstr>Finance</vt:lpstr>
      <vt:lpstr>Justice</vt:lpstr>
      <vt:lpstr>Legal</vt:lpstr>
      <vt:lpstr>Black</vt:lpstr>
      <vt:lpstr>1_Black</vt:lpstr>
      <vt:lpstr>“Show Me the Money”</vt:lpstr>
      <vt:lpstr>FEC</vt:lpstr>
      <vt:lpstr>Hard Money: </vt:lpstr>
      <vt:lpstr>Soft Money*: </vt:lpstr>
      <vt:lpstr>*Political Action Committee (PAC):</vt:lpstr>
      <vt:lpstr> Bipartisan Campaign Reform Act of 2002 a.k.a. McCain-Feingold Bill </vt:lpstr>
      <vt:lpstr> Bipartisan Campaign Reform Act of 2002 a.k.a. McCain-Feingold Bill </vt:lpstr>
      <vt:lpstr>527  Groups</vt:lpstr>
      <vt:lpstr>PowerPoint Presentation</vt:lpstr>
      <vt:lpstr>501(c) 3/4 Groups</vt:lpstr>
      <vt:lpstr>Campaign Finance Reform</vt:lpstr>
      <vt:lpstr>Buckley v. Valeo (1976)</vt:lpstr>
      <vt:lpstr>McConnell v. FEC (2003)</vt:lpstr>
      <vt:lpstr>Citizens United v. FEC (2010)</vt:lpstr>
      <vt:lpstr>Citizens United v. FEC (2010)</vt:lpstr>
      <vt:lpstr>Consequences of Citizens United</vt:lpstr>
      <vt:lpstr>McCutcheon v. FEC (2013)</vt:lpstr>
      <vt:lpstr>*Super PACs</vt:lpstr>
      <vt:lpstr>Stephen Colbert’s SuperPAC</vt:lpstr>
      <vt:lpstr>Citizens United Public Opinion Poll</vt:lpstr>
      <vt:lpstr>Impact of Super PACs on the 2012 Election</vt:lpstr>
      <vt:lpstr>Skirting the Laws…</vt:lpstr>
      <vt:lpstr>Political Cartoon #1</vt:lpstr>
      <vt:lpstr>Political Cartoon #2 </vt:lpstr>
      <vt:lpstr>Political Cartoon #3 </vt:lpstr>
      <vt:lpstr>Political Cartoon #4</vt:lpstr>
      <vt:lpstr>Political Cartoon #5</vt:lpstr>
      <vt:lpstr>Interest Groups?</vt:lpstr>
      <vt:lpstr>The Role of Interest Groups in the Political Process</vt:lpstr>
      <vt:lpstr>“Profitable Pacs”</vt:lpstr>
    </vt:vector>
  </TitlesOfParts>
  <Company>Albemarle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Show Me the Money:</dc:title>
  <dc:creator>Julie Strong</dc:creator>
  <cp:lastModifiedBy>Aaron Sterchi</cp:lastModifiedBy>
  <cp:revision>134</cp:revision>
  <cp:lastPrinted>2018-10-15T11:25:51Z</cp:lastPrinted>
  <dcterms:created xsi:type="dcterms:W3CDTF">2011-11-01T13:12:58Z</dcterms:created>
  <dcterms:modified xsi:type="dcterms:W3CDTF">2019-12-01T22:33:52Z</dcterms:modified>
</cp:coreProperties>
</file>