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1"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70516" autoAdjust="0"/>
  </p:normalViewPr>
  <p:slideViewPr>
    <p:cSldViewPr snapToGrid="0">
      <p:cViewPr varScale="1">
        <p:scale>
          <a:sx n="49" d="100"/>
          <a:sy n="49" d="100"/>
        </p:scale>
        <p:origin x="174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DDFC4D-846F-4C98-96E5-1D0BCD647813}" type="datetimeFigureOut">
              <a:rPr lang="en-US" smtClean="0"/>
              <a:t>10/17/2019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4ED8CA-966F-406F-979D-2DE9C6A10E69}" type="slidenum">
              <a:rPr lang="en-US" smtClean="0"/>
              <a:t>‹#›</a:t>
            </a:fld>
            <a:endParaRPr lang="en-US"/>
          </a:p>
        </p:txBody>
      </p:sp>
    </p:spTree>
    <p:extLst>
      <p:ext uri="{BB962C8B-B14F-4D97-AF65-F5344CB8AC3E}">
        <p14:creationId xmlns:p14="http://schemas.microsoft.com/office/powerpoint/2010/main" val="2358221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of</a:t>
            </a:r>
            <a:r>
              <a:rPr lang="en-US" baseline="0" dirty="0"/>
              <a:t> main points of video from Friday; they watched “the United States of Secrets.”  The Patriot Act was replaced by the USA Freedom Act</a:t>
            </a:r>
          </a:p>
          <a:p>
            <a:r>
              <a:rPr lang="en-US" baseline="0" dirty="0"/>
              <a:t>s</a:t>
            </a:r>
          </a:p>
        </p:txBody>
      </p:sp>
      <p:sp>
        <p:nvSpPr>
          <p:cNvPr id="4" name="Slide Number Placeholder 3"/>
          <p:cNvSpPr>
            <a:spLocks noGrp="1"/>
          </p:cNvSpPr>
          <p:nvPr>
            <p:ph type="sldNum" sz="quarter" idx="10"/>
          </p:nvPr>
        </p:nvSpPr>
        <p:spPr/>
        <p:txBody>
          <a:bodyPr/>
          <a:lstStyle/>
          <a:p>
            <a:fld id="{134ED8CA-966F-406F-979D-2DE9C6A10E69}" type="slidenum">
              <a:rPr lang="en-US" smtClean="0"/>
              <a:t>2</a:t>
            </a:fld>
            <a:endParaRPr lang="en-US"/>
          </a:p>
        </p:txBody>
      </p:sp>
    </p:spTree>
    <p:extLst>
      <p:ext uri="{BB962C8B-B14F-4D97-AF65-F5344CB8AC3E}">
        <p14:creationId xmlns:p14="http://schemas.microsoft.com/office/powerpoint/2010/main" val="2111741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of</a:t>
            </a:r>
            <a:r>
              <a:rPr lang="en-US" baseline="0" dirty="0"/>
              <a:t> main points of Wednesday</a:t>
            </a:r>
            <a:endParaRPr lang="en-US" dirty="0"/>
          </a:p>
        </p:txBody>
      </p:sp>
      <p:sp>
        <p:nvSpPr>
          <p:cNvPr id="4" name="Slide Number Placeholder 3"/>
          <p:cNvSpPr>
            <a:spLocks noGrp="1"/>
          </p:cNvSpPr>
          <p:nvPr>
            <p:ph type="sldNum" sz="quarter" idx="10"/>
          </p:nvPr>
        </p:nvSpPr>
        <p:spPr/>
        <p:txBody>
          <a:bodyPr/>
          <a:lstStyle/>
          <a:p>
            <a:fld id="{134ED8CA-966F-406F-979D-2DE9C6A10E69}" type="slidenum">
              <a:rPr lang="en-US" smtClean="0"/>
              <a:t>3</a:t>
            </a:fld>
            <a:endParaRPr lang="en-US"/>
          </a:p>
        </p:txBody>
      </p:sp>
    </p:spTree>
    <p:extLst>
      <p:ext uri="{BB962C8B-B14F-4D97-AF65-F5344CB8AC3E}">
        <p14:creationId xmlns:p14="http://schemas.microsoft.com/office/powerpoint/2010/main" val="2598225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t>
            </a:r>
            <a:r>
              <a:rPr lang="en-US" baseline="0" dirty="0"/>
              <a:t> of this concerns the rights of the accused BEFORE trial…such as those listed</a:t>
            </a:r>
            <a:endParaRPr lang="en-US" dirty="0"/>
          </a:p>
        </p:txBody>
      </p:sp>
      <p:sp>
        <p:nvSpPr>
          <p:cNvPr id="4" name="Slide Number Placeholder 3"/>
          <p:cNvSpPr>
            <a:spLocks noGrp="1"/>
          </p:cNvSpPr>
          <p:nvPr>
            <p:ph type="sldNum" sz="quarter" idx="10"/>
          </p:nvPr>
        </p:nvSpPr>
        <p:spPr/>
        <p:txBody>
          <a:bodyPr/>
          <a:lstStyle/>
          <a:p>
            <a:fld id="{134ED8CA-966F-406F-979D-2DE9C6A10E69}" type="slidenum">
              <a:rPr lang="en-US" smtClean="0"/>
              <a:t>4</a:t>
            </a:fld>
            <a:endParaRPr lang="en-US"/>
          </a:p>
        </p:txBody>
      </p:sp>
    </p:spTree>
    <p:extLst>
      <p:ext uri="{BB962C8B-B14F-4D97-AF65-F5344CB8AC3E}">
        <p14:creationId xmlns:p14="http://schemas.microsoft.com/office/powerpoint/2010/main" val="3569155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you don’t always need a warrant, so…place</a:t>
            </a:r>
            <a:r>
              <a:rPr lang="en-US" baseline="0" dirty="0"/>
              <a:t> students in groups of three and have them answer the questions and analyze the cases (they can turn in on paper per group.  Answer the three questions on the board on the back of last page.</a:t>
            </a:r>
            <a:endParaRPr lang="en-US" dirty="0"/>
          </a:p>
          <a:p>
            <a:endParaRPr lang="en-US" dirty="0"/>
          </a:p>
        </p:txBody>
      </p:sp>
      <p:sp>
        <p:nvSpPr>
          <p:cNvPr id="4" name="Slide Number Placeholder 3"/>
          <p:cNvSpPr>
            <a:spLocks noGrp="1"/>
          </p:cNvSpPr>
          <p:nvPr>
            <p:ph type="sldNum" sz="quarter" idx="10"/>
          </p:nvPr>
        </p:nvSpPr>
        <p:spPr/>
        <p:txBody>
          <a:bodyPr/>
          <a:lstStyle/>
          <a:p>
            <a:fld id="{134ED8CA-966F-406F-979D-2DE9C6A10E69}" type="slidenum">
              <a:rPr lang="en-US" smtClean="0"/>
              <a:t>5</a:t>
            </a:fld>
            <a:endParaRPr lang="en-US"/>
          </a:p>
        </p:txBody>
      </p:sp>
    </p:spTree>
    <p:extLst>
      <p:ext uri="{BB962C8B-B14F-4D97-AF65-F5344CB8AC3E}">
        <p14:creationId xmlns:p14="http://schemas.microsoft.com/office/powerpoint/2010/main" val="93130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Emerging cases…..</a:t>
            </a:r>
          </a:p>
        </p:txBody>
      </p:sp>
      <p:sp>
        <p:nvSpPr>
          <p:cNvPr id="4" name="Slide Number Placeholder 3"/>
          <p:cNvSpPr>
            <a:spLocks noGrp="1"/>
          </p:cNvSpPr>
          <p:nvPr>
            <p:ph type="sldNum" sz="quarter" idx="10"/>
          </p:nvPr>
        </p:nvSpPr>
        <p:spPr/>
        <p:txBody>
          <a:bodyPr/>
          <a:lstStyle/>
          <a:p>
            <a:fld id="{134ED8CA-966F-406F-979D-2DE9C6A10E69}" type="slidenum">
              <a:rPr lang="en-US" smtClean="0"/>
              <a:t>6</a:t>
            </a:fld>
            <a:endParaRPr lang="en-US"/>
          </a:p>
        </p:txBody>
      </p:sp>
    </p:spTree>
    <p:extLst>
      <p:ext uri="{BB962C8B-B14F-4D97-AF65-F5344CB8AC3E}">
        <p14:creationId xmlns:p14="http://schemas.microsoft.com/office/powerpoint/2010/main" val="2945688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10/17/2019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10/17/2019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10/17/2019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10/17/2019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10/17/2019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4" y="761111"/>
            <a:ext cx="3999953" cy="2256409"/>
          </a:xfrm>
        </p:spPr>
        <p:txBody>
          <a:bodyPr>
            <a:normAutofit/>
          </a:bodyPr>
          <a:lstStyle/>
          <a:p>
            <a:r>
              <a:rPr lang="en-US" dirty="0"/>
              <a:t>Pre-Trial Rights &amp; Warrantless Searches</a:t>
            </a:r>
          </a:p>
        </p:txBody>
      </p:sp>
      <p:sp>
        <p:nvSpPr>
          <p:cNvPr id="3" name="Subtitle 2"/>
          <p:cNvSpPr>
            <a:spLocks noGrp="1"/>
          </p:cNvSpPr>
          <p:nvPr>
            <p:ph type="subTitle" idx="1"/>
          </p:nvPr>
        </p:nvSpPr>
        <p:spPr>
          <a:xfrm>
            <a:off x="581193" y="3227177"/>
            <a:ext cx="3999953" cy="2926735"/>
          </a:xfrm>
        </p:spPr>
        <p:txBody>
          <a:bodyPr>
            <a:normAutofit/>
          </a:bodyPr>
          <a:lstStyle/>
          <a:p>
            <a:r>
              <a:rPr lang="en-US" dirty="0">
                <a:solidFill>
                  <a:schemeClr val="bg1"/>
                </a:solidFill>
              </a:rPr>
              <a:t>Explain the extent to which states are limited by the due process clause from infringing on individual rights</a:t>
            </a:r>
          </a:p>
        </p:txBody>
      </p:sp>
      <p:pic>
        <p:nvPicPr>
          <p:cNvPr id="4" name="Picture 2" descr="Image result for rights of the accus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5862" y="761111"/>
            <a:ext cx="6757289" cy="5522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654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Metadata</a:t>
            </a:r>
          </a:p>
        </p:txBody>
      </p:sp>
      <p:sp>
        <p:nvSpPr>
          <p:cNvPr id="3" name="Content Placeholder 2"/>
          <p:cNvSpPr>
            <a:spLocks noGrp="1"/>
          </p:cNvSpPr>
          <p:nvPr>
            <p:ph sz="half" idx="1"/>
          </p:nvPr>
        </p:nvSpPr>
        <p:spPr>
          <a:xfrm>
            <a:off x="184378" y="2003722"/>
            <a:ext cx="3844158" cy="4629997"/>
          </a:xfrm>
        </p:spPr>
        <p:txBody>
          <a:bodyPr>
            <a:normAutofit/>
          </a:bodyPr>
          <a:lstStyle/>
          <a:p>
            <a:r>
              <a:rPr lang="en-US" sz="1600" dirty="0"/>
              <a:t>PATRIOT Act</a:t>
            </a:r>
          </a:p>
          <a:p>
            <a:pPr lvl="1"/>
            <a:r>
              <a:rPr lang="en-US" dirty="0"/>
              <a:t>law enforcement can search a home or business without the owner's consent or knowledge</a:t>
            </a:r>
          </a:p>
          <a:p>
            <a:pPr lvl="1"/>
            <a:r>
              <a:rPr lang="en-US" dirty="0"/>
              <a:t>expanded use of National Security Letters</a:t>
            </a:r>
          </a:p>
          <a:p>
            <a:pPr lvl="2"/>
            <a:r>
              <a:rPr lang="en-US" sz="1600" dirty="0"/>
              <a:t>allows FBI to search telephone, e-mail, and financial records without a court order</a:t>
            </a:r>
          </a:p>
          <a:p>
            <a:pPr lvl="1"/>
            <a:r>
              <a:rPr lang="en-US" dirty="0"/>
              <a:t>Expanded gov. access to business, library and financial records</a:t>
            </a:r>
          </a:p>
          <a:p>
            <a:pPr lvl="1"/>
            <a:r>
              <a:rPr lang="en-US" dirty="0"/>
              <a:t>some parts sunset (expired)</a:t>
            </a:r>
          </a:p>
        </p:txBody>
      </p:sp>
      <p:sp>
        <p:nvSpPr>
          <p:cNvPr id="4" name="Content Placeholder 3"/>
          <p:cNvSpPr>
            <a:spLocks noGrp="1"/>
          </p:cNvSpPr>
          <p:nvPr>
            <p:ph sz="half" idx="2"/>
          </p:nvPr>
        </p:nvSpPr>
        <p:spPr>
          <a:xfrm>
            <a:off x="7908583" y="1958196"/>
            <a:ext cx="3702226" cy="4735901"/>
          </a:xfrm>
        </p:spPr>
        <p:txBody>
          <a:bodyPr>
            <a:normAutofit/>
          </a:bodyPr>
          <a:lstStyle/>
          <a:p>
            <a:r>
              <a:rPr lang="en-US" sz="2400" dirty="0"/>
              <a:t>USA Freedom Act</a:t>
            </a:r>
          </a:p>
          <a:p>
            <a:pPr lvl="1"/>
            <a:r>
              <a:rPr lang="en-US" sz="2400" dirty="0">
                <a:solidFill>
                  <a:schemeClr val="tx1"/>
                </a:solidFill>
              </a:rPr>
              <a:t>Restored, in modified form, several provisions of the Patriot Act</a:t>
            </a:r>
          </a:p>
          <a:p>
            <a:pPr lvl="1"/>
            <a:r>
              <a:rPr lang="en-US" sz="2400" dirty="0">
                <a:solidFill>
                  <a:schemeClr val="tx1"/>
                </a:solidFill>
              </a:rPr>
              <a:t>Imposed new limits on metadata collection by NSA</a:t>
            </a:r>
          </a:p>
        </p:txBody>
      </p:sp>
      <p:pic>
        <p:nvPicPr>
          <p:cNvPr id="7170" name="Picture 2" descr="Image result for metadata cart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8583" y="1847850"/>
            <a:ext cx="3810000" cy="501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625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 calcmode="lin" valueType="num">
                                      <p:cBhvr>
                                        <p:cTn id="33"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5"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6" dur="1000"/>
                                        <p:tgtEl>
                                          <p:spTgt spid="4">
                                            <p:txEl>
                                              <p:pRg st="0" end="0"/>
                                            </p:txEl>
                                          </p:spTgt>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 calcmode="lin" valueType="num">
                                      <p:cBhvr>
                                        <p:cTn id="39"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1" end="1"/>
                                            </p:txEl>
                                          </p:spTgt>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p:cTn id="4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48"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Boston marathon bomber</a:t>
            </a:r>
          </a:p>
        </p:txBody>
      </p:sp>
      <p:sp>
        <p:nvSpPr>
          <p:cNvPr id="3" name="Content Placeholder 2"/>
          <p:cNvSpPr>
            <a:spLocks noGrp="1"/>
          </p:cNvSpPr>
          <p:nvPr>
            <p:ph sz="half" idx="1"/>
          </p:nvPr>
        </p:nvSpPr>
        <p:spPr/>
        <p:txBody>
          <a:bodyPr/>
          <a:lstStyle/>
          <a:p>
            <a:r>
              <a:rPr lang="en-US" dirty="0"/>
              <a:t>5</a:t>
            </a:r>
            <a:r>
              <a:rPr lang="en-US" baseline="30000" dirty="0"/>
              <a:t>th</a:t>
            </a:r>
            <a:r>
              <a:rPr lang="en-US" dirty="0"/>
              <a:t> Amendment right against self incrimination</a:t>
            </a:r>
          </a:p>
          <a:p>
            <a:pPr lvl="1"/>
            <a:r>
              <a:rPr lang="en-US" dirty="0"/>
              <a:t>Miranda v.  Arizona</a:t>
            </a:r>
          </a:p>
          <a:p>
            <a:r>
              <a:rPr lang="en-US" dirty="0"/>
              <a:t>6</a:t>
            </a:r>
            <a:r>
              <a:rPr lang="en-US" baseline="30000" dirty="0"/>
              <a:t>th</a:t>
            </a:r>
            <a:r>
              <a:rPr lang="en-US" dirty="0"/>
              <a:t> Amendment right to counsel</a:t>
            </a:r>
          </a:p>
          <a:p>
            <a:r>
              <a:rPr lang="en-US" dirty="0"/>
              <a:t>Public safety exception that allows unwarned interrogation to stand as direct evidence in court</a:t>
            </a:r>
          </a:p>
        </p:txBody>
      </p:sp>
      <p:pic>
        <p:nvPicPr>
          <p:cNvPr id="5" name="Picture 2" descr="Image result for miranda rights carto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93766" y="2228003"/>
            <a:ext cx="5633726" cy="4225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88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heel(1)">
                                      <p:cBhvr>
                                        <p:cTn id="15" dur="2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heel(1)">
                                      <p:cBhvr>
                                        <p:cTn id="2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Pre-Trial rights</a:t>
            </a:r>
          </a:p>
        </p:txBody>
      </p:sp>
      <p:sp>
        <p:nvSpPr>
          <p:cNvPr id="3" name="Content Placeholder 2"/>
          <p:cNvSpPr>
            <a:spLocks noGrp="1"/>
          </p:cNvSpPr>
          <p:nvPr>
            <p:ph sz="half" idx="1"/>
          </p:nvPr>
        </p:nvSpPr>
        <p:spPr>
          <a:xfrm>
            <a:off x="581193" y="2228003"/>
            <a:ext cx="5914498" cy="4354343"/>
          </a:xfrm>
        </p:spPr>
        <p:txBody>
          <a:bodyPr>
            <a:noAutofit/>
          </a:bodyPr>
          <a:lstStyle/>
          <a:p>
            <a:r>
              <a:rPr lang="en-US" sz="2800" dirty="0"/>
              <a:t>4</a:t>
            </a:r>
            <a:r>
              <a:rPr lang="en-US" sz="2800" baseline="30000" dirty="0"/>
              <a:t>th</a:t>
            </a:r>
            <a:r>
              <a:rPr lang="en-US" sz="2800" dirty="0"/>
              <a:t> Amendment – no unreasonable search &amp; seizure, warrant requirement</a:t>
            </a:r>
          </a:p>
          <a:p>
            <a:r>
              <a:rPr lang="en-US" sz="2800" dirty="0"/>
              <a:t>5</a:t>
            </a:r>
            <a:r>
              <a:rPr lang="en-US" sz="2800" baseline="30000" dirty="0"/>
              <a:t>th</a:t>
            </a:r>
            <a:r>
              <a:rPr lang="en-US" sz="2800" dirty="0"/>
              <a:t> Amendment – grand jury, no forced self-incrimination</a:t>
            </a:r>
          </a:p>
          <a:p>
            <a:r>
              <a:rPr lang="en-US" sz="2800" dirty="0"/>
              <a:t>6</a:t>
            </a:r>
            <a:r>
              <a:rPr lang="en-US" sz="2800" baseline="30000" dirty="0"/>
              <a:t>th</a:t>
            </a:r>
            <a:r>
              <a:rPr lang="en-US" sz="2800" dirty="0"/>
              <a:t> Amendment – right to legal counsel, speedy &amp; public trial, impartial jury</a:t>
            </a:r>
          </a:p>
        </p:txBody>
      </p:sp>
      <p:pic>
        <p:nvPicPr>
          <p:cNvPr id="5124" name="Picture 4" descr="Image result for miranda rights carto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14868" y="2115119"/>
            <a:ext cx="4618809" cy="4467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69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Warrantless searches…</a:t>
            </a:r>
          </a:p>
        </p:txBody>
      </p:sp>
      <p:sp>
        <p:nvSpPr>
          <p:cNvPr id="3" name="Content Placeholder 2"/>
          <p:cNvSpPr>
            <a:spLocks noGrp="1"/>
          </p:cNvSpPr>
          <p:nvPr>
            <p:ph idx="1"/>
          </p:nvPr>
        </p:nvSpPr>
        <p:spPr>
          <a:xfrm>
            <a:off x="581192" y="1826831"/>
            <a:ext cx="11029615" cy="1986062"/>
          </a:xfrm>
        </p:spPr>
        <p:txBody>
          <a:bodyPr/>
          <a:lstStyle/>
          <a:p>
            <a:r>
              <a:rPr lang="en-US" dirty="0"/>
              <a:t>With a partner or two, read the case summaries and organize the precedents/rules they set as to when searches can be conducted without a warrant</a:t>
            </a:r>
          </a:p>
          <a:p>
            <a:r>
              <a:rPr lang="en-US" dirty="0"/>
              <a:t>What types of technology do you see in these cases?</a:t>
            </a:r>
          </a:p>
          <a:p>
            <a:r>
              <a:rPr lang="en-US" dirty="0"/>
              <a:t>Did any of these decisions surprise you?</a:t>
            </a:r>
          </a:p>
          <a:p>
            <a:r>
              <a:rPr lang="en-US" dirty="0"/>
              <a:t>Do you think that the decisions were appropriate? Why or why not?</a:t>
            </a:r>
          </a:p>
        </p:txBody>
      </p:sp>
      <p:pic>
        <p:nvPicPr>
          <p:cNvPr id="4098" name="Picture 2" descr="Image result for search warrant"/>
          <p:cNvPicPr>
            <a:picLocks noChangeAspect="1" noChangeArrowheads="1"/>
          </p:cNvPicPr>
          <p:nvPr/>
        </p:nvPicPr>
        <p:blipFill rotWithShape="1">
          <a:blip r:embed="rId3">
            <a:extLst>
              <a:ext uri="{28A0092B-C50C-407E-A947-70E740481C1C}">
                <a14:useLocalDpi xmlns:a14="http://schemas.microsoft.com/office/drawing/2010/main" val="0"/>
              </a:ext>
            </a:extLst>
          </a:blip>
          <a:srcRect t="20472" b="22537"/>
          <a:stretch/>
        </p:blipFill>
        <p:spPr bwMode="auto">
          <a:xfrm>
            <a:off x="1427994" y="3812893"/>
            <a:ext cx="9336010" cy="3098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256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Riley v. California (2014)</a:t>
            </a:r>
          </a:p>
        </p:txBody>
      </p:sp>
      <p:sp>
        <p:nvSpPr>
          <p:cNvPr id="3" name="Content Placeholder 2"/>
          <p:cNvSpPr>
            <a:spLocks noGrp="1"/>
          </p:cNvSpPr>
          <p:nvPr>
            <p:ph idx="1"/>
          </p:nvPr>
        </p:nvSpPr>
        <p:spPr>
          <a:xfrm>
            <a:off x="201631" y="1990715"/>
            <a:ext cx="7268846" cy="4737889"/>
          </a:xfrm>
        </p:spPr>
        <p:txBody>
          <a:bodyPr>
            <a:normAutofit/>
          </a:bodyPr>
          <a:lstStyle/>
          <a:p>
            <a:r>
              <a:rPr lang="en-US" dirty="0"/>
              <a:t>… Cell phones differ in both a quantitative and a qualitative sense from other objects that might be kept ion an arrestee’s person. The term “cell phone” is itself misleading shorthand; many of these devices are in fact minicomputers that also happen to have the capacity to be used as a telephone. They could just as easily be called cameras, video players, rolodexes, calendars, tape recorders, libraries, diaries, albums, televisions, maps, or newspapers. …</a:t>
            </a:r>
          </a:p>
          <a:p>
            <a:r>
              <a:rPr lang="en-US" dirty="0"/>
              <a:t>Modern cell phones are not just another technological convenience. With all they contain and all they may reveal, they hold for many Americans “the privacies of life.” </a:t>
            </a:r>
            <a:r>
              <a:rPr lang="en-US" dirty="0">
                <a:highlight>
                  <a:srgbClr val="FFFF00"/>
                </a:highlight>
              </a:rPr>
              <a:t>The fact that technology now allows an individual to carry such information in his hand does not make the information and less worthy of the protection for which the Founders fought.</a:t>
            </a:r>
            <a:r>
              <a:rPr lang="en-US" dirty="0"/>
              <a:t> Our answer to the question of what police must do before searching a cell phone seized incident to an arrest is accordingly simple—get a warrant. </a:t>
            </a:r>
          </a:p>
        </p:txBody>
      </p:sp>
      <p:pic>
        <p:nvPicPr>
          <p:cNvPr id="1026" name="Picture 2" descr="Image result for riley v californ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8799" y="2831620"/>
            <a:ext cx="4157632" cy="3048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83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Carpenter v. united states (2018)</a:t>
            </a:r>
          </a:p>
        </p:txBody>
      </p:sp>
      <p:sp>
        <p:nvSpPr>
          <p:cNvPr id="3" name="Content Placeholder 2"/>
          <p:cNvSpPr>
            <a:spLocks noGrp="1"/>
          </p:cNvSpPr>
          <p:nvPr>
            <p:ph idx="1"/>
          </p:nvPr>
        </p:nvSpPr>
        <p:spPr>
          <a:xfrm>
            <a:off x="201631" y="2094232"/>
            <a:ext cx="7070438" cy="4591240"/>
          </a:xfrm>
        </p:spPr>
        <p:txBody>
          <a:bodyPr>
            <a:normAutofit/>
          </a:bodyPr>
          <a:lstStyle/>
          <a:p>
            <a:r>
              <a:rPr lang="en-US" sz="2000" dirty="0"/>
              <a:t>The government's warrantless acquisition of Carpenter's cell-site records violated his Fourth Amendment right against unreasonable searches and seizures.  The majority first acknowledged that the Fourth Amendment protects not only property interests, but also </a:t>
            </a:r>
            <a:r>
              <a:rPr lang="en-US" sz="2000" dirty="0">
                <a:highlight>
                  <a:srgbClr val="FFFF00"/>
                </a:highlight>
              </a:rPr>
              <a:t>reasonable expectations of privacy. </a:t>
            </a:r>
            <a:r>
              <a:rPr lang="en-US" sz="2000" dirty="0"/>
              <a:t>Expectations of privacy in this age of digital data do not fit neatly into existing precedents, but tracking person's movements and location through extensive cell-site records is far more intrusive than the precedents might have anticipated. The Court </a:t>
            </a:r>
            <a:r>
              <a:rPr lang="en-US" sz="2000" dirty="0">
                <a:highlight>
                  <a:srgbClr val="FFFF00"/>
                </a:highlight>
              </a:rPr>
              <a:t>declined to extend the "third-party doctrine"—a doctrine where information disclosed to a third party carries no reasonable expectation of privacy</a:t>
            </a:r>
            <a:r>
              <a:rPr lang="en-US" sz="2000" dirty="0"/>
              <a:t>—to cell-site location information, which implicates even greater privacy concerns than GPS tracking does.</a:t>
            </a:r>
          </a:p>
        </p:txBody>
      </p:sp>
      <p:pic>
        <p:nvPicPr>
          <p:cNvPr id="2050" name="Picture 2" descr="Image result for carpenter v united st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2069" y="2684937"/>
            <a:ext cx="4545280" cy="3409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17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J.W.  v. </a:t>
            </a:r>
            <a:r>
              <a:rPr lang="en-US" dirty="0" err="1"/>
              <a:t>DeSoto</a:t>
            </a:r>
            <a:r>
              <a:rPr lang="en-US" dirty="0"/>
              <a:t> County School District (2008)</a:t>
            </a:r>
          </a:p>
        </p:txBody>
      </p:sp>
      <p:sp>
        <p:nvSpPr>
          <p:cNvPr id="3" name="Content Placeholder 2"/>
          <p:cNvSpPr>
            <a:spLocks noGrp="1"/>
          </p:cNvSpPr>
          <p:nvPr>
            <p:ph idx="1"/>
          </p:nvPr>
        </p:nvSpPr>
        <p:spPr>
          <a:xfrm>
            <a:off x="5684807" y="1999341"/>
            <a:ext cx="6038143" cy="4651625"/>
          </a:xfrm>
        </p:spPr>
        <p:txBody>
          <a:bodyPr>
            <a:normAutofit/>
          </a:bodyPr>
          <a:lstStyle/>
          <a:p>
            <a:r>
              <a:rPr lang="en-US" sz="2400" dirty="0"/>
              <a:t>“The court found that the search of the student’s cell phone was </a:t>
            </a:r>
            <a:r>
              <a:rPr lang="en-US" sz="2400" dirty="0">
                <a:highlight>
                  <a:srgbClr val="FFFF00"/>
                </a:highlight>
              </a:rPr>
              <a:t>not unlawful because the student had brought it to school and used it against school rules. </a:t>
            </a:r>
            <a:r>
              <a:rPr lang="en-US" sz="2400" dirty="0"/>
              <a:t>These acts </a:t>
            </a:r>
            <a:r>
              <a:rPr lang="en-US" sz="2400" dirty="0">
                <a:highlight>
                  <a:srgbClr val="FFFF00"/>
                </a:highlight>
              </a:rPr>
              <a:t>diminished the student’s expectations of privacy. </a:t>
            </a:r>
            <a:r>
              <a:rPr lang="en-US" sz="2400" dirty="0"/>
              <a:t>Here, the court said, the Mississippi school’s actions were “limited” to only looking at the student’s photos and was not “fishing” through the students personal life.”</a:t>
            </a:r>
          </a:p>
        </p:txBody>
      </p:sp>
      <p:pic>
        <p:nvPicPr>
          <p:cNvPr id="3074" name="Picture 2" descr="Image result for student cell ph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839" y="2744728"/>
            <a:ext cx="5442968" cy="348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7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age result for rights of the accus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2742" y="829373"/>
            <a:ext cx="6793865" cy="58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997"/>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576</TotalTime>
  <Words>745</Words>
  <Application>Microsoft Office PowerPoint</Application>
  <PresentationFormat>Widescreen</PresentationFormat>
  <Paragraphs>44</Paragraphs>
  <Slides>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Gill Sans MT</vt:lpstr>
      <vt:lpstr>Wingdings 2</vt:lpstr>
      <vt:lpstr>Dividend</vt:lpstr>
      <vt:lpstr>Pre-Trial Rights &amp; Warrantless Searches</vt:lpstr>
      <vt:lpstr>Metadata</vt:lpstr>
      <vt:lpstr>Boston marathon bomber</vt:lpstr>
      <vt:lpstr>Pre-Trial rights</vt:lpstr>
      <vt:lpstr>Warrantless searches…</vt:lpstr>
      <vt:lpstr>Riley v. California (2014)</vt:lpstr>
      <vt:lpstr>Carpenter v. united states (2018)</vt:lpstr>
      <vt:lpstr>J.W.  v. DeSoto County School District (2008)</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Pre-Trial Rights &amp; Warrantless Searches</dc:title>
  <dc:creator>Steve Krause</dc:creator>
  <cp:lastModifiedBy>Aaron Sterchi</cp:lastModifiedBy>
  <cp:revision>32</cp:revision>
  <dcterms:created xsi:type="dcterms:W3CDTF">2018-11-30T16:10:16Z</dcterms:created>
  <dcterms:modified xsi:type="dcterms:W3CDTF">2019-10-17T18:58:45Z</dcterms:modified>
</cp:coreProperties>
</file>