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27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A15BC1-D3ED-4E95-95D9-AEEA97363D55}" type="datetimeFigureOut">
              <a:rPr lang="en-US" smtClean="0"/>
              <a:pPr/>
              <a:t>11/5/2019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65E0D6-039D-49BF-AB80-EC32E5A937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1770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65E0D6-039D-49BF-AB80-EC32E5A93773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3375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65E0D6-039D-49BF-AB80-EC32E5A93773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8173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65E0D6-039D-49BF-AB80-EC32E5A93773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3827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65E0D6-039D-49BF-AB80-EC32E5A93773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6886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239DE-8E73-4671-A5BE-D8F15014C725}" type="datetimeFigureOut">
              <a:rPr lang="en-US" smtClean="0"/>
              <a:pPr/>
              <a:t>11/5/2019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227E04-55E2-4E54-B7A2-7A1CD31F65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AB239DE-8E73-4671-A5BE-D8F15014C725}" type="datetimeFigureOut">
              <a:rPr lang="en-US" smtClean="0"/>
              <a:pPr/>
              <a:t>11/5/2019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04227E04-55E2-4E54-B7A2-7A1CD31F65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239DE-8E73-4671-A5BE-D8F15014C725}" type="datetimeFigureOut">
              <a:rPr lang="en-US" smtClean="0"/>
              <a:pPr/>
              <a:t>11/5/2019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27E04-55E2-4E54-B7A2-7A1CD31F65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239DE-8E73-4671-A5BE-D8F15014C725}" type="datetimeFigureOut">
              <a:rPr lang="en-US" smtClean="0"/>
              <a:pPr/>
              <a:t>11/5/2019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27E04-55E2-4E54-B7A2-7A1CD31F65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27E04-55E2-4E54-B7A2-7A1CD31F65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239DE-8E73-4671-A5BE-D8F15014C725}" type="datetimeFigureOut">
              <a:rPr lang="en-US" smtClean="0"/>
              <a:pPr/>
              <a:t>11/5/2019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239DE-8E73-4671-A5BE-D8F15014C725}" type="datetimeFigureOut">
              <a:rPr lang="en-US" smtClean="0"/>
              <a:pPr/>
              <a:t>11/5/2019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27E04-55E2-4E54-B7A2-7A1CD31F65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239DE-8E73-4671-A5BE-D8F15014C725}" type="datetimeFigureOut">
              <a:rPr lang="en-US" smtClean="0"/>
              <a:pPr/>
              <a:t>11/5/2019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27E04-55E2-4E54-B7A2-7A1CD31F65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AB239DE-8E73-4671-A5BE-D8F15014C725}" type="datetimeFigureOut">
              <a:rPr lang="en-US" smtClean="0"/>
              <a:pPr/>
              <a:t>11/5/2019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4227E04-55E2-4E54-B7A2-7A1CD31F65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239DE-8E73-4671-A5BE-D8F15014C725}" type="datetimeFigureOut">
              <a:rPr lang="en-US" smtClean="0"/>
              <a:pPr/>
              <a:t>11/5/2019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227E04-55E2-4E54-B7A2-7A1CD31F65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239DE-8E73-4671-A5BE-D8F15014C725}" type="datetimeFigureOut">
              <a:rPr lang="en-US" smtClean="0"/>
              <a:pPr/>
              <a:t>11/5/2019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27E04-55E2-4E54-B7A2-7A1CD31F65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239DE-8E73-4671-A5BE-D8F15014C725}" type="datetimeFigureOut">
              <a:rPr lang="en-US" smtClean="0"/>
              <a:pPr/>
              <a:t>11/5/2019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27E04-55E2-4E54-B7A2-7A1CD31F65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3AB239DE-8E73-4671-A5BE-D8F15014C725}" type="datetimeFigureOut">
              <a:rPr lang="en-US" smtClean="0"/>
              <a:pPr/>
              <a:t>11/5/2019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04227E04-55E2-4E54-B7A2-7A1CD31F65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gif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23.jpg"/><Relationship Id="rId5" Type="http://schemas.openxmlformats.org/officeDocument/2006/relationships/image" Target="../media/image17.jpeg"/><Relationship Id="rId10" Type="http://schemas.openxmlformats.org/officeDocument/2006/relationships/image" Target="../media/image22.png"/><Relationship Id="rId4" Type="http://schemas.openxmlformats.org/officeDocument/2006/relationships/image" Target="../media/image16.gif"/><Relationship Id="rId9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18.png"/><Relationship Id="rId7" Type="http://schemas.openxmlformats.org/officeDocument/2006/relationships/image" Target="../media/image26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g"/><Relationship Id="rId5" Type="http://schemas.openxmlformats.org/officeDocument/2006/relationships/image" Target="../media/image24.jpeg"/><Relationship Id="rId4" Type="http://schemas.openxmlformats.org/officeDocument/2006/relationships/image" Target="../media/image22.png"/><Relationship Id="rId9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4800" b="1" i="1" dirty="0"/>
              <a:t>The process of developing political opinions &amp; experiences.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47800"/>
            <a:ext cx="8305800" cy="1981200"/>
          </a:xfrm>
        </p:spPr>
        <p:txBody>
          <a:bodyPr/>
          <a:lstStyle/>
          <a:p>
            <a:r>
              <a:rPr sz="7200" b="1"/>
              <a:t>Political Socialization</a:t>
            </a:r>
            <a:endParaRPr lang="en-US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sz="4800" b="1"/>
              <a:t>Family &amp; Home Experiences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pPr algn="ctr">
              <a:buNone/>
            </a:pPr>
            <a:r>
              <a:rPr lang="en-US" sz="4800" b="1" dirty="0"/>
              <a:t>Opinion &amp; Party Loyalty</a:t>
            </a:r>
          </a:p>
          <a:p>
            <a:pPr algn="ctr">
              <a:buNone/>
            </a:pPr>
            <a:endParaRPr lang="en-US" sz="3200" dirty="0"/>
          </a:p>
          <a:p>
            <a:pPr algn="ctr">
              <a:buNone/>
            </a:pPr>
            <a:endParaRPr lang="en-US" sz="3200" dirty="0"/>
          </a:p>
          <a:p>
            <a:pPr algn="ctr">
              <a:buNone/>
            </a:pPr>
            <a:endParaRPr lang="en-US" sz="3200" dirty="0"/>
          </a:p>
          <a:p>
            <a:pPr algn="ctr">
              <a:buNone/>
            </a:pPr>
            <a:endParaRPr lang="en-US" sz="3200" dirty="0"/>
          </a:p>
          <a:p>
            <a:pPr algn="ctr">
              <a:buNone/>
            </a:pPr>
            <a:r>
              <a:rPr lang="en-US" sz="3200" dirty="0"/>
              <a:t> </a:t>
            </a:r>
          </a:p>
        </p:txBody>
      </p:sp>
      <p:pic>
        <p:nvPicPr>
          <p:cNvPr id="1026" name="Picture 2" descr="http://z.about.com/d/animatedtv/1/7/c/K/FamilyGuyPart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524000"/>
            <a:ext cx="3581400" cy="4692669"/>
          </a:xfrm>
          <a:prstGeom prst="rect">
            <a:avLst/>
          </a:prstGeom>
          <a:noFill/>
        </p:spPr>
      </p:pic>
      <p:sp>
        <p:nvSpPr>
          <p:cNvPr id="6" name="Down Arrow 5"/>
          <p:cNvSpPr/>
          <p:nvPr/>
        </p:nvSpPr>
        <p:spPr>
          <a:xfrm>
            <a:off x="6172200" y="3200400"/>
            <a:ext cx="1219200" cy="1676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791200" y="6477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648200" y="4876800"/>
            <a:ext cx="4191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/>
              <a:t>Comes from Parents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6" grpId="0" animBg="1"/>
      <p:bldP spid="8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sz="7200" b="1"/>
              <a:t>Schools</a:t>
            </a:r>
            <a:endParaRPr lang="en-US" sz="7200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14800" y="1143000"/>
            <a:ext cx="4593336" cy="52578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dirty="0"/>
              <a:t>Political System</a:t>
            </a:r>
          </a:p>
          <a:p>
            <a:pPr algn="ctr">
              <a:buNone/>
            </a:pPr>
            <a:r>
              <a:rPr lang="en-US" sz="4000" dirty="0"/>
              <a:t>History</a:t>
            </a:r>
          </a:p>
          <a:p>
            <a:pPr algn="ctr">
              <a:buNone/>
            </a:pPr>
            <a:r>
              <a:rPr lang="en-US" sz="4000" dirty="0"/>
              <a:t>Democratic Values</a:t>
            </a:r>
          </a:p>
          <a:p>
            <a:pPr algn="ctr">
              <a:buNone/>
            </a:pPr>
            <a:endParaRPr lang="en-US" sz="3200" dirty="0"/>
          </a:p>
          <a:p>
            <a:pPr algn="ctr">
              <a:buNone/>
            </a:pPr>
            <a:endParaRPr lang="en-US" sz="3200" dirty="0"/>
          </a:p>
          <a:p>
            <a:pPr algn="ctr">
              <a:buNone/>
            </a:pPr>
            <a:endParaRPr lang="en-US" sz="3200" dirty="0"/>
          </a:p>
          <a:p>
            <a:pPr algn="ctr">
              <a:buNone/>
            </a:pPr>
            <a:endParaRPr lang="en-US" sz="3200" dirty="0"/>
          </a:p>
          <a:p>
            <a:pPr algn="ctr">
              <a:buNone/>
            </a:pPr>
            <a:r>
              <a:rPr lang="en-US" sz="3200" dirty="0"/>
              <a:t> </a:t>
            </a:r>
          </a:p>
        </p:txBody>
      </p:sp>
      <p:sp>
        <p:nvSpPr>
          <p:cNvPr id="6" name="Down Arrow 5"/>
          <p:cNvSpPr/>
          <p:nvPr/>
        </p:nvSpPr>
        <p:spPr>
          <a:xfrm>
            <a:off x="5791200" y="3276600"/>
            <a:ext cx="1219200" cy="914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791200" y="6477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267200" y="4038600"/>
            <a:ext cx="4191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Comes from Teachers</a:t>
            </a:r>
          </a:p>
          <a:p>
            <a:pPr algn="ctr"/>
            <a:r>
              <a:rPr lang="en-US" sz="4000" dirty="0"/>
              <a:t>&amp; </a:t>
            </a:r>
          </a:p>
          <a:p>
            <a:pPr algn="ctr"/>
            <a:r>
              <a:rPr lang="en-US" sz="4000" dirty="0"/>
              <a:t>School Policies</a:t>
            </a:r>
          </a:p>
        </p:txBody>
      </p:sp>
      <p:pic>
        <p:nvPicPr>
          <p:cNvPr id="5" name="Picture 2" descr="http://www.cartoonstock.com/newscartoons/cartoonists/mba/lowres/mban428l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 t="12069"/>
          <a:stretch>
            <a:fillRect/>
          </a:stretch>
        </p:blipFill>
        <p:spPr bwMode="auto">
          <a:xfrm>
            <a:off x="0" y="1600200"/>
            <a:ext cx="3948080" cy="43951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animBg="1"/>
      <p:bldP spid="8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sz="7200" b="1"/>
              <a:t>Peer Groups</a:t>
            </a:r>
            <a:endParaRPr lang="en-US" sz="7200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4400" b="1" dirty="0"/>
              <a:t>Sharing of Opinions</a:t>
            </a:r>
          </a:p>
          <a:p>
            <a:pPr algn="ctr">
              <a:buNone/>
            </a:pPr>
            <a:endParaRPr lang="en-US" sz="3200" dirty="0"/>
          </a:p>
          <a:p>
            <a:pPr algn="ctr">
              <a:buNone/>
            </a:pPr>
            <a:endParaRPr lang="en-US" sz="3200" dirty="0"/>
          </a:p>
          <a:p>
            <a:pPr algn="ctr">
              <a:buNone/>
            </a:pPr>
            <a:endParaRPr lang="en-US" sz="3200" dirty="0"/>
          </a:p>
          <a:p>
            <a:pPr algn="ctr">
              <a:buNone/>
            </a:pPr>
            <a:r>
              <a:rPr lang="en-US" sz="3200" dirty="0"/>
              <a:t> </a:t>
            </a:r>
          </a:p>
        </p:txBody>
      </p:sp>
      <p:sp>
        <p:nvSpPr>
          <p:cNvPr id="6" name="Down Arrow 5"/>
          <p:cNvSpPr/>
          <p:nvPr/>
        </p:nvSpPr>
        <p:spPr>
          <a:xfrm>
            <a:off x="6172200" y="3048000"/>
            <a:ext cx="1219200" cy="1676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791200" y="6477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648200" y="4876800"/>
            <a:ext cx="4191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/>
              <a:t>Friends &amp; Coworkers 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434" name="Picture 2" descr="http://www.toothpastefordinner.com/091502/coworkers-never-know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1447800"/>
            <a:ext cx="4419599" cy="4876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6" grpId="0" animBg="1"/>
      <p:bldP spid="8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sz="6000" b="1"/>
              <a:t>Social Characterisitcs</a:t>
            </a:r>
            <a:endParaRPr lang="en-US" sz="6000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4800" dirty="0"/>
              <a:t>Demographics</a:t>
            </a:r>
          </a:p>
          <a:p>
            <a:pPr algn="ctr">
              <a:buNone/>
            </a:pPr>
            <a:endParaRPr lang="en-US" sz="3200" dirty="0"/>
          </a:p>
          <a:p>
            <a:pPr algn="ctr">
              <a:buNone/>
            </a:pPr>
            <a:endParaRPr lang="en-US" sz="3200" dirty="0"/>
          </a:p>
          <a:p>
            <a:pPr algn="ctr">
              <a:buNone/>
            </a:pPr>
            <a:endParaRPr lang="en-US" sz="3200" dirty="0"/>
          </a:p>
          <a:p>
            <a:pPr algn="ctr">
              <a:buNone/>
            </a:pPr>
            <a:r>
              <a:rPr lang="en-US" sz="3200" dirty="0"/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91200" y="6477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Down Arrow 9"/>
          <p:cNvSpPr/>
          <p:nvPr/>
        </p:nvSpPr>
        <p:spPr>
          <a:xfrm>
            <a:off x="6172200" y="2514600"/>
            <a:ext cx="990600" cy="1524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4419600" y="3962400"/>
            <a:ext cx="44196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Race</a:t>
            </a:r>
          </a:p>
          <a:p>
            <a:pPr algn="ctr"/>
            <a:r>
              <a:rPr lang="en-US" sz="3200" b="1" dirty="0"/>
              <a:t>Gender</a:t>
            </a:r>
          </a:p>
          <a:p>
            <a:pPr algn="ctr"/>
            <a:r>
              <a:rPr lang="en-US" sz="3200" b="1" dirty="0"/>
              <a:t>Age</a:t>
            </a:r>
          </a:p>
          <a:p>
            <a:pPr algn="ctr"/>
            <a:r>
              <a:rPr lang="en-US" sz="3200" b="1" dirty="0"/>
              <a:t>Socioeconomic  Status</a:t>
            </a:r>
          </a:p>
        </p:txBody>
      </p:sp>
      <p:pic>
        <p:nvPicPr>
          <p:cNvPr id="20482" name="Picture 2" descr="http://www.uq.edu.au/weallcount/images/designcomp/dcarrol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1676400"/>
            <a:ext cx="3810000" cy="42957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10" grpId="0" animBg="1"/>
      <p:bldP spid="1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b="1"/>
              <a:t>Government Influences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800600"/>
          </a:xfrm>
        </p:spPr>
        <p:txBody>
          <a:bodyPr>
            <a:normAutofit fontScale="47500" lnSpcReduction="20000"/>
          </a:bodyPr>
          <a:lstStyle/>
          <a:p>
            <a:pPr algn="ctr">
              <a:buNone/>
            </a:pPr>
            <a:endParaRPr lang="en-US" sz="3200" dirty="0"/>
          </a:p>
          <a:p>
            <a:pPr algn="ctr">
              <a:buNone/>
            </a:pPr>
            <a:endParaRPr lang="en-US" sz="3200" dirty="0"/>
          </a:p>
          <a:p>
            <a:pPr algn="ctr">
              <a:buNone/>
            </a:pPr>
            <a:endParaRPr lang="en-US" sz="3200" dirty="0"/>
          </a:p>
          <a:p>
            <a:pPr algn="ctr">
              <a:buNone/>
            </a:pPr>
            <a:r>
              <a:rPr lang="en-US" sz="7000" b="1" dirty="0"/>
              <a:t>President </a:t>
            </a:r>
          </a:p>
          <a:p>
            <a:pPr algn="ctr">
              <a:buNone/>
            </a:pPr>
            <a:endParaRPr lang="en-US" sz="7000" b="1" dirty="0"/>
          </a:p>
          <a:p>
            <a:pPr algn="ctr">
              <a:buNone/>
            </a:pPr>
            <a:r>
              <a:rPr lang="en-US" sz="7000" b="1" dirty="0"/>
              <a:t>Congressmen</a:t>
            </a:r>
          </a:p>
          <a:p>
            <a:pPr algn="ctr">
              <a:buNone/>
            </a:pPr>
            <a:endParaRPr lang="en-US" sz="7000" b="1" dirty="0"/>
          </a:p>
          <a:p>
            <a:pPr algn="ctr">
              <a:buNone/>
            </a:pPr>
            <a:r>
              <a:rPr lang="en-US" sz="7000" b="1" dirty="0"/>
              <a:t>Interest Groups</a:t>
            </a:r>
          </a:p>
          <a:p>
            <a:pPr algn="ctr">
              <a:buNone/>
            </a:pPr>
            <a:endParaRPr lang="en-US" sz="3200" dirty="0"/>
          </a:p>
          <a:p>
            <a:pPr algn="ctr">
              <a:buNone/>
            </a:pPr>
            <a:endParaRPr lang="en-US" sz="3200" dirty="0"/>
          </a:p>
          <a:p>
            <a:pPr algn="ctr">
              <a:buNone/>
            </a:pPr>
            <a:endParaRPr lang="en-US" sz="3200" dirty="0"/>
          </a:p>
          <a:p>
            <a:pPr algn="ctr">
              <a:buNone/>
            </a:pPr>
            <a:r>
              <a:rPr lang="en-US" sz="3200" dirty="0"/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91200" y="6477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/>
        <p:txBody>
          <a:bodyPr>
            <a:normAutofit fontScale="47500" lnSpcReduction="20000"/>
          </a:bodyPr>
          <a:lstStyle/>
          <a:p>
            <a:endParaRPr lang="en-US"/>
          </a:p>
        </p:txBody>
      </p:sp>
      <p:pic>
        <p:nvPicPr>
          <p:cNvPr id="22530" name="Picture 2" descr="http://www.theaviationnation.com/wp-content/images/washington-dc-white-house-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0610521">
            <a:off x="546351" y="1823659"/>
            <a:ext cx="3505199" cy="2209800"/>
          </a:xfrm>
          <a:prstGeom prst="rect">
            <a:avLst/>
          </a:prstGeom>
          <a:noFill/>
        </p:spPr>
      </p:pic>
      <p:pic>
        <p:nvPicPr>
          <p:cNvPr id="22532" name="Picture 4" descr="http://www.planetware.com/i/photo/washington-united-states-capitol-washington-d-c-dccap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700346">
            <a:off x="1787572" y="3684606"/>
            <a:ext cx="2667000" cy="1371600"/>
          </a:xfrm>
          <a:prstGeom prst="rect">
            <a:avLst/>
          </a:prstGeom>
          <a:noFill/>
        </p:spPr>
      </p:pic>
      <p:pic>
        <p:nvPicPr>
          <p:cNvPr id="22534" name="Picture 6" descr="http://blog.wired.com/cars/images/2007/05/23/uaw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161261">
            <a:off x="990600" y="5105400"/>
            <a:ext cx="1219200" cy="990600"/>
          </a:xfrm>
          <a:prstGeom prst="rect">
            <a:avLst/>
          </a:prstGeom>
          <a:noFill/>
        </p:spPr>
      </p:pic>
      <p:pic>
        <p:nvPicPr>
          <p:cNvPr id="22536" name="Picture 8" descr="http://www.psadownloads.com/os_commres/download/peta_logo.g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1266957">
            <a:off x="2982497" y="5121317"/>
            <a:ext cx="1581150" cy="12001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b="1"/>
              <a:t>Media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1600"/>
            <a:ext cx="4059936" cy="5029200"/>
          </a:xfrm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endParaRPr lang="en-US" sz="3200" dirty="0"/>
          </a:p>
          <a:p>
            <a:pPr algn="ctr">
              <a:buNone/>
            </a:pPr>
            <a:endParaRPr lang="en-US" sz="3200" dirty="0"/>
          </a:p>
          <a:p>
            <a:pPr algn="ctr">
              <a:buNone/>
            </a:pPr>
            <a:endParaRPr lang="en-US" sz="3200" dirty="0"/>
          </a:p>
          <a:p>
            <a:pPr algn="ctr">
              <a:buNone/>
            </a:pPr>
            <a:r>
              <a:rPr lang="en-US" sz="4000" dirty="0"/>
              <a:t>T.V &amp; News Coverage</a:t>
            </a:r>
          </a:p>
          <a:p>
            <a:pPr algn="ctr">
              <a:buNone/>
            </a:pPr>
            <a:r>
              <a:rPr lang="en-US" sz="4000" dirty="0"/>
              <a:t>Movies</a:t>
            </a:r>
          </a:p>
          <a:p>
            <a:pPr algn="ctr">
              <a:buNone/>
            </a:pPr>
            <a:r>
              <a:rPr lang="en-US" sz="4000" dirty="0"/>
              <a:t>Print News</a:t>
            </a:r>
          </a:p>
          <a:p>
            <a:pPr algn="ctr">
              <a:buNone/>
            </a:pPr>
            <a:r>
              <a:rPr lang="en-US" sz="4000" dirty="0"/>
              <a:t>Internet</a:t>
            </a:r>
          </a:p>
          <a:p>
            <a:pPr algn="ctr">
              <a:buNone/>
            </a:pPr>
            <a:r>
              <a:rPr lang="en-US" sz="4000" dirty="0"/>
              <a:t>Novels</a:t>
            </a:r>
          </a:p>
          <a:p>
            <a:pPr algn="ctr">
              <a:buNone/>
            </a:pPr>
            <a:r>
              <a:rPr lang="en-US" sz="4000" dirty="0"/>
              <a:t>Celebrity Endorsements</a:t>
            </a:r>
          </a:p>
          <a:p>
            <a:pPr algn="ctr">
              <a:buNone/>
            </a:pPr>
            <a:endParaRPr lang="en-US" sz="3200" dirty="0"/>
          </a:p>
          <a:p>
            <a:pPr algn="ctr">
              <a:buNone/>
            </a:pPr>
            <a:endParaRPr lang="en-US" sz="3200" dirty="0"/>
          </a:p>
          <a:p>
            <a:pPr algn="ctr">
              <a:buNone/>
            </a:pPr>
            <a:r>
              <a:rPr lang="en-US" sz="3200" dirty="0"/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91200" y="6477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endParaRPr lang="en-US" dirty="0"/>
          </a:p>
        </p:txBody>
      </p:sp>
      <p:pic>
        <p:nvPicPr>
          <p:cNvPr id="24578" name="Picture 2" descr="http://images.encarta.msn.com/xrefmedia/sharemed/targets/images/pho/t043/T043596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0915818">
            <a:off x="539797" y="1251921"/>
            <a:ext cx="2832100" cy="1889125"/>
          </a:xfrm>
          <a:prstGeom prst="rect">
            <a:avLst/>
          </a:prstGeom>
          <a:noFill/>
        </p:spPr>
      </p:pic>
      <p:pic>
        <p:nvPicPr>
          <p:cNvPr id="24580" name="Picture 4" descr="http://staff.science.uva.nl/~bcate/pics/Kertesz.Newspaper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31277">
            <a:off x="2505219" y="2151813"/>
            <a:ext cx="2374900" cy="2042134"/>
          </a:xfrm>
          <a:prstGeom prst="rect">
            <a:avLst/>
          </a:prstGeom>
          <a:noFill/>
        </p:spPr>
      </p:pic>
      <p:pic>
        <p:nvPicPr>
          <p:cNvPr id="24582" name="Picture 6" descr="http://cache.boston.com/bonzai-fba/Original_Photo/2007/12/10/1197303063_8798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454917">
            <a:off x="606922" y="3776684"/>
            <a:ext cx="3124200" cy="2476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81400" y="914400"/>
            <a:ext cx="1981200" cy="70788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Family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581400" y="1981200"/>
            <a:ext cx="1981200" cy="70788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School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971800" y="4648200"/>
            <a:ext cx="3200400" cy="70788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Peer Groups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52600" y="2895600"/>
            <a:ext cx="6019800" cy="70788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Social Characteristics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81400" y="3810000"/>
            <a:ext cx="1981200" cy="70788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Media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5562600"/>
            <a:ext cx="6019800" cy="70788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Government Influences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309" b="26618"/>
          <a:stretch/>
        </p:blipFill>
        <p:spPr>
          <a:xfrm>
            <a:off x="1626628" y="2769294"/>
            <a:ext cx="5840972" cy="1538062"/>
          </a:xfrm>
          <a:prstGeom prst="rect">
            <a:avLst/>
          </a:prstGeom>
        </p:spPr>
      </p:pic>
      <p:sp>
        <p:nvSpPr>
          <p:cNvPr id="3" name="Down Arrow 2"/>
          <p:cNvSpPr/>
          <p:nvPr/>
        </p:nvSpPr>
        <p:spPr>
          <a:xfrm rot="10800000">
            <a:off x="4642294" y="3725087"/>
            <a:ext cx="503337" cy="862663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7467600" y="2728155"/>
            <a:ext cx="1645635" cy="1569660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My top issues: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1600" dirty="0"/>
              <a:t>experience/</a:t>
            </a:r>
          </a:p>
          <a:p>
            <a:pPr algn="ctr"/>
            <a:r>
              <a:rPr lang="en-US" sz="1600" dirty="0"/>
              <a:t>qualifications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1600" dirty="0"/>
              <a:t>taxes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1600" dirty="0"/>
              <a:t>education policy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4428" y="1626709"/>
            <a:ext cx="906296" cy="9144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358205" y="113531"/>
            <a:ext cx="2170323" cy="830997"/>
          </a:xfrm>
          <a:prstGeom prst="rect">
            <a:avLst/>
          </a:prstGeom>
          <a:noFill/>
          <a:ln w="47625">
            <a:solidFill>
              <a:schemeClr val="accent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Socialization </a:t>
            </a:r>
          </a:p>
          <a:p>
            <a:pPr algn="ctr"/>
            <a:r>
              <a:rPr lang="en-US" sz="2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Factors</a:t>
            </a:r>
            <a:endParaRPr lang="en-US" sz="24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7759" y="550468"/>
            <a:ext cx="1098444" cy="142138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5100" y="641084"/>
            <a:ext cx="898692" cy="112383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518" y="1345934"/>
            <a:ext cx="871591" cy="1007823"/>
          </a:xfrm>
          <a:prstGeom prst="rect">
            <a:avLst/>
          </a:prstGeom>
        </p:spPr>
      </p:pic>
      <p:pic>
        <p:nvPicPr>
          <p:cNvPr id="1026" name="Picture 2" descr="Benet Academy Redwing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9033" y="764374"/>
            <a:ext cx="857250" cy="857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6013248" y="67365"/>
            <a:ext cx="2068387" cy="461665"/>
          </a:xfrm>
          <a:prstGeom prst="rect">
            <a:avLst/>
          </a:prstGeom>
          <a:noFill/>
          <a:ln w="76200">
            <a:solidFill>
              <a:schemeClr val="accent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Conservative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196056" y="92821"/>
            <a:ext cx="1211743" cy="461665"/>
          </a:xfrm>
          <a:prstGeom prst="rect">
            <a:avLst/>
          </a:prstGeom>
          <a:noFill/>
          <a:ln w="76200">
            <a:solidFill>
              <a:schemeClr val="accent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Liberal</a:t>
            </a:r>
          </a:p>
        </p:txBody>
      </p:sp>
      <p:cxnSp>
        <p:nvCxnSpPr>
          <p:cNvPr id="13" name="Straight Arrow Connector 12"/>
          <p:cNvCxnSpPr>
            <a:stCxn id="6" idx="3"/>
            <a:endCxn id="10" idx="1"/>
          </p:cNvCxnSpPr>
          <p:nvPr/>
        </p:nvCxnSpPr>
        <p:spPr>
          <a:xfrm flipV="1">
            <a:off x="5528528" y="298198"/>
            <a:ext cx="484720" cy="23083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6" idx="1"/>
            <a:endCxn id="12" idx="3"/>
          </p:cNvCxnSpPr>
          <p:nvPr/>
        </p:nvCxnSpPr>
        <p:spPr>
          <a:xfrm flipH="1" flipV="1">
            <a:off x="2407799" y="323654"/>
            <a:ext cx="950406" cy="205376"/>
          </a:xfrm>
          <a:prstGeom prst="straightConnector1">
            <a:avLst/>
          </a:prstGeom>
          <a:ln w="952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419" y="1780214"/>
            <a:ext cx="2590800" cy="85725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31" b="40982"/>
          <a:stretch/>
        </p:blipFill>
        <p:spPr>
          <a:xfrm>
            <a:off x="1499959" y="888743"/>
            <a:ext cx="2550039" cy="92651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058" y="597351"/>
            <a:ext cx="1571514" cy="1100060"/>
          </a:xfrm>
          <a:prstGeom prst="rect">
            <a:avLst/>
          </a:prstGeom>
        </p:spPr>
      </p:pic>
      <p:cxnSp>
        <p:nvCxnSpPr>
          <p:cNvPr id="22" name="Straight Arrow Connector 21"/>
          <p:cNvCxnSpPr>
            <a:stCxn id="5" idx="3"/>
          </p:cNvCxnSpPr>
          <p:nvPr/>
        </p:nvCxnSpPr>
        <p:spPr>
          <a:xfrm>
            <a:off x="5300724" y="2083909"/>
            <a:ext cx="1684504" cy="271428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2514600" y="4648200"/>
            <a:ext cx="4396881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Steve Krause</a:t>
            </a:r>
          </a:p>
        </p:txBody>
      </p:sp>
      <p:cxnSp>
        <p:nvCxnSpPr>
          <p:cNvPr id="26" name="Straight Arrow Connector 25"/>
          <p:cNvCxnSpPr>
            <a:stCxn id="5" idx="1"/>
            <a:endCxn id="16" idx="3"/>
          </p:cNvCxnSpPr>
          <p:nvPr/>
        </p:nvCxnSpPr>
        <p:spPr>
          <a:xfrm flipH="1">
            <a:off x="3007219" y="2083909"/>
            <a:ext cx="1387209" cy="12493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2147614" y="2283831"/>
            <a:ext cx="5492699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b="1" cap="none" spc="50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Mixed influences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922984" y="5405995"/>
            <a:ext cx="3563644" cy="1200329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This is how personal identity (demographics) has influence my ideology…blah, blah, blah, blah, blah, blah, blah, blah, blah, blah,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12846" y="4642476"/>
            <a:ext cx="2365405" cy="2031325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This is how different groups have influenced my belief system….. blah, blah, blah, blah, blah,</a:t>
            </a:r>
          </a:p>
          <a:p>
            <a:pPr algn="ctr"/>
            <a:r>
              <a:rPr lang="en-US" dirty="0"/>
              <a:t>blah, blah, blah, blah, blah,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09" r="25652"/>
          <a:stretch/>
        </p:blipFill>
        <p:spPr>
          <a:xfrm>
            <a:off x="347786" y="2789567"/>
            <a:ext cx="1194058" cy="1700806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693720" y="4527182"/>
            <a:ext cx="2365405" cy="2031325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These are the basic beliefs of my ideology….. blah, blah, blah, blah, blah,</a:t>
            </a:r>
          </a:p>
          <a:p>
            <a:pPr algn="ctr"/>
            <a:r>
              <a:rPr lang="en-US" dirty="0"/>
              <a:t>blah, blah, blah, blah, blah, blah, blah, blah, blah, blah, blah, blah</a:t>
            </a:r>
          </a:p>
        </p:txBody>
      </p:sp>
    </p:spTree>
    <p:extLst>
      <p:ext uri="{BB962C8B-B14F-4D97-AF65-F5344CB8AC3E}">
        <p14:creationId xmlns:p14="http://schemas.microsoft.com/office/powerpoint/2010/main" val="23277028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309" b="26618"/>
          <a:stretch/>
        </p:blipFill>
        <p:spPr>
          <a:xfrm>
            <a:off x="1626628" y="2769294"/>
            <a:ext cx="5840972" cy="1538062"/>
          </a:xfrm>
          <a:prstGeom prst="rect">
            <a:avLst/>
          </a:prstGeom>
        </p:spPr>
      </p:pic>
      <p:sp>
        <p:nvSpPr>
          <p:cNvPr id="3" name="Down Arrow 2"/>
          <p:cNvSpPr/>
          <p:nvPr/>
        </p:nvSpPr>
        <p:spPr>
          <a:xfrm rot="10800000">
            <a:off x="3798329" y="3639970"/>
            <a:ext cx="503337" cy="862663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7467600" y="2728155"/>
            <a:ext cx="1645635" cy="1815882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u="sng" dirty="0"/>
              <a:t>My top issues</a:t>
            </a:r>
            <a:r>
              <a:rPr lang="en-US" sz="1600" dirty="0"/>
              <a:t>: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1600" dirty="0"/>
              <a:t>Use of military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1600" dirty="0"/>
              <a:t>Healthcare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1600" dirty="0"/>
              <a:t>Education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1600" dirty="0"/>
              <a:t>Maximum Freedom</a:t>
            </a:r>
          </a:p>
        </p:txBody>
      </p:sp>
      <p:sp>
        <p:nvSpPr>
          <p:cNvPr id="6" name="Rectangle 5"/>
          <p:cNvSpPr/>
          <p:nvPr/>
        </p:nvSpPr>
        <p:spPr>
          <a:xfrm>
            <a:off x="3358205" y="113531"/>
            <a:ext cx="2170323" cy="830997"/>
          </a:xfrm>
          <a:prstGeom prst="rect">
            <a:avLst/>
          </a:prstGeom>
          <a:noFill/>
          <a:ln w="47625">
            <a:solidFill>
              <a:schemeClr val="accent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Socialization </a:t>
            </a:r>
          </a:p>
          <a:p>
            <a:pPr algn="ctr"/>
            <a:r>
              <a:rPr lang="en-US" sz="2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Factors</a:t>
            </a:r>
            <a:endParaRPr lang="en-US" sz="24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7487" y="534679"/>
            <a:ext cx="871591" cy="100782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6013248" y="67365"/>
            <a:ext cx="2068387" cy="461665"/>
          </a:xfrm>
          <a:prstGeom prst="rect">
            <a:avLst/>
          </a:prstGeom>
          <a:noFill/>
          <a:ln w="76200">
            <a:solidFill>
              <a:schemeClr val="accent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Conservative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196056" y="92821"/>
            <a:ext cx="1211743" cy="461665"/>
          </a:xfrm>
          <a:prstGeom prst="rect">
            <a:avLst/>
          </a:prstGeom>
          <a:noFill/>
          <a:ln w="76200">
            <a:solidFill>
              <a:schemeClr val="accent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Liberal</a:t>
            </a:r>
          </a:p>
        </p:txBody>
      </p:sp>
      <p:cxnSp>
        <p:nvCxnSpPr>
          <p:cNvPr id="13" name="Straight Arrow Connector 12"/>
          <p:cNvCxnSpPr>
            <a:stCxn id="6" idx="3"/>
            <a:endCxn id="10" idx="1"/>
          </p:cNvCxnSpPr>
          <p:nvPr/>
        </p:nvCxnSpPr>
        <p:spPr>
          <a:xfrm flipV="1">
            <a:off x="5528528" y="298198"/>
            <a:ext cx="484720" cy="23083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6" idx="1"/>
            <a:endCxn id="12" idx="3"/>
          </p:cNvCxnSpPr>
          <p:nvPr/>
        </p:nvCxnSpPr>
        <p:spPr>
          <a:xfrm flipH="1" flipV="1">
            <a:off x="2407799" y="323654"/>
            <a:ext cx="950406" cy="205376"/>
          </a:xfrm>
          <a:prstGeom prst="straightConnector1">
            <a:avLst/>
          </a:prstGeom>
          <a:ln w="952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058" y="597351"/>
            <a:ext cx="1571514" cy="1100060"/>
          </a:xfrm>
          <a:prstGeom prst="rect">
            <a:avLst/>
          </a:prstGeom>
        </p:spPr>
      </p:pic>
      <p:cxnSp>
        <p:nvCxnSpPr>
          <p:cNvPr id="22" name="Straight Arrow Connector 21"/>
          <p:cNvCxnSpPr>
            <a:cxnSpLocks/>
          </p:cNvCxnSpPr>
          <p:nvPr/>
        </p:nvCxnSpPr>
        <p:spPr>
          <a:xfrm>
            <a:off x="5487895" y="2085435"/>
            <a:ext cx="1445458" cy="283454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2514600" y="4648200"/>
            <a:ext cx="4396881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Aaron Sterchi</a:t>
            </a:r>
          </a:p>
        </p:txBody>
      </p:sp>
      <p:cxnSp>
        <p:nvCxnSpPr>
          <p:cNvPr id="26" name="Straight Arrow Connector 25"/>
          <p:cNvCxnSpPr>
            <a:cxnSpLocks/>
          </p:cNvCxnSpPr>
          <p:nvPr/>
        </p:nvCxnSpPr>
        <p:spPr>
          <a:xfrm flipH="1">
            <a:off x="2128773" y="2083909"/>
            <a:ext cx="1387209" cy="12493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1734436" y="1906733"/>
            <a:ext cx="5492699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b="1" cap="none" spc="50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Mixed influences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922984" y="5405995"/>
            <a:ext cx="3563644" cy="923330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This is how personal identity (demographics) has influence my ideology…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12846" y="4642476"/>
            <a:ext cx="2365405" cy="1200329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This is how different groups have influenced my belief system…..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93720" y="5323191"/>
            <a:ext cx="2365405" cy="923330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These are the basic beliefs of my ideology….. </a:t>
            </a:r>
          </a:p>
        </p:txBody>
      </p:sp>
      <p:pic>
        <p:nvPicPr>
          <p:cNvPr id="14" name="Picture 2" descr="Image result for christianity">
            <a:extLst>
              <a:ext uri="{FF2B5EF4-FFF2-40B4-BE49-F238E27FC236}">
                <a16:creationId xmlns:a16="http://schemas.microsoft.com/office/drawing/2014/main" id="{FBBA58DE-6140-415E-BEE4-D23BBD179B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7484" y="1534809"/>
            <a:ext cx="516385" cy="688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3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29550736-C9E5-4C07-9FDD-81EBD08E641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998" y="592010"/>
            <a:ext cx="1854127" cy="1421387"/>
          </a:xfrm>
          <a:prstGeom prst="rect">
            <a:avLst/>
          </a:prstGeom>
        </p:spPr>
      </p:pic>
      <p:pic>
        <p:nvPicPr>
          <p:cNvPr id="1028" name="Picture 4" descr="Image result for lagrange il">
            <a:extLst>
              <a:ext uri="{FF2B5EF4-FFF2-40B4-BE49-F238E27FC236}">
                <a16:creationId xmlns:a16="http://schemas.microsoft.com/office/drawing/2014/main" id="{F36D9A29-29A2-48FB-8E3D-21E6F1D2E5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0888" y="632793"/>
            <a:ext cx="723643" cy="1222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history">
            <a:extLst>
              <a:ext uri="{FF2B5EF4-FFF2-40B4-BE49-F238E27FC236}">
                <a16:creationId xmlns:a16="http://schemas.microsoft.com/office/drawing/2014/main" id="{EE62A658-3FA2-439C-9B3A-E99BC1C4AE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7856" y="596358"/>
            <a:ext cx="1422257" cy="1422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 result for science">
            <a:extLst>
              <a:ext uri="{FF2B5EF4-FFF2-40B4-BE49-F238E27FC236}">
                <a16:creationId xmlns:a16="http://schemas.microsoft.com/office/drawing/2014/main" id="{606382EC-9A8B-4961-A3BD-0A1277F8C4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8944" y="1379198"/>
            <a:ext cx="2292666" cy="1289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752343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564</TotalTime>
  <Words>265</Words>
  <Application>Microsoft Office PowerPoint</Application>
  <PresentationFormat>On-screen Show (4:3)</PresentationFormat>
  <Paragraphs>105</Paragraphs>
  <Slides>10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Constantia</vt:lpstr>
      <vt:lpstr>Wingdings 2</vt:lpstr>
      <vt:lpstr>Paper</vt:lpstr>
      <vt:lpstr>Political Socialization</vt:lpstr>
      <vt:lpstr>Family &amp; Home Experiences</vt:lpstr>
      <vt:lpstr>Schools</vt:lpstr>
      <vt:lpstr>Peer Groups</vt:lpstr>
      <vt:lpstr>Social Characterisitcs</vt:lpstr>
      <vt:lpstr>Government Influences</vt:lpstr>
      <vt:lpstr>Media</vt:lpstr>
      <vt:lpstr>PowerPoint Presentation</vt:lpstr>
      <vt:lpstr>PowerPoint Presentation</vt:lpstr>
      <vt:lpstr>PowerPoint Presentation</vt:lpstr>
    </vt:vector>
  </TitlesOfParts>
  <Company>Plainfield School District 202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Political Socialization</dc:title>
  <dc:creator>bschlott</dc:creator>
  <cp:lastModifiedBy>Aaron Sterchi</cp:lastModifiedBy>
  <cp:revision>26</cp:revision>
  <dcterms:created xsi:type="dcterms:W3CDTF">2008-12-02T17:19:29Z</dcterms:created>
  <dcterms:modified xsi:type="dcterms:W3CDTF">2019-11-05T16:55:13Z</dcterms:modified>
</cp:coreProperties>
</file>