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7"/>
  </p:notesMasterIdLst>
  <p:handoutMasterIdLst>
    <p:handoutMasterId r:id="rId18"/>
  </p:handoutMasterIdLst>
  <p:sldIdLst>
    <p:sldId id="270" r:id="rId2"/>
    <p:sldId id="264" r:id="rId3"/>
    <p:sldId id="265" r:id="rId4"/>
    <p:sldId id="267" r:id="rId5"/>
    <p:sldId id="269" r:id="rId6"/>
    <p:sldId id="268" r:id="rId7"/>
    <p:sldId id="256" r:id="rId8"/>
    <p:sldId id="257" r:id="rId9"/>
    <p:sldId id="272" r:id="rId10"/>
    <p:sldId id="273" r:id="rId11"/>
    <p:sldId id="274" r:id="rId12"/>
    <p:sldId id="275" r:id="rId13"/>
    <p:sldId id="259" r:id="rId14"/>
    <p:sldId id="276" r:id="rId15"/>
    <p:sldId id="271" r:id="rId16"/>
  </p:sldIdLst>
  <p:sldSz cx="9144000" cy="6858000" type="screen4x3"/>
  <p:notesSz cx="6858000" cy="91995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-34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89239-0657-4D24-8EBF-FB1412FF2B38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3760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3760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21244-5947-4326-B5DD-C9959EA0A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117DB-FEB4-4E2E-91E1-7079D3F14A59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8900" y="1149350"/>
            <a:ext cx="4140200" cy="3105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7538"/>
            <a:ext cx="5486400" cy="3622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3760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3760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C4B4A-04E0-4BE4-B8AB-C75C5FB16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00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answers to questions……ultimately, the question comes down to if we</a:t>
            </a:r>
            <a:r>
              <a:rPr lang="en-US" baseline="0" dirty="0" smtClean="0"/>
              <a:t> want equality or fairness (generally we want fairness)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C4B4A-04E0-4BE4-B8AB-C75C5FB162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497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 will probably say we are equal in that we are human, have right,</a:t>
            </a:r>
            <a:r>
              <a:rPr lang="en-US" baseline="0" dirty="0" smtClean="0"/>
              <a:t> etc……</a:t>
            </a:r>
          </a:p>
          <a:p>
            <a:r>
              <a:rPr lang="en-US" baseline="0" dirty="0" smtClean="0"/>
              <a:t>Different in terms of race, abilities,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C4B4A-04E0-4BE4-B8AB-C75C5FB162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66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Ultimately, we usually</a:t>
            </a:r>
            <a:r>
              <a:rPr lang="en-US" baseline="0" dirty="0" smtClean="0"/>
              <a:t> agree to help those that are unequal due to chance…but sometimes choice…but this can be controversial…discuss questions….</a:t>
            </a:r>
          </a:p>
          <a:p>
            <a:r>
              <a:rPr lang="en-US" baseline="0" dirty="0" smtClean="0"/>
              <a:t>* We generally want to give people equal opportunity, not equal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C4B4A-04E0-4BE4-B8AB-C75C5FB162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25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So, while</a:t>
            </a:r>
            <a:r>
              <a:rPr lang="en-US" baseline="0" dirty="0" smtClean="0"/>
              <a:t> we all agree on certain American core values, we disagree on what they mean….have students work with a group (best if a group of three of your choice to create discussion) to complete the worksheet….discuss those that they found particularly difficult.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C4B4A-04E0-4BE4-B8AB-C75C5FB162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49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they have extra time…have them choose one….again, we differ in our interpretation of values yet, they are all standard American Values…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C4B4A-04E0-4BE4-B8AB-C75C5FB162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48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though we fight,</a:t>
            </a:r>
            <a:r>
              <a:rPr lang="en-US" baseline="0" dirty="0" smtClean="0"/>
              <a:t> both GOP and Dem, conservative and liberal have a way at looking at political and economic life that is common to the vast majority of Americans, this is our political culture (not ideology)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C4B4A-04E0-4BE4-B8AB-C75C5FB162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03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Sometimes</a:t>
            </a:r>
            <a:r>
              <a:rPr lang="en-US" baseline="0" dirty="0" smtClean="0"/>
              <a:t> our values conflict...which ones?</a:t>
            </a:r>
          </a:p>
          <a:p>
            <a:r>
              <a:rPr lang="en-US" baseline="0" dirty="0" smtClean="0"/>
              <a:t>All of these, free enterprise v. limited government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C4B4A-04E0-4BE4-B8AB-C75C5FB162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36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5EC195-E95D-49F3-B816-501EE9E6AACD}" type="datetimeFigureOut">
              <a:rPr lang="en-US" smtClean="0"/>
              <a:pPr/>
              <a:t>3/12/2019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EF87068-D932-41F5-B4D6-1751B9025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google.com/url?sa=i&amp;rct=j&amp;q=&amp;esrc=s&amp;frm=1&amp;source=images&amp;cd=&amp;docid=a-7WhDU6z1JGAM&amp;tbnid=xiG7m-AmkxcPiM:&amp;ved=0CAUQjRw&amp;url=http://www.people-press.org/2012/06/04/section-1-understanding-the-partisan-divide-over-american-values/&amp;ei=288xUvnaKMfTqAGl6YGIBA&amp;bvm=bv.52109249,d.aWM&amp;psig=AFQjCNE55i1Ff5UgM1SlwyetTjBk9pWNoQ&amp;ust=137908252461277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B06C-16ED-43D0-804F-C2950A75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American Core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CC205-CE94-40E3-9307-85F28D800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5584362"/>
            <a:ext cx="8153400" cy="112040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Explain the relationship between core beliefs of U.S. citizens and attitudes about the role of government</a:t>
            </a:r>
          </a:p>
        </p:txBody>
      </p:sp>
      <p:pic>
        <p:nvPicPr>
          <p:cNvPr id="5" name="Picture 4" descr="A close up of a book&#10;&#10;Description generated with high confidence">
            <a:extLst>
              <a:ext uri="{FF2B5EF4-FFF2-40B4-BE49-F238E27FC236}">
                <a16:creationId xmlns:a16="http://schemas.microsoft.com/office/drawing/2014/main" id="{43487D09-B4C2-425E-9A57-50A2BB344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52600"/>
            <a:ext cx="4388361" cy="37465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American Core Values…Equality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Should everyone be treated equally? Why or why not? </a:t>
            </a:r>
          </a:p>
          <a:p>
            <a:r>
              <a:rPr lang="en-US" dirty="0"/>
              <a:t>2) Should a person in a wheelchair be provided with a wheelchair accessible bathroom?</a:t>
            </a:r>
          </a:p>
          <a:p>
            <a:r>
              <a:rPr lang="en-US" dirty="0"/>
              <a:t>3) Should there be extra help in school for a dyslexic student? </a:t>
            </a:r>
          </a:p>
          <a:p>
            <a:r>
              <a:rPr lang="en-US" dirty="0"/>
              <a:t>Equal v. Fair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what ways are Americans 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Equal/same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3416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UnEqual/different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3416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8674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* Are inequalities due to chance or choice</a:t>
            </a:r>
            <a:r>
              <a:rPr lang="en-US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304800" y="381000"/>
            <a:ext cx="8382000" cy="609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1)When should the government be involved in making accommodations for those who are unequal in society? 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inequality is due to chance or to choice?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Do you think it is ever appropriate for the government to make accommodations for those who are unequal due to choice? 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When?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 HOW involved do you think the government should be in making accommodations for those who are unequal due to chance? 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Should the goal be equal outcome for all citizens? </a:t>
            </a:r>
          </a:p>
          <a:p>
            <a:pPr marL="896112" lvl="1" indent="-320040"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 equal opportunity?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American Core Values…Justice</a:t>
            </a:r>
          </a:p>
        </p:txBody>
      </p:sp>
      <p:pic>
        <p:nvPicPr>
          <p:cNvPr id="1026" name="Picture 2" descr="http://3.bp.blogspot.com/-vuFhS1V33M4/UAJmF6mlKJI/AAAAAAAAV2A/SRl0qnI_TBs/s1600/justice_league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00200"/>
            <a:ext cx="67056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Justice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400" dirty="0"/>
              <a:t>1. Justice means treating equals equally and unequals unequally, and the unequal treatment is in proportion to the inequality </a:t>
            </a:r>
          </a:p>
          <a:p>
            <a:pPr>
              <a:buNone/>
            </a:pPr>
            <a:r>
              <a:rPr lang="en-US" sz="3400" dirty="0"/>
              <a:t>2. Something that is properly due or merited (You get what you deserve based on what you have done, punishment is appropriate )</a:t>
            </a:r>
          </a:p>
          <a:p>
            <a:pPr>
              <a:buNone/>
            </a:pPr>
            <a:r>
              <a:rPr lang="en-US" sz="3400" dirty="0"/>
              <a:t>3. Conformity to truth, fact, or sound reason (American truth= the Constitution)</a:t>
            </a:r>
          </a:p>
          <a:p>
            <a:pPr>
              <a:buNone/>
            </a:pPr>
            <a:r>
              <a:rPr lang="en-US" sz="3400" dirty="0"/>
              <a:t>4. Justice is responding to cases of distress and meeting citizens' needs</a:t>
            </a:r>
          </a:p>
          <a:p>
            <a:pPr>
              <a:buNone/>
            </a:pPr>
            <a:r>
              <a:rPr lang="en-US" sz="3400" dirty="0"/>
              <a:t>5. Moral Rightness (A solution closest to satisfying moral opinions based on a specific moral code, e.g. the Bible)</a:t>
            </a:r>
          </a:p>
          <a:p>
            <a:pPr>
              <a:buNone/>
            </a:pPr>
            <a:r>
              <a:rPr lang="en-US" sz="3400" dirty="0"/>
              <a:t>6. Pleasing the majority </a:t>
            </a:r>
          </a:p>
          <a:p>
            <a:pPr>
              <a:buNone/>
            </a:pPr>
            <a:r>
              <a:rPr lang="en-US" sz="3400" dirty="0"/>
              <a:t>7. Utilitarianism: The greatest good for the greatest number of people</a:t>
            </a:r>
          </a:p>
          <a:p>
            <a:pPr>
              <a:buNone/>
            </a:pPr>
            <a:r>
              <a:rPr lang="en-US" sz="3400" dirty="0"/>
              <a:t>8. Eliminating the root of a problem to fix what is broken</a:t>
            </a:r>
          </a:p>
          <a:p>
            <a:pPr>
              <a:buNone/>
            </a:pPr>
            <a:r>
              <a:rPr lang="en-US" sz="3400" dirty="0"/>
              <a:t>9. When the victim is awarded some compensation, and the perpetrator is punished</a:t>
            </a:r>
          </a:p>
          <a:p>
            <a:pPr>
              <a:buNone/>
            </a:pPr>
            <a:r>
              <a:rPr lang="en-US" sz="3400" dirty="0"/>
              <a:t>10. When all aspects of a situation are looked at, and the best possible solution is decided upon.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95600"/>
            <a:ext cx="8077200" cy="1673352"/>
          </a:xfrm>
        </p:spPr>
        <p:txBody>
          <a:bodyPr>
            <a:noAutofit/>
          </a:bodyPr>
          <a:lstStyle/>
          <a:p>
            <a:pPr algn="ctr"/>
            <a:r>
              <a:rPr lang="en-US" sz="7200" dirty="0"/>
              <a:t>American Core Values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Political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distinctive and patterned way of thinking about how political and economic life ought to be</a:t>
            </a:r>
          </a:p>
        </p:txBody>
      </p:sp>
      <p:pic>
        <p:nvPicPr>
          <p:cNvPr id="6146" name="Picture 2" descr="http://t2.gstatic.com/images?q=tbn:ANd9GcQRtnhBuHwbjVfOAYKASlL9GGbL0K40YGDdffWXyTZ9jV8IuLET8XAGqcC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057400"/>
            <a:ext cx="4026286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A2B91-44D2-4486-BB07-09B09B81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9AD11-F9ED-4874-89B8-2ACA67FCA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050" y="1752601"/>
            <a:ext cx="4095750" cy="4648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valuing individual rights over those of the government</a:t>
            </a:r>
          </a:p>
          <a:p>
            <a:pPr lvl="1"/>
            <a:r>
              <a:rPr lang="en-US" dirty="0"/>
              <a:t>emphasis on individual freedom, initiative and responsibility</a:t>
            </a:r>
          </a:p>
          <a:p>
            <a:pPr lvl="1"/>
            <a:r>
              <a:rPr lang="en-US" dirty="0"/>
              <a:t>Self reliance and economic self sufficiency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person riding a horse in a field&#10;&#10;Description generated with very high confidence">
            <a:extLst>
              <a:ext uri="{FF2B5EF4-FFF2-40B4-BE49-F238E27FC236}">
                <a16:creationId xmlns:a16="http://schemas.microsoft.com/office/drawing/2014/main" id="{3E773262-0C42-4243-9E9D-5664AD0A83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62200"/>
            <a:ext cx="409575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36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AA436-AB77-4290-BD7D-18F4601E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Enterprise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2BD8A-610E-4BD8-8BF7-A5B2403DC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right to compete freely in a market governed by supply and demand</a:t>
            </a:r>
          </a:p>
          <a:p>
            <a:pPr lvl="1"/>
            <a:r>
              <a:rPr lang="en-US" dirty="0"/>
              <a:t>limited government involvement</a:t>
            </a:r>
          </a:p>
        </p:txBody>
      </p:sp>
      <p:pic>
        <p:nvPicPr>
          <p:cNvPr id="5" name="Picture 4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3FE44670-0334-47BF-8C85-DF1380075B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57"/>
          <a:stretch/>
        </p:blipFill>
        <p:spPr>
          <a:xfrm>
            <a:off x="3200400" y="3349752"/>
            <a:ext cx="570547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95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8E82-99E2-4588-997A-4749DBCD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of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11AD6-7D56-4587-A166-2D00DE9C1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law is applied equally and fairly to every citizen, not on the whims of those in charge</a:t>
            </a:r>
          </a:p>
          <a:p>
            <a:pPr lvl="1"/>
            <a:r>
              <a:rPr lang="en-US" dirty="0"/>
              <a:t> no one is above the law, including the government.</a:t>
            </a:r>
          </a:p>
          <a:p>
            <a:endParaRPr lang="en-US" dirty="0"/>
          </a:p>
        </p:txBody>
      </p:sp>
      <p:pic>
        <p:nvPicPr>
          <p:cNvPr id="5" name="Picture 4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id="{C3C62A6F-5B65-46D9-85A4-F132C4E13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962400"/>
            <a:ext cx="3822577" cy="2522901"/>
          </a:xfrm>
          <a:prstGeom prst="rect">
            <a:avLst/>
          </a:prstGeom>
        </p:spPr>
      </p:pic>
      <p:pic>
        <p:nvPicPr>
          <p:cNvPr id="7" name="Picture 6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9C6F3397-7AE5-46CD-982C-314354662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121" y="3485595"/>
            <a:ext cx="3436856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45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B944D-B6F9-4319-B544-BCB116C4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Limited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51AC8-4E79-4AB8-92F1-E85C4508E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712704"/>
            <a:ext cx="2667000" cy="4625609"/>
          </a:xfrm>
        </p:spPr>
        <p:txBody>
          <a:bodyPr>
            <a:normAutofit/>
          </a:bodyPr>
          <a:lstStyle/>
          <a:p>
            <a:r>
              <a:rPr lang="en-US" dirty="0"/>
              <a:t>restrictions placed on government to protect individual rights and liberties</a:t>
            </a:r>
          </a:p>
          <a:p>
            <a:endParaRPr lang="en-US" dirty="0"/>
          </a:p>
        </p:txBody>
      </p:sp>
      <p:pic>
        <p:nvPicPr>
          <p:cNvPr id="7" name="Picture 6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BD022C05-5737-4422-9FE9-1A0551695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712704"/>
            <a:ext cx="60960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0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1251062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Equality of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800" dirty="0"/>
              <a:t>Everyone should have an equal vote and an equal chance to succeed</a:t>
            </a:r>
          </a:p>
          <a:p>
            <a:r>
              <a:rPr lang="en-US" sz="4800" dirty="0"/>
              <a:t>all people (at least all American people) are of equal value, and no one is born superior to anyone else.</a:t>
            </a:r>
          </a:p>
        </p:txBody>
      </p:sp>
      <p:pic>
        <p:nvPicPr>
          <p:cNvPr id="4098" name="Picture 2" descr="http://www.ontheissuesmagazine.com/2009spring/images2/ERAbutt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676400"/>
            <a:ext cx="3200400" cy="4938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69447-C84A-497E-94F8-9C8993E5D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Conflicting Values &amp; Interpretations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93AAE-9C62-4C3A-A831-38C189776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78070"/>
            <a:ext cx="4267200" cy="2407774"/>
          </a:xfrm>
        </p:spPr>
        <p:txBody>
          <a:bodyPr/>
          <a:lstStyle/>
          <a:p>
            <a:r>
              <a:rPr lang="en-US" dirty="0"/>
              <a:t>A bill proposing that large corporations can purchase carbon offsets in order to exceed EPA limits on pollution</a:t>
            </a:r>
          </a:p>
        </p:txBody>
      </p:sp>
      <p:pic>
        <p:nvPicPr>
          <p:cNvPr id="6" name="Content Placeholder 5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2549A73A-880C-418B-BB0E-821C9092D0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116916"/>
            <a:ext cx="4038600" cy="2407774"/>
          </a:xfrm>
        </p:spPr>
      </p:pic>
      <p:pic>
        <p:nvPicPr>
          <p:cNvPr id="8" name="Picture 7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8D51E001-B4E3-40B5-BE78-57E0FF3F66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162" y="2209800"/>
            <a:ext cx="470128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53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people-press.org/files/2012/06/6-4-12-V-21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8990" y="1600200"/>
            <a:ext cx="3467837" cy="4156812"/>
          </a:xfrm>
          <a:prstGeom prst="rect">
            <a:avLst/>
          </a:prstGeom>
          <a:noFill/>
        </p:spPr>
      </p:pic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446BCBE-8C61-41CD-A95E-11F1F7038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52" y="1828800"/>
            <a:ext cx="3200400" cy="46033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D4991FC-3FC8-4511-A1DE-79DDF18B5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&amp; Agreement…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CB4876-7FFA-4744-8528-D8B015187694}"/>
              </a:ext>
            </a:extLst>
          </p:cNvPr>
          <p:cNvSpPr txBox="1"/>
          <p:nvPr/>
        </p:nvSpPr>
        <p:spPr>
          <a:xfrm>
            <a:off x="4267200" y="5867400"/>
            <a:ext cx="4648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* Different interpretations of values affect the relationship of citizens to the government &amp; to each other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756</TotalTime>
  <Words>776</Words>
  <Application>Microsoft Office PowerPoint</Application>
  <PresentationFormat>On-screen Show (4:3)</PresentationFormat>
  <Paragraphs>69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American Core Values</vt:lpstr>
      <vt:lpstr>American Core Values…Equality</vt:lpstr>
      <vt:lpstr>In what ways are Americans …</vt:lpstr>
      <vt:lpstr>PowerPoint Presentation</vt:lpstr>
      <vt:lpstr>American Core Values…Justice</vt:lpstr>
      <vt:lpstr>Justice is…</vt:lpstr>
      <vt:lpstr>American Core Values</vt:lpstr>
      <vt:lpstr>Political Culture</vt:lpstr>
      <vt:lpstr>Individualism</vt:lpstr>
      <vt:lpstr>Free Enterprise</vt:lpstr>
      <vt:lpstr>Rule of Law</vt:lpstr>
      <vt:lpstr>Limited Government</vt:lpstr>
      <vt:lpstr>Equality of Opportunity</vt:lpstr>
      <vt:lpstr>Conflicting Values &amp; Interpretations</vt:lpstr>
      <vt:lpstr>Conflict &amp; Agreement…</vt:lpstr>
    </vt:vector>
  </TitlesOfParts>
  <Company>Plainfield School District 202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Political Culture</dc:title>
  <dc:creator>PCSD-USER</dc:creator>
  <cp:lastModifiedBy>Steven Krause</cp:lastModifiedBy>
  <cp:revision>62</cp:revision>
  <dcterms:created xsi:type="dcterms:W3CDTF">2011-09-16T13:25:44Z</dcterms:created>
  <dcterms:modified xsi:type="dcterms:W3CDTF">2019-03-12T14:55:40Z</dcterms:modified>
</cp:coreProperties>
</file>