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1"/>
  </p:sldMasterIdLst>
  <p:notesMasterIdLst>
    <p:notesMasterId r:id="rId18"/>
  </p:notesMasterIdLst>
  <p:handoutMasterIdLst>
    <p:handoutMasterId r:id="rId19"/>
  </p:handoutMasterIdLst>
  <p:sldIdLst>
    <p:sldId id="287" r:id="rId12"/>
    <p:sldId id="269" r:id="rId13"/>
    <p:sldId id="286" r:id="rId14"/>
    <p:sldId id="285" r:id="rId15"/>
    <p:sldId id="278" r:id="rId16"/>
    <p:sldId id="284" r:id="rId17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553" autoAdjust="0"/>
  </p:normalViewPr>
  <p:slideViewPr>
    <p:cSldViewPr>
      <p:cViewPr varScale="1">
        <p:scale>
          <a:sx n="52" d="100"/>
          <a:sy n="52" d="100"/>
        </p:scale>
        <p:origin x="210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2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customXml" Target="../customXml/item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Master" Target="slideMasters/slide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customXml" Target="../customXml/item10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66C5795D-CC2A-4B3D-8312-2F473BA86F0F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6932080-CA2A-4E5D-9BF3-FB480755CD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67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F3E46-EE2F-4F6C-BD96-0750ED93360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894D5-ABF7-4B9C-AFDD-94BA16ED1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7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pick up</a:t>
            </a:r>
            <a:r>
              <a:rPr lang="en-US" baseline="0" dirty="0"/>
              <a:t> a copy of “Letter” as they come in….they should first read &amp; annotate individually (encourage them to read once without annotation, then read again and annotate); then work with a partner and review as a class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894D5-ABF7-4B9C-AFDD-94BA16ED13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07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Discuss......the</a:t>
            </a:r>
            <a:r>
              <a:rPr lang="en-US" baseline="0" dirty="0"/>
              <a:t> courts would answer that we need the absence of discrimination (unless for a good reason, remember equal protection clause scenarios)</a:t>
            </a:r>
          </a:p>
          <a:p>
            <a:r>
              <a:rPr lang="en-US" baseline="0" dirty="0"/>
              <a:t>* so, this makes Affirmative Action controversial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894D5-ABF7-4B9C-AFDD-94BA16ED13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79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Hyperlinks on the case names…..</a:t>
            </a:r>
          </a:p>
          <a:p>
            <a:r>
              <a:rPr lang="en-US" dirty="0"/>
              <a:t>* Remind students that the Bill of Rights Institute Homework Help Series</a:t>
            </a:r>
            <a:r>
              <a:rPr lang="en-US" baseline="0" dirty="0"/>
              <a:t> is linked on my webpage and a good resource for required cases…even though these are not </a:t>
            </a:r>
            <a:r>
              <a:rPr lang="en-US" baseline="0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894D5-ABF7-4B9C-AFDD-94BA16ED13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34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894D5-ABF7-4B9C-AFDD-94BA16ED13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8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sometimes a matter</a:t>
            </a:r>
            <a:r>
              <a:rPr lang="en-US" baseline="0" dirty="0"/>
              <a:t> of perspective!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894D5-ABF7-4B9C-AFDD-94BA16ED13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273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F83AE1D-FD09-47A3-9D67-2D9069C3F1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CAE08-4480-44C2-948F-EEA51F5FA0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E9EB325-DD92-4B1A-8E93-CC7968DBAE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832D-91DA-4980-86A8-EBEF0B83F0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AA027-5845-4279-9F49-73DE38B49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C1CA-83A3-4330-92DC-07FE7078F6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67FD4-6D05-4170-A975-FAF737AB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1A41-FD15-42A2-988F-3D6B7CA083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15DCEE2-2AA4-4E75-9AAA-7C6B0354AB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A629-E8A2-4E44-A984-C3EB004869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76E8-97C7-48F1-9EF7-0A5FE750FD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D436A2C-FFBF-46CD-9E91-F8DEEA2A8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customXml" Target="../../customXml/item6.xml"/><Relationship Id="rId6" Type="http://schemas.microsoft.com/office/2007/relationships/media" Target="../media/media1.mp4"/><Relationship Id="rId5" Type="http://schemas.openxmlformats.org/officeDocument/2006/relationships/tags" Target="../tags/tag2.xml"/><Relationship Id="rId10" Type="http://schemas.openxmlformats.org/officeDocument/2006/relationships/image" Target="../media/image4.gif"/><Relationship Id="rId4" Type="http://schemas.openxmlformats.org/officeDocument/2006/relationships/customXml" Target="../../customXml/item8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4b77yvDzl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youtube.com/watch?v=cEzSvagZ_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customXml" Target="../../customXml/item4.xml"/><Relationship Id="rId6" Type="http://schemas.microsoft.com/office/2007/relationships/media" Target="../media/media1.mp4"/><Relationship Id="rId11" Type="http://schemas.openxmlformats.org/officeDocument/2006/relationships/image" Target="../media/image3.png"/><Relationship Id="rId5" Type="http://schemas.openxmlformats.org/officeDocument/2006/relationships/tags" Target="../tags/tag4.xml"/><Relationship Id="rId10" Type="http://schemas.openxmlformats.org/officeDocument/2006/relationships/image" Target="../media/image6.gif"/><Relationship Id="rId4" Type="http://schemas.openxmlformats.org/officeDocument/2006/relationships/customXml" Target="../../customXml/item1.xml"/><Relationship Id="rId9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customXml" Target="../../customXml/item7.xml"/><Relationship Id="rId6" Type="http://schemas.microsoft.com/office/2007/relationships/media" Target="../media/media1.mp4"/><Relationship Id="rId5" Type="http://schemas.openxmlformats.org/officeDocument/2006/relationships/tags" Target="../tags/tag6.xml"/><Relationship Id="rId10" Type="http://schemas.openxmlformats.org/officeDocument/2006/relationships/image" Target="../media/image3.png"/><Relationship Id="rId4" Type="http://schemas.openxmlformats.org/officeDocument/2006/relationships/customXml" Target="../../customXml/item3.xml"/><Relationship Id="rId9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cbsnews.com/video/watch/?id=7096960n&amp;vm=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304800"/>
            <a:ext cx="7772400" cy="1143000"/>
          </a:xfrm>
        </p:spPr>
        <p:txBody>
          <a:bodyPr/>
          <a:lstStyle/>
          <a:p>
            <a:r>
              <a:rPr lang="en-US" dirty="0"/>
              <a:t>Letter From a Birmingham Jail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838200"/>
            <a:ext cx="4343400" cy="5791200"/>
          </a:xfrm>
        </p:spPr>
        <p:txBody>
          <a:bodyPr>
            <a:normAutofit/>
          </a:bodyPr>
          <a:lstStyle/>
          <a:p>
            <a:r>
              <a:rPr lang="en-US" dirty="0"/>
              <a:t>Notice….the only REQUIRED foundational document NOT from the founding time period…</a:t>
            </a:r>
          </a:p>
          <a:p>
            <a:r>
              <a:rPr lang="en-US" dirty="0"/>
              <a:t>Individually read and annotate the excerpt.</a:t>
            </a:r>
          </a:p>
          <a:p>
            <a:pPr lvl="1"/>
            <a:r>
              <a:rPr lang="en-US" dirty="0"/>
              <a:t>“Brain” means think about it, it’s not directly in the text.</a:t>
            </a:r>
          </a:p>
          <a:p>
            <a:r>
              <a:rPr lang="en-US" dirty="0"/>
              <a:t>With a partner or two, compare your annotations, then answer the questions at the end.  Be prepared to share with the class.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948531"/>
            <a:ext cx="4191001" cy="557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76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37632" y="101600"/>
            <a:ext cx="7772400" cy="1143000"/>
          </a:xfrm>
        </p:spPr>
        <p:txBody>
          <a:bodyPr>
            <a:normAutofit/>
          </a:bodyPr>
          <a:lstStyle/>
          <a:p>
            <a:r>
              <a:rPr lang="en-US" sz="6600" dirty="0"/>
              <a:t>Affirmative Action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95081"/>
            <a:ext cx="7772400" cy="5181600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Equality of opportunity vs. equality of results – Do civil rights require the absence of discrimination OR require racial balance?</a:t>
            </a:r>
          </a:p>
        </p:txBody>
      </p:sp>
      <p:pic>
        <p:nvPicPr>
          <p:cNvPr id="3" name="tmp4731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402519" end="141326.907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13800" y="101600"/>
            <a:ext cx="228600" cy="228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DD57DA-7182-4C77-A78A-74CDCDD014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590800"/>
            <a:ext cx="5334000" cy="4042833"/>
          </a:xfrm>
          <a:prstGeom prst="rect">
            <a:avLst/>
          </a:prstGeom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095DF-1DDB-4337-B3A9-E014AD77B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Affirmative Action Cases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C49FC-6A7F-402E-BF89-0984D32A1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California v. Bakke (1978)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DD225-B214-42E5-98AF-EE67AF02492C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>
                <a:hlinkClick r:id="rId4"/>
              </a:rPr>
              <a:t>Grutter v. Bollinger (2003)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B6D572-063B-4E8E-A155-522AE6FDF6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Upheld Affirmative Action… but ruled that “Strict quotas are </a:t>
            </a:r>
            <a:r>
              <a:rPr lang="en-US" b="1" dirty="0"/>
              <a:t>UNCONSITUTIONAL</a:t>
            </a:r>
            <a:r>
              <a:rPr lang="en-US" dirty="0"/>
              <a:t>.”</a:t>
            </a:r>
          </a:p>
          <a:p>
            <a:endParaRPr lang="en-US" dirty="0"/>
          </a:p>
          <a:p>
            <a:r>
              <a:rPr lang="en-US" dirty="0"/>
              <a:t>Race may be used as criteria for admission (and/or hiring)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A53D24-2545-4B49-946D-A47757F4A9CF}"/>
              </a:ext>
            </a:extLst>
          </p:cNvPr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rPr lang="en-US" dirty="0"/>
              <a:t>Race may be used as one factor among many</a:t>
            </a:r>
          </a:p>
          <a:p>
            <a:endParaRPr lang="en-US" dirty="0"/>
          </a:p>
          <a:p>
            <a:r>
              <a:rPr lang="en-US" dirty="0"/>
              <a:t>Strict Quotas are still </a:t>
            </a:r>
            <a:r>
              <a:rPr lang="en-US" b="1" dirty="0"/>
              <a:t>unconstitutional</a:t>
            </a:r>
          </a:p>
          <a:p>
            <a:endParaRPr lang="en-US" b="1" dirty="0"/>
          </a:p>
          <a:p>
            <a:r>
              <a:rPr lang="en-US" dirty="0"/>
              <a:t>Forecast the end of affirmative action</a:t>
            </a:r>
          </a:p>
        </p:txBody>
      </p:sp>
    </p:spTree>
    <p:extLst>
      <p:ext uri="{BB962C8B-B14F-4D97-AF65-F5344CB8AC3E}">
        <p14:creationId xmlns:p14="http://schemas.microsoft.com/office/powerpoint/2010/main" val="419378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6096000" cy="38382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276600"/>
            <a:ext cx="3800475" cy="3371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6445" y="4343400"/>
            <a:ext cx="4267200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/>
              <a:t>Education, No.  Jobs, Yes?</a:t>
            </a:r>
          </a:p>
        </p:txBody>
      </p:sp>
      <p:pic>
        <p:nvPicPr>
          <p:cNvPr id="3" name="tmp4731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547074" end="112450.907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13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324436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381000"/>
            <a:ext cx="8708572" cy="6096000"/>
          </a:xfrm>
          <a:prstGeom prst="rect">
            <a:avLst/>
          </a:prstGeom>
        </p:spPr>
      </p:pic>
      <p:pic>
        <p:nvPicPr>
          <p:cNvPr id="4" name="tmp4731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643827" end="44.907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13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90416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blog.timesunion.com/derosier/files/2009/12/1206_derosier10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2400"/>
            <a:ext cx="7543800" cy="65769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19820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66E63F90-6DCA-49CE-B2E6-8806986F23E0}"/>
  <p:tag name="ATHENA.CUSTOMXMLCONTENT" val="&lt;?xml version=&quot;1.0&quot;?&gt;&lt;athena xmlns=&quot;http://schemas.microsoft.com/edu/athena&quot; version=&quot;0.1.4911.0&quot;&gt;&lt;timings duration=&quot;144555&quot;&gt;&lt;event time=&quot;682&quot; type=&quot;OnNext&quot; clickIndex=&quot;1&quot; wacClickIndex=&quot;1&quot;/&gt;&lt;event time=&quot;967&quot; type=&quot;OnNext&quot; clickIndex=&quot;2&quot; wacClickIndex=&quot;2&quot;/&gt;&lt;event time=&quot;1263&quot; type=&quot;OnNext&quot; clickIndex=&quot;3&quot; wacClickIndex=&quot;3&quot;/&gt;&lt;event time=&quot;1738&quot; type=&quot;OnNext&quot; clickIndex=&quot;4&quot; wacClickIndex=&quot;4&quot;/&gt;&lt;/timings&gt;&lt;/athena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7EDFC2EC-20B4-421A-8D04-1F43F9810EAE}"/>
  <p:tag name="ATHENA.CUSTOMXMLCONTENT" val="&lt;?xml version=&quot;1.0&quot;?&gt;&lt;athena xmlns=&quot;http://schemas.microsoft.com/edu/athena&quot; version=&quot;0.1.4911.0&quot;&gt;&lt;media streamable=&quot;true&quot; recordStart=&quot;402519&quot; recordEnd=&quot;547074&quot; recordLength=&quot;688400&quot; audioOnly=&quot;true&quot;/&gt;&lt;/athena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B2EF7FCC-E441-4043-BFC7-AC8001390EDD}"/>
  <p:tag name="ATHENA.CUSTOMXMLCONTENT" val="&lt;?xml version=&quot;1.0&quot;?&gt;&lt;athena xmlns=&quot;http://schemas.microsoft.com/edu/athena&quot; version=&quot;0.1.4911.0&quot;&gt;&lt;timings duration=&quot;28876&quot;/&gt;&lt;/athena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05977908-C486-40B9-84E6-23A3AA0B4E42}"/>
  <p:tag name="ATHENA.CUSTOMXMLCONTENT" val="&lt;?xml version=&quot;1.0&quot;?&gt;&lt;athena xmlns=&quot;http://schemas.microsoft.com/edu/athena&quot; version=&quot;0.1.4911.0&quot;&gt;&lt;media streamable=&quot;true&quot; recordStart=&quot;547074&quot; recordEnd=&quot;575950&quot; recordLength=&quot;688400&quot; audioOnly=&quot;true&quot;/&gt;&lt;/athena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FF01AB5E-5E58-46F3-9D43-8A052AC44A86}"/>
  <p:tag name="ATHENA.CUSTOMXMLCONTENT" val="&lt;?xml version=&quot;1.0&quot;?&gt;&lt;athena xmlns=&quot;http://schemas.microsoft.com/edu/athena&quot; version=&quot;0.1.4911.0&quot;&gt;&lt;timings duration=&quot;44529&quot;/&gt;&lt;/athena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FC5BCC1C-330A-4653-A102-B31B81F5FE10}"/>
  <p:tag name="ATHENA.CUSTOMXMLCONTENT" val="&lt;?xml version=&quot;1.0&quot;?&gt;&lt;athena xmlns=&quot;http://schemas.microsoft.com/edu/athena&quot; version=&quot;0.1.4911.0&quot;&gt;&lt;media streamable=&quot;true&quot; recordStart=&quot;643827&quot; recordEnd=&quot;688356&quot; recordLength=&quot;688400&quot; audioOnly=&quot;true&quot;/&gt;&lt;/athena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item1.xml><?xml version="1.0" encoding="utf-8"?>
<athena xmlns="http://schemas.microsoft.com/edu/athena" version="0.1.4911.0">
  <media streamable="true" recordStart="547074" recordEnd="575950" recordLength="688400" audioOnly="true"/>
</athena>
</file>

<file path=customXml/item2.xml><?xml version="1.0" encoding="utf-8"?>
<athena xmlns="http://schemas.microsoft.com/edu/athena" version="0.1.4911.0">
  <timings duration="29245"/>
</athena>
</file>

<file path=customXml/item3.xml><?xml version="1.0" encoding="utf-8"?>
<athena xmlns="http://schemas.microsoft.com/edu/athena" version="0.1.4911.0">
  <media streamable="true" recordStart="643827" recordEnd="688356" recordLength="688400" audioOnly="true"/>
</athena>
</file>

<file path=customXml/item4.xml><?xml version="1.0" encoding="utf-8"?>
<athena xmlns="http://schemas.microsoft.com/edu/athena" version="0.1.4911.0">
  <timings duration="28876"/>
</athena>
</file>

<file path=customXml/item5.xml><?xml version="1.0" encoding="utf-8"?>
<athena xmlns="http://schemas.microsoft.com/edu/athena" version="0.1.4911.0">
  <media streamable="true" recordStart="373274" recordEnd="402519" recordLength="688400" audioOnly="true"/>
</athena>
</file>

<file path=customXml/item6.xml><?xml version="1.0" encoding="utf-8"?>
<athena xmlns="http://schemas.microsoft.com/edu/athena" version="0.1.4911.0">
  <timings duration="144555">
    <event time="682" type="OnNext" clickIndex="1" wacClickIndex="1"/>
    <event time="967" type="OnNext" clickIndex="2" wacClickIndex="2"/>
    <event time="1263" type="OnNext" clickIndex="3" wacClickIndex="3"/>
    <event time="1738" type="OnNext" clickIndex="4" wacClickIndex="4"/>
  </timings>
</athena>
</file>

<file path=customXml/item7.xml><?xml version="1.0" encoding="utf-8"?>
<athena xmlns="http://schemas.microsoft.com/edu/athena" version="0.1.4911.0">
  <timings duration="44529"/>
</athena>
</file>

<file path=customXml/item8.xml><?xml version="1.0" encoding="utf-8"?>
<athena xmlns="http://schemas.microsoft.com/edu/athena" version="0.1.4911.0">
  <media streamable="true" recordStart="402519" recordEnd="547074" recordLength="688400" audioOnly="true"/>
</athena>
</file>

<file path=customXml/item9.xml><?xml version="1.0" encoding="utf-8"?>
<athena xmlns="http://schemas.microsoft.com/edu/athena" version="0.1.4911.0">
  <media streamable="true" recordStart="575950" recordEnd="643827" recordLength="688400" audioOnly="true"/>
</athena>
</file>

<file path=customXml/item10.xml><?xml version="1.0" encoding="utf-8"?>
<athena xmlns="http://schemas.microsoft.com/edu/athena" version="0.1.4911.0">
  <timings duration="67877">
    <event time="1357" type="OnNext" clickIndex="1" wacClickIndex="1"/>
    <event time="1797" type="OnNext" clickIndex="2" wacClickIndex="2"/>
    <event time="2268" type="OnNext" clickIndex="3" wacClickIndex="3"/>
  </timings>
</athena>
</file>

<file path=customXml/itemProps1.xml><?xml version="1.0" encoding="utf-8"?>
<ds:datastoreItem xmlns:ds="http://schemas.openxmlformats.org/officeDocument/2006/customXml" ds:itemID="{05977908-C486-40B9-84E6-23A3AA0B4E42}">
  <ds:schemaRefs>
    <ds:schemaRef ds:uri="http://schemas.microsoft.com/edu/athena"/>
  </ds:schemaRefs>
</ds:datastoreItem>
</file>

<file path=customXml/itemProps2.xml><?xml version="1.0" encoding="utf-8"?>
<ds:datastoreItem xmlns:ds="http://schemas.openxmlformats.org/officeDocument/2006/customXml" ds:itemID="{DB1C4773-E64B-4FC3-B1C7-8704C8E8F813}">
  <ds:schemaRefs>
    <ds:schemaRef ds:uri="http://schemas.microsoft.com/edu/athena"/>
  </ds:schemaRefs>
</ds:datastoreItem>
</file>

<file path=customXml/itemProps3.xml><?xml version="1.0" encoding="utf-8"?>
<ds:datastoreItem xmlns:ds="http://schemas.openxmlformats.org/officeDocument/2006/customXml" ds:itemID="{FC5BCC1C-330A-4653-A102-B31B81F5FE10}">
  <ds:schemaRefs>
    <ds:schemaRef ds:uri="http://schemas.microsoft.com/edu/athena"/>
  </ds:schemaRefs>
</ds:datastoreItem>
</file>

<file path=customXml/itemProps4.xml><?xml version="1.0" encoding="utf-8"?>
<ds:datastoreItem xmlns:ds="http://schemas.openxmlformats.org/officeDocument/2006/customXml" ds:itemID="{B2EF7FCC-E441-4043-BFC7-AC8001390EDD}">
  <ds:schemaRefs>
    <ds:schemaRef ds:uri="http://schemas.microsoft.com/edu/athena"/>
  </ds:schemaRefs>
</ds:datastoreItem>
</file>

<file path=customXml/itemProps5.xml><?xml version="1.0" encoding="utf-8"?>
<ds:datastoreItem xmlns:ds="http://schemas.openxmlformats.org/officeDocument/2006/customXml" ds:itemID="{EBC036E5-94BD-4659-8292-3FD1E23C5639}">
  <ds:schemaRefs>
    <ds:schemaRef ds:uri="http://schemas.microsoft.com/edu/athena"/>
  </ds:schemaRefs>
</ds:datastoreItem>
</file>

<file path=customXml/itemProps6.xml><?xml version="1.0" encoding="utf-8"?>
<ds:datastoreItem xmlns:ds="http://schemas.openxmlformats.org/officeDocument/2006/customXml" ds:itemID="{66E63F90-6DCA-49CE-B2E6-8806986F23E0}">
  <ds:schemaRefs>
    <ds:schemaRef ds:uri="http://schemas.microsoft.com/edu/athena"/>
  </ds:schemaRefs>
</ds:datastoreItem>
</file>

<file path=customXml/itemProps7.xml><?xml version="1.0" encoding="utf-8"?>
<ds:datastoreItem xmlns:ds="http://schemas.openxmlformats.org/officeDocument/2006/customXml" ds:itemID="{FF01AB5E-5E58-46F3-9D43-8A052AC44A86}">
  <ds:schemaRefs>
    <ds:schemaRef ds:uri="http://schemas.microsoft.com/edu/athena"/>
  </ds:schemaRefs>
</ds:datastoreItem>
</file>

<file path=customXml/itemProps8.xml><?xml version="1.0" encoding="utf-8"?>
<ds:datastoreItem xmlns:ds="http://schemas.openxmlformats.org/officeDocument/2006/customXml" ds:itemID="{7EDFC2EC-20B4-421A-8D04-1F43F9810EAE}">
  <ds:schemaRefs>
    <ds:schemaRef ds:uri="http://schemas.microsoft.com/edu/athena"/>
  </ds:schemaRefs>
</ds:datastoreItem>
</file>

<file path=customXml/itemProps9.xml><?xml version="1.0" encoding="utf-8"?>
<ds:datastoreItem xmlns:ds="http://schemas.openxmlformats.org/officeDocument/2006/customXml" ds:itemID="{6D10B63E-437E-47FA-8370-5B67894CA0EF}">
  <ds:schemaRefs>
    <ds:schemaRef ds:uri="http://schemas.microsoft.com/edu/athena"/>
  </ds:schemaRefs>
</ds:datastoreItem>
</file>

<file path=customXml/itemProps10.xml><?xml version="1.0" encoding="utf-8"?>
<ds:datastoreItem xmlns:ds="http://schemas.openxmlformats.org/officeDocument/2006/customXml" ds:itemID="{807AF944-539B-4D8D-AA54-22C0025C4D8B}">
  <ds:schemaRefs>
    <ds:schemaRef ds:uri="http://schemas.microsoft.com/edu/athen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3515</TotalTime>
  <Words>296</Words>
  <Application>Microsoft Office PowerPoint</Application>
  <PresentationFormat>On-screen Show (4:3)</PresentationFormat>
  <Paragraphs>30</Paragraphs>
  <Slides>6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Perpetua</vt:lpstr>
      <vt:lpstr>Wingdings 2</vt:lpstr>
      <vt:lpstr>Equity</vt:lpstr>
      <vt:lpstr>Letter From a Birmingham Jail</vt:lpstr>
      <vt:lpstr>Affirmative Action</vt:lpstr>
      <vt:lpstr>Affirmative Action Cases</vt:lpstr>
      <vt:lpstr>PowerPoint Presentation</vt:lpstr>
      <vt:lpstr>PowerPoint Presentation</vt:lpstr>
      <vt:lpstr>PowerPoint Presentation</vt:lpstr>
    </vt:vector>
  </TitlesOfParts>
  <Company>Northwestern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Rights</dc:title>
  <dc:creator>Steven Krause</dc:creator>
  <cp:lastModifiedBy>Aaron Sterchi</cp:lastModifiedBy>
  <cp:revision>138</cp:revision>
  <cp:lastPrinted>2015-01-27T13:06:47Z</cp:lastPrinted>
  <dcterms:created xsi:type="dcterms:W3CDTF">2006-12-19T14:01:18Z</dcterms:created>
  <dcterms:modified xsi:type="dcterms:W3CDTF">2019-10-25T14:25:09Z</dcterms:modified>
</cp:coreProperties>
</file>