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1" r:id="rId2"/>
    <p:sldId id="293" r:id="rId3"/>
    <p:sldId id="287" r:id="rId4"/>
    <p:sldId id="282" r:id="rId5"/>
    <p:sldId id="289" r:id="rId6"/>
    <p:sldId id="283" r:id="rId7"/>
    <p:sldId id="292" r:id="rId8"/>
    <p:sldId id="284" r:id="rId9"/>
    <p:sldId id="29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8428" autoAdjust="0"/>
  </p:normalViewPr>
  <p:slideViewPr>
    <p:cSldViewPr snapToGrid="0">
      <p:cViewPr varScale="1">
        <p:scale>
          <a:sx n="60" d="100"/>
          <a:sy n="60" d="100"/>
        </p:scale>
        <p:origin x="150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F23CE-0639-4F69-94F8-C6419B9754E7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784DE-F048-4EF9-9C52-FDBC0DB2D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5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 should read and complete the chart</a:t>
            </a:r>
            <a:r>
              <a:rPr lang="en-US" baseline="0" dirty="0" smtClean="0"/>
              <a:t> individually…..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784DE-F048-4EF9-9C52-FDBC0DB2DB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4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Ideologies</a:t>
            </a:r>
            <a:r>
              <a:rPr lang="en-US" baseline="0" dirty="0" smtClean="0"/>
              <a:t> are similar even across the world….conservatives and liberals in India debate how to handle the economy in similar ways to how the GOP and DEMS do in the U.S.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784DE-F048-4EF9-9C52-FDBC0DB2DB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61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</a:t>
            </a:r>
            <a:r>
              <a:rPr lang="en-US" baseline="0" dirty="0" smtClean="0"/>
              <a:t> the chart explained….conservatives are more likely to use monetary policy to control the economy…..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784DE-F048-4EF9-9C52-FDBC0DB2DB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47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supposedly how it works…..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784DE-F048-4EF9-9C52-FDBC0DB2DB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00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784DE-F048-4EF9-9C52-FDBC0DB2DB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41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two policies are always working together….</a:t>
            </a:r>
          </a:p>
          <a:p>
            <a:endParaRPr lang="en-US" dirty="0" smtClean="0"/>
          </a:p>
          <a:p>
            <a:r>
              <a:rPr lang="en-US" dirty="0" smtClean="0"/>
              <a:t>* I would talk</a:t>
            </a:r>
            <a:r>
              <a:rPr lang="en-US" baseline="0" dirty="0" smtClean="0"/>
              <a:t> through this but tell them not to write it all down…..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784DE-F048-4EF9-9C52-FDBC0DB2DBB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3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government</a:t>
            </a:r>
            <a:r>
              <a:rPr lang="en-US" baseline="0" dirty="0" smtClean="0"/>
              <a:t> has lots of ways it can influence the economy through POLICIES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Eminent Domain – take land to build highways or schools, etc.</a:t>
            </a:r>
          </a:p>
          <a:p>
            <a:r>
              <a:rPr lang="en-US" baseline="0" dirty="0" smtClean="0"/>
              <a:t>Grants – categorical or block…remember federalism</a:t>
            </a:r>
          </a:p>
          <a:p>
            <a:r>
              <a:rPr lang="en-US" baseline="0" dirty="0" smtClean="0"/>
              <a:t>Subsidies – give money to encourage production of a product such as corn so the price drops</a:t>
            </a:r>
          </a:p>
          <a:p>
            <a:r>
              <a:rPr lang="en-US" baseline="0" dirty="0" smtClean="0"/>
              <a:t>Contracting – buy lots of planes to shore up Boeing after the recent crashes….</a:t>
            </a:r>
          </a:p>
          <a:p>
            <a:r>
              <a:rPr lang="en-US" baseline="0" dirty="0" smtClean="0"/>
              <a:t>Pork Barrel Legislation – local projects that bring money into a state or local district</a:t>
            </a:r>
          </a:p>
          <a:p>
            <a:r>
              <a:rPr lang="en-US" baseline="0" dirty="0" smtClean="0"/>
              <a:t>Regulation – rules that businesses must follow</a:t>
            </a:r>
          </a:p>
          <a:p>
            <a:r>
              <a:rPr lang="en-US" baseline="0" dirty="0" smtClean="0"/>
              <a:t>Deregulation – loosening the rules</a:t>
            </a:r>
          </a:p>
          <a:p>
            <a:r>
              <a:rPr lang="en-US" baseline="0" dirty="0" smtClean="0"/>
              <a:t>Interest Rates – control the money supply</a:t>
            </a:r>
          </a:p>
          <a:p>
            <a:r>
              <a:rPr lang="en-US" baseline="0" dirty="0" smtClean="0"/>
              <a:t>Trade Policy – think Trump and renegotiating deals or placing tariffs through executive order…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784DE-F048-4EF9-9C52-FDBC0DB2DBB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97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6BE46-BE6A-42EC-A50F-18C6CE66E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7A54A7-F769-498C-9AE2-D40BA9057C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2FFDB-4A57-4705-95A2-0C940322C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8A69C-2B48-4571-89D8-84F8FF19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C3893-AF8F-4F8B-914C-32FF87975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2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1042E-FE3B-45B4-AC16-731C7BE17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A0374-1663-4602-B008-912462C7E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E44C4-EC32-450F-B7AA-7AEFEDC83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3DCFB-C3C9-419F-AFD4-3479893E3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D61A4-22EB-4DA8-9714-3F1F33219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9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E9528-9C28-4671-887C-E8F0CF4A9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4B00D-D49C-4EDE-AEA7-1A005F5E3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08538-E8C5-46A7-85AA-E44102AED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CDAA8-1245-4200-A03A-D4A85AC3E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D64B-9DF7-4D1E-9261-0E181A030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1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FF97D-2744-4CB9-B2EF-4F948049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843F2-C5CC-416C-B147-E9EA9ABB8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00886F-490C-4262-BDD0-B29E7EBCE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F7FE76-DF3D-4075-B8BE-7FE55C05D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6250F-C717-4052-96CE-97EDDA140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4DE0B2-4BC1-40F8-86F5-966C1D560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31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D4454-F02B-4A61-81E0-F67461059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CE823-E079-49B3-A5CA-655B40899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4A347D-1CA5-437F-A764-B9F6EF3A37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BC4FE5-9F44-474D-AC1F-4AE08DE85C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CDAA4F-66D4-4B52-BF98-416E14977D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71ED0E-F7E9-459B-A8B1-1781F0B01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CF5715-D466-4387-A0CB-6CA92805B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2D9D85-5E1C-4D92-BABC-D7B730F52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59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E6140-8A2D-440D-872A-8E80C1CA1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85BC16-07EF-47F1-96B4-BC414C084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4F6832-BCFA-4097-8025-71A80F6A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BAC4DB-E358-41EF-82DB-67DD561F8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48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031392-B47D-44A3-9882-3EE6618EE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3543BD-5FF3-422C-96C4-0BAF13BD5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23C1F2-1B51-4A90-A1AF-991FD2BC7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56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871F3-15C4-4666-9161-F07F9541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6DCC-A7BD-4AAB-8640-57396C91E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B0B0A-C96D-4480-98AC-FBC39578EA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8C984-B80F-4707-95DA-DB35F7525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A93BD-E51F-423F-B58B-02E408D9B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4E889-67C1-499E-8465-2D1818C65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8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BB5D8-A97C-43B1-AEE5-DCB18670F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ECB905-6F91-4B42-9516-527C71F86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4CF2B-1943-4B07-9AD5-2D969BB26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B4E065-5E90-47AF-9B00-8203A68DF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D8F6F-C692-4909-810C-6EEEFDE14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ECA1D-0289-4EC6-A85F-1A46C6EF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7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7B6CD-2F8B-4BB0-AC48-0B9831EF9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83AF4-5F93-4D8E-875B-DFD0BCEA8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E26BE-C707-4A02-9B39-EDF7710D3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A3F50-2154-4053-89EC-885A266BB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DFBDA-AC30-4462-B861-3061DBE78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49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1422D3-E1C2-4074-8051-11213F363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303DF1-5D44-4DFA-8705-A72A06D44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69902-1769-41A7-BA9A-1255FD1AD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D3CE9-26D2-410C-9BDE-4B99BA85B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9107B-6523-4096-B642-65191F8D6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3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5B20AC-A391-4BA2-AAF2-35C64100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36710-8581-4D76-B2E8-B8D7FC6F0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915EC-5309-4F96-94E1-56C04F5DE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1AD9E-998A-445A-9411-9E1AF54EB1FF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D99C9-67F2-4EA0-A9F5-ABACB30B1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A4985-E156-4ECE-80D7-1AF6BF3E4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05B65-1B5D-4E71-B992-11420707D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31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7200" dirty="0"/>
              <a:t>Economic Policy</a:t>
            </a:r>
          </a:p>
        </p:txBody>
      </p:sp>
      <p:pic>
        <p:nvPicPr>
          <p:cNvPr id="24578" name="Picture 2" descr="http://solutionfocusedpolitics.files.wordpress.com/2010/10/monopo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5402" y="1464578"/>
            <a:ext cx="7010400" cy="5118212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D76265-5797-4CB4-8D22-EE255E26E098}"/>
              </a:ext>
            </a:extLst>
          </p:cNvPr>
          <p:cNvSpPr txBox="1"/>
          <p:nvPr/>
        </p:nvSpPr>
        <p:spPr>
          <a:xfrm>
            <a:off x="8682605" y="3091649"/>
            <a:ext cx="316264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* Explain how political ideologies vary on the government’s role in regulating the marketplace.</a:t>
            </a:r>
          </a:p>
        </p:txBody>
      </p:sp>
    </p:spTree>
    <p:extLst>
      <p:ext uri="{BB962C8B-B14F-4D97-AF65-F5344CB8AC3E}">
        <p14:creationId xmlns:p14="http://schemas.microsoft.com/office/powerpoint/2010/main" val="293579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C0C58-3619-4E5A-95D0-B6BC8C6EF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55" y="91745"/>
            <a:ext cx="10515600" cy="1325563"/>
          </a:xfrm>
        </p:spPr>
        <p:txBody>
          <a:bodyPr/>
          <a:lstStyle/>
          <a:p>
            <a:r>
              <a:rPr lang="en-US" dirty="0"/>
              <a:t>Read “C v. L: the Economic Debate” and complete: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2C9106D-EFC6-44E9-AA00-335C477FB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04027"/>
              </p:ext>
            </p:extLst>
          </p:nvPr>
        </p:nvGraphicFramePr>
        <p:xfrm>
          <a:off x="394284" y="1424340"/>
          <a:ext cx="11518083" cy="5298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9361">
                  <a:extLst>
                    <a:ext uri="{9D8B030D-6E8A-4147-A177-3AD203B41FA5}">
                      <a16:colId xmlns:a16="http://schemas.microsoft.com/office/drawing/2014/main" val="1326466245"/>
                    </a:ext>
                  </a:extLst>
                </a:gridCol>
                <a:gridCol w="3839361">
                  <a:extLst>
                    <a:ext uri="{9D8B030D-6E8A-4147-A177-3AD203B41FA5}">
                      <a16:colId xmlns:a16="http://schemas.microsoft.com/office/drawing/2014/main" val="1569482793"/>
                    </a:ext>
                  </a:extLst>
                </a:gridCol>
                <a:gridCol w="3839361">
                  <a:extLst>
                    <a:ext uri="{9D8B030D-6E8A-4147-A177-3AD203B41FA5}">
                      <a16:colId xmlns:a16="http://schemas.microsoft.com/office/drawing/2014/main" val="2391791704"/>
                    </a:ext>
                  </a:extLst>
                </a:gridCol>
              </a:tblGrid>
              <a:tr h="5316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Position/Issue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Conservative Beliefs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Liberal Beliefs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176425"/>
                  </a:ext>
                </a:extLst>
              </a:tr>
              <a:tr h="1164285">
                <a:tc>
                  <a:txBody>
                    <a:bodyPr/>
                    <a:lstStyle/>
                    <a:p>
                      <a:r>
                        <a:rPr lang="en-US" dirty="0"/>
                        <a:t>Sources of Economic Instability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746926"/>
                  </a:ext>
                </a:extLst>
              </a:tr>
              <a:tr h="1343889">
                <a:tc>
                  <a:txBody>
                    <a:bodyPr/>
                    <a:lstStyle/>
                    <a:p>
                      <a:r>
                        <a:rPr lang="en-US" dirty="0"/>
                        <a:t>Rules vs. Discretion in Economic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196095"/>
                  </a:ext>
                </a:extLst>
              </a:tr>
              <a:tr h="1343889">
                <a:tc>
                  <a:txBody>
                    <a:bodyPr/>
                    <a:lstStyle/>
                    <a:p>
                      <a:r>
                        <a:rPr lang="en-US" dirty="0"/>
                        <a:t>Fiscal vs. Monetary Policy in Economic Stabilization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967075"/>
                  </a:ext>
                </a:extLst>
              </a:tr>
              <a:tr h="778602">
                <a:tc>
                  <a:txBody>
                    <a:bodyPr/>
                    <a:lstStyle/>
                    <a:p>
                      <a:r>
                        <a:rPr lang="en-US" dirty="0"/>
                        <a:t>Causes of Inflation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018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74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533400"/>
            <a:ext cx="8169341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63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23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Monetary Policy ( more Conservative)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967" y="1295400"/>
            <a:ext cx="9794033" cy="1600200"/>
          </a:xfrm>
        </p:spPr>
        <p:txBody>
          <a:bodyPr>
            <a:no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800" dirty="0"/>
              <a:t>Efforts to regulate the economy through manipulation of the supply of money and credit</a:t>
            </a:r>
          </a:p>
          <a:p>
            <a:pPr lvl="2"/>
            <a:r>
              <a:rPr lang="en-US" dirty="0"/>
              <a:t>increase or decrease amount of money</a:t>
            </a:r>
          </a:p>
          <a:p>
            <a:pPr lvl="2"/>
            <a:r>
              <a:rPr lang="en-US" dirty="0"/>
              <a:t>Increase or decrease the discount rate</a:t>
            </a:r>
          </a:p>
          <a:p>
            <a:pPr lvl="3"/>
            <a:r>
              <a:rPr lang="en-US" sz="2600" dirty="0"/>
              <a:t>Interest rate which the </a:t>
            </a:r>
            <a:r>
              <a:rPr lang="en-US" sz="2800" dirty="0"/>
              <a:t>FED (government banks) charge commercial banks</a:t>
            </a: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sz="2800" dirty="0"/>
              <a:t>Federal Reserve System</a:t>
            </a:r>
          </a:p>
          <a:p>
            <a:pPr lvl="2"/>
            <a:r>
              <a:rPr lang="en-US" sz="2800" dirty="0"/>
              <a:t>Regulates member banks </a:t>
            </a:r>
          </a:p>
          <a:p>
            <a:pPr marL="914400" lvl="2" indent="0">
              <a:buNone/>
            </a:pPr>
            <a:r>
              <a:rPr lang="en-US" sz="2800" dirty="0"/>
              <a:t>and uses monetary policy </a:t>
            </a:r>
          </a:p>
          <a:p>
            <a:pPr marL="914400" lvl="2" indent="0">
              <a:buNone/>
            </a:pPr>
            <a:r>
              <a:rPr lang="en-US" sz="2800" dirty="0"/>
              <a:t>to fight inflation &amp; deflation</a:t>
            </a:r>
          </a:p>
        </p:txBody>
      </p:sp>
      <p:pic>
        <p:nvPicPr>
          <p:cNvPr id="26626" name="Picture 2" descr="http://www.apfn.org/apfn/12_reserv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7123" y="3825875"/>
            <a:ext cx="4305300" cy="2476501"/>
          </a:xfrm>
          <a:prstGeom prst="rect">
            <a:avLst/>
          </a:prstGeom>
          <a:noFill/>
        </p:spPr>
      </p:pic>
      <p:pic>
        <p:nvPicPr>
          <p:cNvPr id="26628" name="Picture 4" descr="http://facefwd.com/wp-content/uploads/2009/11/The-Fed-Seal-300x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82065" y="1350300"/>
            <a:ext cx="2100707" cy="21007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607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85750"/>
            <a:ext cx="8356600" cy="626745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6172200" y="381000"/>
            <a:ext cx="1905000" cy="152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51466" y="381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“FED starts here…”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867400" y="457200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045373" y="381001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* it might also do the opposite!</a:t>
            </a:r>
          </a:p>
        </p:txBody>
      </p:sp>
    </p:spTree>
    <p:extLst>
      <p:ext uri="{BB962C8B-B14F-4D97-AF65-F5344CB8AC3E}">
        <p14:creationId xmlns:p14="http://schemas.microsoft.com/office/powerpoint/2010/main" val="2365471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294" y="96416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/>
              <a:t>Fiscal Policy (more liberal)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943" y="1239416"/>
            <a:ext cx="9652518" cy="1600200"/>
          </a:xfrm>
        </p:spPr>
        <p:txBody>
          <a:bodyPr>
            <a:no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800" dirty="0"/>
              <a:t>Using tax and spending powers to manipulate the economy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/>
              <a:t>Money comes from…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/>
              <a:t>Progressive Taxes</a:t>
            </a:r>
          </a:p>
          <a:p>
            <a:pPr lvl="2"/>
            <a:r>
              <a:rPr lang="en-US" sz="2800" dirty="0"/>
              <a:t>Ex: income tax</a:t>
            </a:r>
          </a:p>
          <a:p>
            <a:pPr lvl="2"/>
            <a:r>
              <a:rPr lang="en-US" sz="2800" dirty="0"/>
              <a:t>You make more,</a:t>
            </a:r>
          </a:p>
          <a:p>
            <a:pPr marL="914400" lvl="2" indent="0">
              <a:buNone/>
            </a:pPr>
            <a:r>
              <a:rPr lang="en-US" sz="2800" dirty="0"/>
              <a:t>you pay more (%)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/>
              <a:t>Regressive Taxes</a:t>
            </a:r>
          </a:p>
          <a:p>
            <a:pPr lvl="2"/>
            <a:r>
              <a:rPr lang="en-US" sz="2800" dirty="0"/>
              <a:t>Ex: sales tax</a:t>
            </a:r>
          </a:p>
          <a:p>
            <a:pPr lvl="2"/>
            <a:r>
              <a:rPr lang="en-US" sz="2800" dirty="0"/>
              <a:t>You make less so</a:t>
            </a:r>
          </a:p>
          <a:p>
            <a:pPr marL="914400" lvl="2" indent="0">
              <a:buNone/>
            </a:pPr>
            <a:r>
              <a:rPr lang="en-US" sz="2800" dirty="0"/>
              <a:t>it “hurts” more even</a:t>
            </a:r>
          </a:p>
          <a:p>
            <a:pPr marL="914400" lvl="2" indent="0">
              <a:buNone/>
            </a:pPr>
            <a:r>
              <a:rPr lang="en-US" sz="2800" dirty="0"/>
              <a:t>If % doesn’t change</a:t>
            </a:r>
          </a:p>
        </p:txBody>
      </p:sp>
      <p:pic>
        <p:nvPicPr>
          <p:cNvPr id="27650" name="Picture 2" descr="http://4.bp.blogspot.com/-A1f-jC8p7vg/Tnqk6KMXQEI/AAAAAAAAKGQ/UDMsmEWYyoo/s1600/Buffett-62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4742" y="2363755"/>
            <a:ext cx="5151208" cy="38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122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444625" y="225424"/>
            <a:ext cx="1485900" cy="65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Fiscal Policy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982075" y="225424"/>
            <a:ext cx="1714500" cy="65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Monetary Policy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1295400" y="647701"/>
            <a:ext cx="5943600" cy="5697537"/>
          </a:xfrm>
          <a:prstGeom prst="ellipse">
            <a:avLst/>
          </a:prstGeom>
          <a:noFill/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938713" y="641351"/>
            <a:ext cx="5943600" cy="5697537"/>
          </a:xfrm>
          <a:prstGeom prst="ellipse">
            <a:avLst/>
          </a:prstGeom>
          <a:noFill/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274769" y="1242771"/>
            <a:ext cx="2631654" cy="512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Keynesian Economics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taxing and spending by </a:t>
            </a: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</a:rPr>
              <a:t>Congress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Sometimes the government has to “help the economy”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fund spending by running a deficit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latin typeface="Times New Roman" panose="02020603050405020304" pitchFamily="18" charset="0"/>
              </a:rPr>
              <a:t>* replaces lost business spending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automatic stabilizers—graduated income tax and unemployment insurance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government borrows and spends using treasury bonds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latin typeface="Times New Roman" panose="02020603050405020304" pitchFamily="18" charset="0"/>
              </a:rPr>
              <a:t>*** We NEVER run the surplus Keynes recommended (or at least we don’t save it)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428715" y="1575061"/>
            <a:ext cx="29718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controlling the money supply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600" dirty="0">
                <a:solidFill>
                  <a:srgbClr val="FF0000"/>
                </a:solidFill>
                <a:latin typeface="Times New Roman" panose="02020603050405020304" pitchFamily="18" charset="0"/>
              </a:rPr>
              <a:t>Federal Reserve Board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latin typeface="Times New Roman" panose="02020603050405020304" pitchFamily="18" charset="0"/>
              </a:rPr>
              <a:t>* holds reserves, “administrates” the banking system, controls the $ supply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Board of Governors is independent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loose monetary policy = decreased credit rate, more $, more spending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tight monetary policy = increased credit rate, less money supply, less spending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shorter lag than fiscal policy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338763" y="2398712"/>
            <a:ext cx="184785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tools of economic policy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address problems with the business “cycle”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affected by lag time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latin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  <a:buFont typeface="Symbol" panose="05050102010706020507" pitchFamily="18" charset="2"/>
              <a:buChar char="·"/>
            </a:pPr>
            <a:r>
              <a:rPr lang="en-US" altLang="en-US" sz="1400" dirty="0">
                <a:latin typeface="Times New Roman" panose="02020603050405020304" pitchFamily="18" charset="0"/>
              </a:rPr>
              <a:t>imperfect solutions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731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-97971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/>
              <a:t>Tools of Economic </a:t>
            </a:r>
            <a:r>
              <a:rPr lang="en-US" sz="6000" u="sng" dirty="0"/>
              <a:t>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0588" y="1421363"/>
            <a:ext cx="10016412" cy="1600200"/>
          </a:xfrm>
        </p:spPr>
        <p:txBody>
          <a:bodyPr>
            <a:noAutofit/>
          </a:bodyPr>
          <a:lstStyle/>
          <a:p>
            <a:r>
              <a:rPr lang="en-US" dirty="0"/>
              <a:t>Taxes</a:t>
            </a:r>
          </a:p>
          <a:p>
            <a:r>
              <a:rPr lang="en-US" dirty="0"/>
              <a:t>Eminent Domain</a:t>
            </a:r>
          </a:p>
          <a:p>
            <a:r>
              <a:rPr lang="en-US" dirty="0"/>
              <a:t>Grants </a:t>
            </a:r>
          </a:p>
          <a:p>
            <a:r>
              <a:rPr lang="en-US" dirty="0"/>
              <a:t>Subsidies</a:t>
            </a:r>
          </a:p>
          <a:p>
            <a:r>
              <a:rPr lang="en-US" dirty="0"/>
              <a:t>Contracting</a:t>
            </a:r>
          </a:p>
          <a:p>
            <a:r>
              <a:rPr lang="en-US" dirty="0"/>
              <a:t>Pork Barrel Legislation</a:t>
            </a:r>
          </a:p>
          <a:p>
            <a:r>
              <a:rPr lang="en-US" dirty="0"/>
              <a:t>Regulation</a:t>
            </a:r>
          </a:p>
          <a:p>
            <a:r>
              <a:rPr lang="en-US" dirty="0"/>
              <a:t>Deregulation</a:t>
            </a:r>
          </a:p>
          <a:p>
            <a:r>
              <a:rPr lang="en-US" dirty="0"/>
              <a:t>Interest Rates – money supply</a:t>
            </a:r>
          </a:p>
          <a:p>
            <a:r>
              <a:rPr lang="en-US" dirty="0"/>
              <a:t>Trade Policy (MFN Status, Tariffs, Quotas, </a:t>
            </a:r>
            <a:r>
              <a:rPr lang="en-US" dirty="0" smtClean="0"/>
              <a:t>NAFTA/USMCA)</a:t>
            </a:r>
            <a:endParaRPr lang="en-US" dirty="0"/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D1255ED-F081-4F76-8099-AC75988B547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794" y="1421363"/>
            <a:ext cx="6557387" cy="428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0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Ideology Predictions…..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525" y="1690688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0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569</Words>
  <Application>Microsoft Office PowerPoint</Application>
  <PresentationFormat>Widescreen</PresentationFormat>
  <Paragraphs>106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Times New Roman</vt:lpstr>
      <vt:lpstr>Office Theme</vt:lpstr>
      <vt:lpstr>Economic Policy</vt:lpstr>
      <vt:lpstr>Read “C v. L: the Economic Debate” and complete:</vt:lpstr>
      <vt:lpstr>PowerPoint Presentation</vt:lpstr>
      <vt:lpstr>Monetary Policy ( more Conservative)</vt:lpstr>
      <vt:lpstr>PowerPoint Presentation</vt:lpstr>
      <vt:lpstr>Fiscal Policy (more liberal)</vt:lpstr>
      <vt:lpstr>PowerPoint Presentation</vt:lpstr>
      <vt:lpstr>Tools of Economic Policy</vt:lpstr>
      <vt:lpstr>Review Ideology Predictions…..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Policy</dc:title>
  <dc:creator>Steven Krause</dc:creator>
  <cp:lastModifiedBy>Steven Krause</cp:lastModifiedBy>
  <cp:revision>8</cp:revision>
  <dcterms:created xsi:type="dcterms:W3CDTF">2018-09-19T14:17:50Z</dcterms:created>
  <dcterms:modified xsi:type="dcterms:W3CDTF">2019-04-03T16:19:22Z</dcterms:modified>
</cp:coreProperties>
</file>