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63" r:id="rId2"/>
    <p:sldId id="259" r:id="rId3"/>
    <p:sldId id="262" r:id="rId4"/>
    <p:sldId id="256" r:id="rId5"/>
    <p:sldId id="257" r:id="rId6"/>
    <p:sldId id="258" r:id="rId7"/>
    <p:sldId id="260" r:id="rId8"/>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62" d="100"/>
          <a:sy n="62" d="100"/>
        </p:scale>
        <p:origin x="1398" y="78"/>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heme" Target="theme/theme1.xml"/><Relationship Id="rId5" Type="http://schemas.openxmlformats.org/officeDocument/2006/relationships/slide" Target="slides/slide4.xml"/><Relationship Id="rId10"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5158B7A1-B59E-474C-926C-670429EB0180}" type="datetimeFigureOut">
              <a:rPr lang="en-US" smtClean="0"/>
              <a:t>10/29/2019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DD8BAEB-C63E-4FA1-8624-42626F3A5992}" type="slidenum">
              <a:rPr lang="en-US" smtClean="0"/>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158B7A1-B59E-474C-926C-670429EB0180}" type="datetimeFigureOut">
              <a:rPr lang="en-US" smtClean="0"/>
              <a:t>10/29/2019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DD8BAEB-C63E-4FA1-8624-42626F3A5992}" type="slidenum">
              <a:rPr lang="en-US" smtClean="0"/>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5158B7A1-B59E-474C-926C-670429EB0180}" type="datetimeFigureOut">
              <a:rPr lang="en-US" smtClean="0"/>
              <a:t>10/29/2019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DD8BAEB-C63E-4FA1-8624-42626F3A5992}" type="slidenum">
              <a:rPr lang="en-US" smtClean="0"/>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5158B7A1-B59E-474C-926C-670429EB0180}" type="datetimeFigureOut">
              <a:rPr lang="en-US" smtClean="0"/>
              <a:t>10/29/2019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DD8BAEB-C63E-4FA1-8624-42626F3A5992}" type="slidenum">
              <a:rPr lang="en-US" smtClean="0"/>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5158B7A1-B59E-474C-926C-670429EB0180}" type="datetimeFigureOut">
              <a:rPr lang="en-US" smtClean="0"/>
              <a:t>10/29/2019</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2DD8BAEB-C63E-4FA1-8624-42626F3A5992}" type="slidenum">
              <a:rPr lang="en-US" smtClean="0"/>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5158B7A1-B59E-474C-926C-670429EB0180}" type="datetimeFigureOut">
              <a:rPr lang="en-US" smtClean="0"/>
              <a:t>10/29/2019</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2DD8BAEB-C63E-4FA1-8624-42626F3A5992}" type="slidenum">
              <a:rPr lang="en-US" smtClean="0"/>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158B7A1-B59E-474C-926C-670429EB0180}" type="datetimeFigureOut">
              <a:rPr lang="en-US" smtClean="0"/>
              <a:t>10/29/2019</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2DD8BAEB-C63E-4FA1-8624-42626F3A5992}" type="slidenum">
              <a:rPr lang="en-US" smtClean="0"/>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5158B7A1-B59E-474C-926C-670429EB0180}" type="datetimeFigureOut">
              <a:rPr lang="en-US" smtClean="0"/>
              <a:t>10/29/2019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DD8BAEB-C63E-4FA1-8624-42626F3A5992}" type="slidenum">
              <a:rPr lang="en-US" smtClean="0"/>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5158B7A1-B59E-474C-926C-670429EB0180}" type="datetimeFigureOut">
              <a:rPr lang="en-US" smtClean="0"/>
              <a:t>10/29/2019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DD8BAEB-C63E-4FA1-8624-42626F3A5992}" type="slidenum">
              <a:rPr lang="en-US" smtClean="0"/>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158B7A1-B59E-474C-926C-670429EB0180}" type="datetimeFigureOut">
              <a:rPr lang="en-US" smtClean="0"/>
              <a:t>10/29/2019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DD8BAEB-C63E-4FA1-8624-42626F3A5992}" type="slidenum">
              <a:rPr lang="en-US" smtClean="0"/>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158B7A1-B59E-474C-926C-670429EB0180}" type="datetimeFigureOut">
              <a:rPr lang="en-US" smtClean="0"/>
              <a:t>10/29/2019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DD8BAEB-C63E-4FA1-8624-42626F3A5992}" type="slidenum">
              <a:rPr lang="en-US" smtClean="0"/>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158B7A1-B59E-474C-926C-670429EB0180}" type="datetimeFigureOut">
              <a:rPr lang="en-US" smtClean="0"/>
              <a:t>10/29/2019</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DD8BAEB-C63E-4FA1-8624-42626F3A5992}"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hyperlink" Target="http://www.google.com/url?sa=i&amp;rct=j&amp;q=&amp;esrc=s&amp;source=images&amp;cd=&amp;cad=rja&amp;uact=8&amp;ved=0ahUKEwjfoNePopHPAhUq_IMKHSuKCx8QjRwIBw&amp;url=http://schoolworkhelper.net/de-tocquevilles-democracy-in-america-summary-analysis/&amp;psig=AFQjCNHvuDk7Z4Kq-xrA_lpC4N4DxsZOuQ&amp;ust=1474025209203648" TargetMode="External"/><Relationship Id="rId1" Type="http://schemas.openxmlformats.org/officeDocument/2006/relationships/slideLayout" Target="../slideLayouts/slideLayout4.xml"/></Relationships>
</file>

<file path=ppt/slides/_rels/slide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hyperlink" Target="http://www.google.com/url?sa=i&amp;rct=j&amp;q=bipolar+politics&amp;source=images&amp;cd=&amp;cad=rja&amp;docid=Vo-viRzy7pIKZM&amp;tbnid=TqVq6dQnXf-slM:&amp;ved=0CAUQjRw&amp;url=http://bigthink.com/action-in-action/bipolar-politics-the-origins-and-end-of-the-two-party-system&amp;ei=y5M5UsGADIWWyAG4-YCYDw&amp;bvm=bv.52288139,d.aWc&amp;psig=AFQjCNHk07zu-WUgz6t2ZZwHyOOM1HkImw&amp;ust=1379591474064539" TargetMode="Externa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hyperlink" Target="http://www.princeton.edu/~rvdb/JAVA/election2012/" TargetMode="Externa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 y="768886"/>
            <a:ext cx="4267200" cy="1143000"/>
          </a:xfrm>
        </p:spPr>
        <p:txBody>
          <a:bodyPr>
            <a:normAutofit fontScale="90000"/>
          </a:bodyPr>
          <a:lstStyle/>
          <a:p>
            <a:r>
              <a:rPr lang="en-US" i="1" dirty="0"/>
              <a:t>Democracy in America – </a:t>
            </a:r>
            <a:br>
              <a:rPr lang="en-US" i="1" dirty="0"/>
            </a:br>
            <a:r>
              <a:rPr lang="en-US" i="1" dirty="0"/>
              <a:t>Alexis de Tocqueville</a:t>
            </a:r>
          </a:p>
        </p:txBody>
      </p:sp>
      <p:sp>
        <p:nvSpPr>
          <p:cNvPr id="3" name="Content Placeholder 2"/>
          <p:cNvSpPr>
            <a:spLocks noGrp="1"/>
          </p:cNvSpPr>
          <p:nvPr>
            <p:ph sz="half" idx="1"/>
          </p:nvPr>
        </p:nvSpPr>
        <p:spPr>
          <a:xfrm>
            <a:off x="381000" y="2667000"/>
            <a:ext cx="4038600" cy="685800"/>
          </a:xfrm>
        </p:spPr>
        <p:txBody>
          <a:bodyPr>
            <a:normAutofit fontScale="85000" lnSpcReduction="20000"/>
          </a:bodyPr>
          <a:lstStyle/>
          <a:p>
            <a:r>
              <a:rPr lang="en-US" dirty="0"/>
              <a:t>Read &amp; answer the questions </a:t>
            </a:r>
            <a:r>
              <a:rPr lang="en-US"/>
              <a:t>in your </a:t>
            </a:r>
            <a:r>
              <a:rPr lang="en-US" dirty="0"/>
              <a:t>notebook.</a:t>
            </a:r>
          </a:p>
        </p:txBody>
      </p:sp>
      <p:sp>
        <p:nvSpPr>
          <p:cNvPr id="5" name="Content Placeholder 4"/>
          <p:cNvSpPr>
            <a:spLocks noGrp="1"/>
          </p:cNvSpPr>
          <p:nvPr>
            <p:ph sz="half" idx="2"/>
          </p:nvPr>
        </p:nvSpPr>
        <p:spPr>
          <a:xfrm>
            <a:off x="4648200" y="304800"/>
            <a:ext cx="4038600" cy="6553200"/>
          </a:xfrm>
        </p:spPr>
        <p:txBody>
          <a:bodyPr>
            <a:normAutofit fontScale="85000" lnSpcReduction="20000"/>
          </a:bodyPr>
          <a:lstStyle/>
          <a:p>
            <a:pPr algn="ctr"/>
            <a:r>
              <a:rPr lang="en-US" sz="2600" dirty="0">
                <a:latin typeface="Baskerville Old Face" panose="02020602080505020303" pitchFamily="18" charset="0"/>
              </a:rPr>
              <a:t>“The Americans combine the notions of religion and liberty so intimately in their minds, that it is impossible to make them conceive of one without the other.”</a:t>
            </a:r>
          </a:p>
          <a:p>
            <a:pPr algn="ctr"/>
            <a:r>
              <a:rPr lang="en-US" sz="2600" dirty="0">
                <a:latin typeface="Baskerville Old Face" panose="02020602080505020303" pitchFamily="18" charset="0"/>
              </a:rPr>
              <a:t>“The American Republic will endure until the day Congress discovers that it can bribe the public with the public's money.”</a:t>
            </a:r>
          </a:p>
          <a:p>
            <a:pPr algn="ctr"/>
            <a:r>
              <a:rPr lang="en-US" sz="2600" dirty="0">
                <a:latin typeface="Baskerville Old Face" panose="02020602080505020303" pitchFamily="18" charset="0"/>
              </a:rPr>
              <a:t>“Americans are so enamored of equality, they would rather be equal in slavery than unequal in freedom.” </a:t>
            </a:r>
          </a:p>
          <a:p>
            <a:pPr algn="ctr"/>
            <a:r>
              <a:rPr lang="en-US" sz="2600" dirty="0">
                <a:latin typeface="Baskerville Old Face" panose="02020602080505020303" pitchFamily="18" charset="0"/>
              </a:rPr>
              <a:t>“What is most important for democracy is not that great fortunes should not exist, but that great fortunes should not remain in the same hands. In that way there are rich men, but they do not form a class.”</a:t>
            </a:r>
            <a:br>
              <a:rPr lang="en-US" dirty="0"/>
            </a:br>
            <a:endParaRPr lang="en-US" dirty="0"/>
          </a:p>
        </p:txBody>
      </p:sp>
      <p:pic>
        <p:nvPicPr>
          <p:cNvPr id="1026" name="Picture 2" descr="Image result for democracy in america">
            <a:hlinkClick r:id="rId2"/>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28600" y="3657600"/>
            <a:ext cx="4191000" cy="280231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2391204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28600"/>
            <a:ext cx="7772400" cy="1470025"/>
          </a:xfrm>
        </p:spPr>
        <p:txBody>
          <a:bodyPr/>
          <a:lstStyle/>
          <a:p>
            <a:r>
              <a:rPr lang="en-US" dirty="0"/>
              <a:t>“Bipolar Disorder”</a:t>
            </a:r>
            <a:br>
              <a:rPr lang="en-US" dirty="0"/>
            </a:br>
            <a:r>
              <a:rPr lang="en-US" dirty="0"/>
              <a:t>- </a:t>
            </a:r>
            <a:r>
              <a:rPr lang="en-US" dirty="0" err="1"/>
              <a:t>Johnathan</a:t>
            </a:r>
            <a:r>
              <a:rPr lang="en-US" dirty="0"/>
              <a:t> Rauch</a:t>
            </a:r>
          </a:p>
        </p:txBody>
      </p:sp>
      <p:pic>
        <p:nvPicPr>
          <p:cNvPr id="16386" name="Picture 2" descr="http://assets3.bigthink.com/system/idea_thumbnails/47837/headline/Eric%20final.jpg?1349798720">
            <a:hlinkClick r:id="rId2"/>
          </p:cNvPr>
          <p:cNvPicPr>
            <a:picLocks noChangeAspect="1" noChangeArrowheads="1"/>
          </p:cNvPicPr>
          <p:nvPr/>
        </p:nvPicPr>
        <p:blipFill>
          <a:blip r:embed="rId3" cstate="print"/>
          <a:srcRect/>
          <a:stretch>
            <a:fillRect/>
          </a:stretch>
        </p:blipFill>
        <p:spPr bwMode="auto">
          <a:xfrm>
            <a:off x="516195" y="1828800"/>
            <a:ext cx="8111610" cy="4572000"/>
          </a:xfrm>
          <a:prstGeom prst="rect">
            <a:avLst/>
          </a:prstGeom>
          <a:noFill/>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2000" y="152400"/>
            <a:ext cx="7162800" cy="685800"/>
          </a:xfrm>
          <a:ln>
            <a:solidFill>
              <a:schemeClr val="tx1"/>
            </a:solidFill>
          </a:ln>
        </p:spPr>
        <p:txBody>
          <a:bodyPr>
            <a:normAutofit fontScale="90000"/>
          </a:bodyPr>
          <a:lstStyle/>
          <a:p>
            <a:r>
              <a:rPr lang="en-US" dirty="0"/>
              <a:t>Rauch – Bipolar Disorder</a:t>
            </a:r>
          </a:p>
        </p:txBody>
      </p:sp>
      <p:sp>
        <p:nvSpPr>
          <p:cNvPr id="3" name="Content Placeholder 2"/>
          <p:cNvSpPr>
            <a:spLocks noGrp="1"/>
          </p:cNvSpPr>
          <p:nvPr>
            <p:ph idx="1"/>
          </p:nvPr>
        </p:nvSpPr>
        <p:spPr>
          <a:xfrm>
            <a:off x="152400" y="914400"/>
            <a:ext cx="8839200" cy="5867400"/>
          </a:xfrm>
        </p:spPr>
        <p:txBody>
          <a:bodyPr>
            <a:normAutofit fontScale="77500" lnSpcReduction="20000"/>
          </a:bodyPr>
          <a:lstStyle/>
          <a:p>
            <a:r>
              <a:rPr lang="en-US" dirty="0"/>
              <a:t>1. What are the characteristics of red &amp; blue America?</a:t>
            </a:r>
          </a:p>
          <a:p>
            <a:r>
              <a:rPr lang="en-US" dirty="0"/>
              <a:t>2. What evidence have scholars used to prove that America is politically divided?  (You should find at least five pieces throughout the article.)</a:t>
            </a:r>
          </a:p>
          <a:p>
            <a:r>
              <a:rPr lang="en-US" dirty="0"/>
              <a:t>3. What is wrong with this evidence according to Rauch?  (You should find at least three pieces throughout the article.)</a:t>
            </a:r>
          </a:p>
          <a:p>
            <a:r>
              <a:rPr lang="en-US" dirty="0"/>
              <a:t>5. What does Rauch mean on p.3 when he states “the archetypes may be stereotypes?”</a:t>
            </a:r>
          </a:p>
          <a:p>
            <a:r>
              <a:rPr lang="en-US" dirty="0"/>
              <a:t>6. On p.3-4 why does Rauch say America appears divided?  Who is actually divided?</a:t>
            </a:r>
          </a:p>
          <a:p>
            <a:r>
              <a:rPr lang="en-US" dirty="0"/>
              <a:t>7. Explain the analogy of American public opinion as a football.</a:t>
            </a:r>
          </a:p>
          <a:p>
            <a:r>
              <a:rPr lang="en-US" dirty="0"/>
              <a:t>8. On p.5, what are “landslide counties” and how do they make America appear more divided?</a:t>
            </a:r>
          </a:p>
          <a:p>
            <a:r>
              <a:rPr lang="en-US" dirty="0"/>
              <a:t>12. Do you agree with Rauch’s arguments?  Has America become more or less culturally and politically divided since Rauch wrote this piece?  (Write a short paragraph and use your own evidence/knowledge.)</a:t>
            </a:r>
          </a:p>
          <a:p>
            <a:endParaRPr lang="en-US" dirty="0"/>
          </a:p>
        </p:txBody>
      </p:sp>
    </p:spTree>
    <p:extLst>
      <p:ext uri="{BB962C8B-B14F-4D97-AF65-F5344CB8AC3E}">
        <p14:creationId xmlns:p14="http://schemas.microsoft.com/office/powerpoint/2010/main" val="339344659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6" name="Picture 2" descr="Purple&#10;America 2012"/>
          <p:cNvPicPr>
            <a:picLocks noChangeAspect="1" noChangeArrowheads="1"/>
          </p:cNvPicPr>
          <p:nvPr/>
        </p:nvPicPr>
        <p:blipFill>
          <a:blip r:embed="rId2" cstate="print"/>
          <a:srcRect/>
          <a:stretch>
            <a:fillRect/>
          </a:stretch>
        </p:blipFill>
        <p:spPr bwMode="auto">
          <a:xfrm>
            <a:off x="457200" y="381000"/>
            <a:ext cx="8077200" cy="6060702"/>
          </a:xfrm>
          <a:prstGeom prst="rect">
            <a:avLst/>
          </a:prstGeom>
          <a:noFill/>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338" name="Picture 2" descr="Purple&#10;America 2012"/>
          <p:cNvPicPr>
            <a:picLocks noChangeAspect="1" noChangeArrowheads="1"/>
          </p:cNvPicPr>
          <p:nvPr/>
        </p:nvPicPr>
        <p:blipFill>
          <a:blip r:embed="rId2" cstate="print"/>
          <a:srcRect/>
          <a:stretch>
            <a:fillRect/>
          </a:stretch>
        </p:blipFill>
        <p:spPr bwMode="auto">
          <a:xfrm>
            <a:off x="457200" y="304800"/>
            <a:ext cx="8229600" cy="6292717"/>
          </a:xfrm>
          <a:prstGeom prst="rect">
            <a:avLst/>
          </a:prstGeom>
          <a:noFill/>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362" name="Picture 2" descr="Purple&#10;America 2012">
            <a:hlinkClick r:id="rId2"/>
          </p:cNvPr>
          <p:cNvPicPr>
            <a:picLocks noChangeAspect="1" noChangeArrowheads="1"/>
          </p:cNvPicPr>
          <p:nvPr/>
        </p:nvPicPr>
        <p:blipFill>
          <a:blip r:embed="rId3" cstate="print"/>
          <a:srcRect/>
          <a:stretch>
            <a:fillRect/>
          </a:stretch>
        </p:blipFill>
        <p:spPr bwMode="auto">
          <a:xfrm>
            <a:off x="304800" y="228600"/>
            <a:ext cx="8534400" cy="6406710"/>
          </a:xfrm>
          <a:prstGeom prst="rect">
            <a:avLst/>
          </a:prstGeom>
          <a:noFill/>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Liberal Democracy?</a:t>
            </a:r>
          </a:p>
        </p:txBody>
      </p:sp>
      <p:pic>
        <p:nvPicPr>
          <p:cNvPr id="17410" name="Picture 2"/>
          <p:cNvPicPr>
            <a:picLocks noChangeAspect="1" noChangeArrowheads="1"/>
          </p:cNvPicPr>
          <p:nvPr/>
        </p:nvPicPr>
        <p:blipFill>
          <a:blip r:embed="rId2" cstate="print"/>
          <a:srcRect/>
          <a:stretch>
            <a:fillRect/>
          </a:stretch>
        </p:blipFill>
        <p:spPr bwMode="auto">
          <a:xfrm>
            <a:off x="152400" y="1524001"/>
            <a:ext cx="8866217" cy="4495799"/>
          </a:xfrm>
          <a:prstGeom prst="rect">
            <a:avLst/>
          </a:prstGeom>
          <a:noFill/>
          <a:ln w="9525">
            <a:noFill/>
            <a:miter lim="800000"/>
            <a:headEnd/>
            <a:tailEnd/>
          </a:ln>
        </p:spPr>
      </p:pic>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754</TotalTime>
  <Words>316</Words>
  <Application>Microsoft Office PowerPoint</Application>
  <PresentationFormat>On-screen Show (4:3)</PresentationFormat>
  <Paragraphs>17</Paragraphs>
  <Slides>7</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7</vt:i4>
      </vt:variant>
    </vt:vector>
  </HeadingPairs>
  <TitlesOfParts>
    <vt:vector size="11" baseType="lpstr">
      <vt:lpstr>Arial</vt:lpstr>
      <vt:lpstr>Baskerville Old Face</vt:lpstr>
      <vt:lpstr>Calibri</vt:lpstr>
      <vt:lpstr>Office Theme</vt:lpstr>
      <vt:lpstr>Democracy in America –  Alexis de Tocqueville</vt:lpstr>
      <vt:lpstr>“Bipolar Disorder” - Johnathan Rauch</vt:lpstr>
      <vt:lpstr>Rauch – Bipolar Disorder</vt:lpstr>
      <vt:lpstr>PowerPoint Presentation</vt:lpstr>
      <vt:lpstr>PowerPoint Presentation</vt:lpstr>
      <vt:lpstr>PowerPoint Presentation</vt:lpstr>
      <vt:lpstr>Liberal Democracy?</vt:lpstr>
    </vt:vector>
  </TitlesOfParts>
  <Company>Plainfield School District 202</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“Bipolar Disorder” - Johnathan Rauch</dc:title>
  <dc:creator>SKRAUSE</dc:creator>
  <cp:lastModifiedBy>Aaron Sterchi</cp:lastModifiedBy>
  <cp:revision>37</cp:revision>
  <dcterms:created xsi:type="dcterms:W3CDTF">2013-09-18T11:42:02Z</dcterms:created>
  <dcterms:modified xsi:type="dcterms:W3CDTF">2019-10-29T13:57:19Z</dcterms:modified>
</cp:coreProperties>
</file>