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3"/>
  </p:sldMasterIdLst>
  <p:notesMasterIdLst>
    <p:notesMasterId r:id="rId41"/>
  </p:notesMasterIdLst>
  <p:handoutMasterIdLst>
    <p:handoutMasterId r:id="rId42"/>
  </p:handoutMasterIdLst>
  <p:sldIdLst>
    <p:sldId id="271" r:id="rId24"/>
    <p:sldId id="256" r:id="rId25"/>
    <p:sldId id="277" r:id="rId26"/>
    <p:sldId id="263" r:id="rId27"/>
    <p:sldId id="257" r:id="rId28"/>
    <p:sldId id="259" r:id="rId29"/>
    <p:sldId id="261" r:id="rId30"/>
    <p:sldId id="260" r:id="rId31"/>
    <p:sldId id="273" r:id="rId32"/>
    <p:sldId id="258" r:id="rId33"/>
    <p:sldId id="266" r:id="rId34"/>
    <p:sldId id="267" r:id="rId35"/>
    <p:sldId id="268" r:id="rId36"/>
    <p:sldId id="269" r:id="rId37"/>
    <p:sldId id="270" r:id="rId38"/>
    <p:sldId id="276" r:id="rId39"/>
    <p:sldId id="272" r:id="rId40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6953" autoAdjust="0"/>
  </p:normalViewPr>
  <p:slideViewPr>
    <p:cSldViewPr>
      <p:cViewPr varScale="1">
        <p:scale>
          <a:sx n="58" d="100"/>
          <a:sy n="58" d="100"/>
        </p:scale>
        <p:origin x="21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3.xml"/><Relationship Id="rId39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slide" Target="slides/slide11.xml"/><Relationship Id="rId42" Type="http://schemas.openxmlformats.org/officeDocument/2006/relationships/handoutMaster" Target="handoutMasters/handoutMaster1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slide" Target="slides/slide6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Master" Target="slideMasters/slideMaster1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" Target="slides/slide8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B755659A-1ACC-41C5-9050-3E814831D553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F887E6E-966F-4395-82D4-226F66D15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15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0D0FA9BA-CE66-4AF5-9647-EEEB87D471F2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6880C65-94E4-4027-A775-F5BECC7C07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009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Polls can be powerful instruments used to measure public</a:t>
            </a:r>
            <a:r>
              <a:rPr lang="en-US" baseline="0" dirty="0" smtClean="0"/>
              <a:t> opinion and to get policy approved/passed….or they can hinder these things…any trends or reasons behind the ups and downs you see?</a:t>
            </a:r>
          </a:p>
          <a:p>
            <a:r>
              <a:rPr lang="en-US" baseline="0" dirty="0" smtClean="0"/>
              <a:t>* 2/28…meeting with Kim Jung 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0C65-94E4-4027-A775-F5BECC7C07E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283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Polls have</a:t>
            </a:r>
            <a:r>
              <a:rPr lang="en-US" baseline="0" dirty="0" smtClean="0"/>
              <a:t> come under more scrutiny since the 2016 election when the last polls showed Hillary Clinton solidly in the lead…</a:t>
            </a:r>
          </a:p>
          <a:p>
            <a:r>
              <a:rPr lang="en-US" baseline="0" dirty="0" smtClean="0"/>
              <a:t>* Hyperlink on title to video…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0C65-94E4-4027-A775-F5BECC7C07E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009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57941E-C4F6-4B02-AAD6-17E8E024B9B5}" type="slidenum">
              <a:rPr lang="en-US"/>
              <a:pPr/>
              <a:t>4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The </a:t>
            </a:r>
            <a:r>
              <a:rPr lang="en-US" dirty="0"/>
              <a:t>measuring of opinion most often occurs with polls </a:t>
            </a:r>
            <a:r>
              <a:rPr lang="en-US" dirty="0" smtClean="0"/>
              <a:t>but</a:t>
            </a:r>
            <a:r>
              <a:rPr lang="en-US" baseline="0" dirty="0" smtClean="0"/>
              <a:t> </a:t>
            </a:r>
            <a:r>
              <a:rPr lang="en-US" dirty="0" smtClean="0"/>
              <a:t>public </a:t>
            </a:r>
            <a:r>
              <a:rPr lang="en-US" dirty="0"/>
              <a:t>opinion can be measured in a variety of ways including the results of an election, and participation in demonstrations</a:t>
            </a:r>
          </a:p>
          <a:p>
            <a:pPr>
              <a:buFontTx/>
              <a:buChar char="•"/>
            </a:pPr>
            <a:r>
              <a:rPr lang="en-US" dirty="0"/>
              <a:t>The transition from private to public opinion really occurs when an individual takes some action to publicly express their views on a public subject</a:t>
            </a:r>
          </a:p>
          <a:p>
            <a:pPr>
              <a:buFontTx/>
              <a:buChar char="•"/>
            </a:pPr>
            <a:r>
              <a:rPr lang="en-US" dirty="0"/>
              <a:t>This expression of one’s view can either be proactive – getting involved in a political issues OR reactive – responding to polling questions</a:t>
            </a:r>
          </a:p>
          <a:p>
            <a:pPr>
              <a:buFontTx/>
              <a:buChar char="•"/>
            </a:pPr>
            <a:r>
              <a:rPr lang="en-US" dirty="0"/>
              <a:t>Public opinion takes three different forms:</a:t>
            </a:r>
          </a:p>
          <a:p>
            <a:pPr lvl="1">
              <a:buFontTx/>
              <a:buChar char="•"/>
            </a:pPr>
            <a:r>
              <a:rPr lang="en-US" dirty="0"/>
              <a:t>Consensus – general agreement on a public issue</a:t>
            </a:r>
          </a:p>
          <a:p>
            <a:pPr lvl="1">
              <a:buFontTx/>
              <a:buChar char="•"/>
            </a:pPr>
            <a:r>
              <a:rPr lang="en-US" dirty="0"/>
              <a:t>Divisive opinion – the public is sharply divided on a public issue</a:t>
            </a:r>
          </a:p>
          <a:p>
            <a:pPr lvl="1">
              <a:buFontTx/>
              <a:buChar char="•"/>
            </a:pPr>
            <a:r>
              <a:rPr lang="en-US" dirty="0"/>
              <a:t>Non-opinion – public opinion is generally uncertain about a particular issue i.e. close to a majority of the voters have no </a:t>
            </a:r>
            <a:r>
              <a:rPr lang="en-US" dirty="0" smtClean="0"/>
              <a:t>opinion</a:t>
            </a:r>
          </a:p>
          <a:p>
            <a:pPr lvl="1">
              <a:buFontTx/>
              <a:buChar char="•"/>
            </a:pPr>
            <a:r>
              <a:rPr lang="en-US" dirty="0" smtClean="0"/>
              <a:t>POLITICIANS</a:t>
            </a:r>
            <a:r>
              <a:rPr lang="en-US" baseline="0" dirty="0" smtClean="0"/>
              <a:t> and POLICY usually respond to consensus because there is a “clear direction” from the public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82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Issue poll – what people</a:t>
            </a:r>
            <a:r>
              <a:rPr lang="en-US" baseline="0" dirty="0" smtClean="0"/>
              <a:t> care about…so what the government might act upon</a:t>
            </a:r>
          </a:p>
          <a:p>
            <a:r>
              <a:rPr lang="en-US" baseline="0" dirty="0" smtClean="0"/>
              <a:t>Favorability poll – how I feel about an issue</a:t>
            </a:r>
          </a:p>
          <a:p>
            <a:endParaRPr lang="en-US" baseline="0" dirty="0" smtClean="0"/>
          </a:p>
          <a:p>
            <a:r>
              <a:rPr lang="en-US" baseline="0" dirty="0" smtClean="0"/>
              <a:t>* All polls generally take these forms &amp; all polls have a margin of error because I haven’t asked absolutely everyone or I may not have asked in the correct way…I can never be 100% certain of my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0C65-94E4-4027-A775-F5BECC7C07E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14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 why these</a:t>
            </a:r>
            <a:r>
              <a:rPr lang="en-US" baseline="0" dirty="0" smtClean="0"/>
              <a:t> polling methods might be bad and unscientific…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0C65-94E4-4027-A775-F5BECC7C07E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0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So….we want to ensure polls are accurate and measure the correct things…or do we?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0C65-94E4-4027-A775-F5BECC7C07E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770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Push</a:t>
            </a:r>
            <a:r>
              <a:rPr lang="en-US" baseline="0" dirty="0" smtClean="0"/>
              <a:t> polls, leading and improper questions for what I am trying to measure.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0C65-94E4-4027-A775-F5BECC7C07E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49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Again, some polls are purposely inaccurate but that doesn’t mean they don’t have an effect…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0C65-94E4-4027-A775-F5BECC7C07E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6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the presentation of results and how these can be misleading…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0C65-94E4-4027-A775-F5BECC7C07E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99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Public</a:t>
            </a:r>
            <a:r>
              <a:rPr lang="en-US" baseline="0" dirty="0" smtClean="0"/>
              <a:t> Opinion &amp; Polling are a key way we tell the government what to do…political input….and sometimes…that results in political output, but only sometimes…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0C65-94E4-4027-A775-F5BECC7C07E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57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Political inputs take numerous forms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0C65-94E4-4027-A775-F5BECC7C07E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63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do political outputs…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0C65-94E4-4027-A775-F5BECC7C07E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90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“Democracy In America</a:t>
            </a:r>
            <a:r>
              <a:rPr lang="en-US" baseline="0" dirty="0" smtClean="0"/>
              <a:t> Video Series” the public opinion section….show both these clips and discuss if there is time…..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0C65-94E4-4027-A775-F5BECC7C07E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1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29AE-B0F9-49D7-98B8-32ABECCC9176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452-BCE5-4088-8AB9-B82D57D7C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29AE-B0F9-49D7-98B8-32ABECCC9176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452-BCE5-4088-8AB9-B82D57D7C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29AE-B0F9-49D7-98B8-32ABECCC9176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452-BCE5-4088-8AB9-B82D57D7C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29AE-B0F9-49D7-98B8-32ABECCC9176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452-BCE5-4088-8AB9-B82D57D7C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29AE-B0F9-49D7-98B8-32ABECCC9176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452-BCE5-4088-8AB9-B82D57D7C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29AE-B0F9-49D7-98B8-32ABECCC9176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452-BCE5-4088-8AB9-B82D57D7C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29AE-B0F9-49D7-98B8-32ABECCC9176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452-BCE5-4088-8AB9-B82D57D7C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29AE-B0F9-49D7-98B8-32ABECCC9176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452-BCE5-4088-8AB9-B82D57D7C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29AE-B0F9-49D7-98B8-32ABECCC9176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452-BCE5-4088-8AB9-B82D57D7C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29AE-B0F9-49D7-98B8-32ABECCC9176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452-BCE5-4088-8AB9-B82D57D7C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29AE-B0F9-49D7-98B8-32ABECCC9176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AF452-BCE5-4088-8AB9-B82D57D7C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829AE-B0F9-49D7-98B8-32ABECCC9176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AF452-BCE5-4088-8AB9-B82D57D7C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customXml" Target="../../customXml/item15.xml"/><Relationship Id="rId5" Type="http://schemas.openxmlformats.org/officeDocument/2006/relationships/image" Target="../media/image1.jpeg"/><Relationship Id="rId4" Type="http://schemas.openxmlformats.org/officeDocument/2006/relationships/hyperlink" Target="http://www.google.com/url?sa=i&amp;rct=j&amp;q=&amp;esrc=s&amp;frm=1&amp;source=images&amp;cd=&amp;cad=rja&amp;docid=PtldsuWK7axqTM&amp;tbnid=_eSrE2IZO9IOPM:&amp;ved=0CAUQjRw&amp;url=http://www.brucesallan.com/2012/10/26/polls-politics-social-media/&amp;ei=UeZBUqPwFMu9qAHJjYG4CQ&amp;bvm=bv.52434380,d.aWM&amp;psig=AFQjCNGe4W3i4Y8mH1UAcAdIWPmuhW9byw&amp;ust=138013688188926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customXml" Target="../../customXml/item17.xml"/><Relationship Id="rId5" Type="http://schemas.openxmlformats.org/officeDocument/2006/relationships/image" Target="../media/image2.emf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HgZzIRhez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customXml" Target="../../customXml/item12.xml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customXml" Target="../../customXml/item13.xml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customXml" Target="../../customXml/item22.xml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customXml" Target="../../customXml/item11.xml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customXml" Target="../../customXml/item1.xml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g"/><Relationship Id="rId2" Type="http://schemas.openxmlformats.org/officeDocument/2006/relationships/tags" Target="../tags/tag8.xml"/><Relationship Id="rId1" Type="http://schemas.openxmlformats.org/officeDocument/2006/relationships/customXml" Target="../../customXml/item10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customXml" Target="../../customXml/item5.xml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customXml" Target="../../customXml/item2.xml"/><Relationship Id="rId6" Type="http://schemas.microsoft.com/office/2007/relationships/media" Target="../media/media1.mp4"/><Relationship Id="rId5" Type="http://schemas.openxmlformats.org/officeDocument/2006/relationships/tags" Target="../tags/tag11.xml"/><Relationship Id="rId4" Type="http://schemas.openxmlformats.org/officeDocument/2006/relationships/customXml" Target="../../customXml/item20.xml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2.xml"/><Relationship Id="rId1" Type="http://schemas.openxmlformats.org/officeDocument/2006/relationships/customXml" Target="../../customXml/item9.xml"/><Relationship Id="rId6" Type="http://schemas.microsoft.com/office/2007/relationships/media" Target="../media/media1.mp4"/><Relationship Id="rId5" Type="http://schemas.openxmlformats.org/officeDocument/2006/relationships/tags" Target="../tags/tag13.xml"/><Relationship Id="rId10" Type="http://schemas.openxmlformats.org/officeDocument/2006/relationships/image" Target="../media/image9.png"/><Relationship Id="rId4" Type="http://schemas.openxmlformats.org/officeDocument/2006/relationships/customXml" Target="../../customXml/item6.xml"/><Relationship Id="rId9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www.google.com/url?sa=i&amp;rct=j&amp;q=&amp;esrc=s&amp;frm=1&amp;source=images&amp;cd=&amp;cad=rja&amp;docid=J-cs2uTJAHnujM&amp;tbnid=aSKuDwwQRNeO6M:&amp;ved=0CAUQjRw&amp;url=http://www.clevelandleader.com/node/3957&amp;ei=eYBAUuGnG4aiqgGdioC4Ag&amp;bvm=bv.52434380,d.aWM&amp;psig=AFQjCNGORgV5RI6rR6W2fkZpYZ8O3a1C-g&amp;ust=1380045276845770" TargetMode="External"/><Relationship Id="rId2" Type="http://schemas.openxmlformats.org/officeDocument/2006/relationships/tags" Target="../tags/tag14.xml"/><Relationship Id="rId1" Type="http://schemas.openxmlformats.org/officeDocument/2006/relationships/customXml" Target="../../customXml/item8.xml"/><Relationship Id="rId6" Type="http://schemas.openxmlformats.org/officeDocument/2006/relationships/image" Target="../media/image11.jpeg"/><Relationship Id="rId5" Type="http://schemas.openxmlformats.org/officeDocument/2006/relationships/hyperlink" Target="http://www.google.com/url?sa=i&amp;rct=j&amp;q=&amp;esrc=s&amp;frm=1&amp;source=images&amp;cd=&amp;cad=rja&amp;docid=NJ4YtITopl0PnM&amp;tbnid=Aii33ruX9-r4iM:&amp;ved=0CAUQjRw&amp;url=http://throughablogdarkly.blogspot.com/2012/10/compulsory-voting.html&amp;ei=BYBAUpTNAYKUqgGJhICgCg&amp;bvm=bv.52434380,d.aWM&amp;psig=AFQjCNGWDnht7Qh3JMgHF6jv4yGXtoyRcw&amp;ust=1380045166714006" TargetMode="External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google.com/url?sa=i&amp;rct=j&amp;q=&amp;esrc=s&amp;frm=1&amp;source=images&amp;cd=&amp;cad=rja&amp;docid=8zJcg2UJYWCq2M&amp;tbnid=SB83RonaPa_KLM:&amp;ved=0CAUQjRw&amp;url=https://startthinkingright.wordpress.com/2008/10/20/messiah-in-chief-barack-obama-will-conservative-soldiers-stay-in/&amp;ei=NIFAUpqbMMGSqQGpw4GAAQ&amp;bvm=bv.52434380,d.aWM&amp;psig=AFQjCNG10KxlS-pYgC9UX6bBqF0lYpCD8g&amp;ust=1380045452840215" TargetMode="External"/><Relationship Id="rId2" Type="http://schemas.openxmlformats.org/officeDocument/2006/relationships/tags" Target="../tags/tag15.xml"/><Relationship Id="rId1" Type="http://schemas.openxmlformats.org/officeDocument/2006/relationships/customXml" Target="../../customXml/item3.xml"/><Relationship Id="rId6" Type="http://schemas.openxmlformats.org/officeDocument/2006/relationships/image" Target="../media/image13.jpeg"/><Relationship Id="rId5" Type="http://schemas.openxmlformats.org/officeDocument/2006/relationships/hyperlink" Target="http://www.google.com/url?sa=i&amp;rct=j&amp;q=&amp;esrc=s&amp;frm=1&amp;source=images&amp;cd=&amp;cad=rja&amp;docid=b8_3eSMcygFwqM&amp;tbnid=O8CYrd8ilZno1M:&amp;ved=0CAUQjRw&amp;url=http://en.wikipedia.org/wiki/88th_United_States_Congress&amp;ei=5oBAUtGZHoGoqgHWkoGACA&amp;bvm=bv.52434380,d.aWM&amp;psig=AFQjCNF2d9Bp5IVmj_OG8ndwa_w4Occhfg&amp;ust=1380045406986884" TargetMode="External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6.jpeg"/><Relationship Id="rId2" Type="http://schemas.openxmlformats.org/officeDocument/2006/relationships/tags" Target="../tags/tag16.xml"/><Relationship Id="rId1" Type="http://schemas.openxmlformats.org/officeDocument/2006/relationships/customXml" Target="../../customXml/item16.xml"/><Relationship Id="rId6" Type="http://schemas.openxmlformats.org/officeDocument/2006/relationships/hyperlink" Target="http://www.google.com/url?sa=i&amp;rct=j&amp;q=&amp;esrc=s&amp;frm=1&amp;source=images&amp;cd=&amp;cad=rja&amp;docid=9r7gmi2ijfC3dM&amp;tbnid=GlOyTsNW6oSAzM:&amp;ved=0CAUQjRw&amp;url=http://www.elcivics.com/civics-test-world-war-two.html&amp;ei=OIJAUvCHOcGSqQGpw4GAAQ&amp;bvm=bv.52434380,d.aWM&amp;psig=AFQjCNEsvdxwEHzOvVrDrP3MCBv3booQEw&amp;ust=1380045712729460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://www.google.com/url?sa=i&amp;rct=j&amp;q=&amp;esrc=s&amp;frm=1&amp;source=images&amp;cd=&amp;cad=rja&amp;docid=Eg2FxoU3ld-GIM&amp;tbnid=o2T9OATpeM4jeM:&amp;ved=0CAUQjRw&amp;url=http://www.ngnjnews.com/2013/06/10/thefogofterror/&amp;ei=3IFAUo-bIZPEqQGStYDQBA&amp;bvm=bv.52434380,d.aWM&amp;psig=AFQjCNHYyQPFKp6ui_3oxMftFKjlNRW9Dw&amp;ust=1380045615906305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frm=1&amp;source=images&amp;cd=&amp;cad=rja&amp;docid=ynmPWRw9tl_uQM&amp;tbnid=cakElmbUAi8QxM:&amp;ved=0CAUQjRw&amp;url=http://politicalhumor.about.com/od/politicalcartoons/ig/Political-Cartoons/Public-Opinion-Polls.htm&amp;ei=luZBUvHIF4qMqgGM64GYCQ&amp;bvm=bv.52434380,d.aWM&amp;psig=AFQjCNGe4W3i4Y8mH1UAcAdIWPmuhW9byw&amp;ust=1380136881889268" TargetMode="External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7.xml"/><Relationship Id="rId1" Type="http://schemas.openxmlformats.org/officeDocument/2006/relationships/customXml" Target="../../customXml/item21.xml"/><Relationship Id="rId6" Type="http://schemas.microsoft.com/office/2007/relationships/media" Target="../media/media1.mp4"/><Relationship Id="rId5" Type="http://schemas.openxmlformats.org/officeDocument/2006/relationships/tags" Target="../tags/tag18.xml"/><Relationship Id="rId10" Type="http://schemas.openxmlformats.org/officeDocument/2006/relationships/image" Target="../media/image9.png"/><Relationship Id="rId4" Type="http://schemas.openxmlformats.org/officeDocument/2006/relationships/customXml" Target="../../customXml/item18.xml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brucesallan.com/wp-content/uploads/2012/10/News-cartoo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101600"/>
            <a:ext cx="8077200" cy="56621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" y="5943600"/>
            <a:ext cx="87376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Describe the elements of a scientific poll.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Explain the quality and credibility of claims based on public opinion polling.</a:t>
            </a:r>
            <a:endParaRPr lang="en-US" dirty="0"/>
          </a:p>
        </p:txBody>
      </p:sp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Polling &amp; Public Opinion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3716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14400" y="5955268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President Trump – Job Approval Rating from Gallup.com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5606" r="5496"/>
          <a:stretch/>
        </p:blipFill>
        <p:spPr>
          <a:xfrm>
            <a:off x="172620" y="1828800"/>
            <a:ext cx="8869780" cy="3284309"/>
          </a:xfrm>
          <a:prstGeom prst="rect">
            <a:avLst/>
          </a:prstGeom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8687E-48DE-481B-ACA9-BE8F0C347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Can we still trust polls?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355B9F-E335-4330-ACE4-C361AB1159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47" y="1828800"/>
            <a:ext cx="8466747" cy="407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50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066800"/>
          </a:xfrm>
        </p:spPr>
        <p:txBody>
          <a:bodyPr>
            <a:noAutofit/>
          </a:bodyPr>
          <a:lstStyle/>
          <a:p>
            <a:r>
              <a:rPr lang="en-US" sz="7200" dirty="0"/>
              <a:t>Public Opinion</a:t>
            </a:r>
            <a:endParaRPr lang="en-US" sz="7200" dirty="0">
              <a:latin typeface="Palatino Linotype" pitchFamily="18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153400" cy="4648200"/>
          </a:xfrm>
        </p:spPr>
        <p:txBody>
          <a:bodyPr/>
          <a:lstStyle/>
          <a:p>
            <a:r>
              <a:rPr lang="en-US" dirty="0">
                <a:latin typeface="Palatino Linotype" pitchFamily="18" charset="0"/>
              </a:rPr>
              <a:t>the aggregate of individual attitudes or beliefs shared by some portion of adults</a:t>
            </a:r>
            <a:r>
              <a:rPr lang="en-US" i="1" dirty="0">
                <a:latin typeface="Palatino Linotype" pitchFamily="18" charset="0"/>
              </a:rPr>
              <a:t>.</a:t>
            </a:r>
            <a:r>
              <a:rPr lang="en-US" dirty="0">
                <a:latin typeface="Palatino Linotype" pitchFamily="18" charset="0"/>
              </a:rPr>
              <a:t> </a:t>
            </a:r>
          </a:p>
          <a:p>
            <a:pPr lvl="1"/>
            <a:r>
              <a:rPr lang="en-US" dirty="0">
                <a:latin typeface="Palatino Linotype" pitchFamily="18" charset="0"/>
              </a:rPr>
              <a:t>Consensus vs. Division</a:t>
            </a:r>
          </a:p>
        </p:txBody>
      </p:sp>
      <p:pic>
        <p:nvPicPr>
          <p:cNvPr id="4" name="Picture 3" descr="Schmidt Fig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800" y="2819400"/>
            <a:ext cx="4694525" cy="3817599"/>
          </a:xfrm>
          <a:prstGeom prst="rect">
            <a:avLst/>
          </a:prstGeom>
          <a:noFill/>
        </p:spPr>
      </p:pic>
    </p:spTree>
    <p:custDataLst>
      <p:custData r:id="rId1"/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Polling Definitions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Poll - a sampling or collection of opinions on a subject, taken from either a selected or a random group of persons, as for the purpose of analysis.</a:t>
            </a:r>
          </a:p>
          <a:p>
            <a:pPr algn="ctr"/>
            <a:r>
              <a:rPr lang="en-US" dirty="0"/>
              <a:t>Issue Poll vs. Favorability Poll</a:t>
            </a:r>
          </a:p>
          <a:p>
            <a:r>
              <a:rPr lang="en-US" dirty="0"/>
              <a:t>Margin of Error –an allowance for slight error or miscalculation; an allowance for changing circumstances (sampling error)</a:t>
            </a:r>
          </a:p>
          <a:p>
            <a:pPr lvl="1"/>
            <a:r>
              <a:rPr lang="en-US" dirty="0"/>
              <a:t>Usually expressed as +/- ??%</a:t>
            </a:r>
          </a:p>
          <a:p>
            <a:endParaRPr lang="en-US" dirty="0"/>
          </a:p>
        </p:txBody>
      </p:sp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wrong with each of these methods?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en-US" dirty="0"/>
              <a:t>1. Calling survey participants on the phone only from Noon until 3PM.</a:t>
            </a:r>
            <a:endParaRPr lang="en-US" u="sng" dirty="0"/>
          </a:p>
          <a:p>
            <a:pPr>
              <a:buNone/>
            </a:pPr>
            <a:r>
              <a:rPr lang="en-US" dirty="0"/>
              <a:t> 2. Asking survey participants to call in their vote.</a:t>
            </a:r>
            <a:endParaRPr lang="en-US" u="sng" dirty="0"/>
          </a:p>
          <a:p>
            <a:pPr lvl="0">
              <a:buNone/>
            </a:pPr>
            <a:r>
              <a:rPr lang="en-US" dirty="0"/>
              <a:t>3. Polling only a retirement home to gauge the nation’s views on health care.</a:t>
            </a:r>
            <a:endParaRPr lang="en-US" u="sng" dirty="0"/>
          </a:p>
          <a:p>
            <a:pPr lvl="0">
              <a:buNone/>
            </a:pPr>
            <a:r>
              <a:rPr lang="en-US" dirty="0"/>
              <a:t>4. Asking bald men what kind of shampoo they prefer.</a:t>
            </a:r>
            <a:endParaRPr lang="en-US" u="sng" dirty="0"/>
          </a:p>
          <a:p>
            <a:endParaRPr lang="en-US" dirty="0"/>
          </a:p>
        </p:txBody>
      </p:sp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Polling Definitions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257800"/>
          </a:xfrm>
        </p:spPr>
        <p:txBody>
          <a:bodyPr>
            <a:normAutofit/>
          </a:bodyPr>
          <a:lstStyle/>
          <a:p>
            <a:r>
              <a:rPr lang="en-US" dirty="0"/>
              <a:t>Representative Sampling – using a small group to represent the opinions of a larger group</a:t>
            </a:r>
          </a:p>
          <a:p>
            <a:pPr lvl="1"/>
            <a:r>
              <a:rPr lang="en-US" dirty="0"/>
              <a:t>Most accurate if it is also random</a:t>
            </a:r>
          </a:p>
          <a:p>
            <a:r>
              <a:rPr lang="en-US" dirty="0"/>
              <a:t>Quota Sampling – ensuring you have enough of each sub-group to represent the whole</a:t>
            </a:r>
          </a:p>
          <a:p>
            <a:r>
              <a:rPr lang="en-US" dirty="0"/>
              <a:t>Push Polls – misleading polls that are meant to make a person respond a certain way or believe a certain outcome</a:t>
            </a:r>
          </a:p>
        </p:txBody>
      </p:sp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wrong with each of these polling questions?</a:t>
            </a:r>
            <a:r>
              <a:rPr lang="en-US" u="sng" dirty="0"/>
              <a:t/>
            </a:r>
            <a:br>
              <a:rPr lang="en-US" u="sng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None/>
            </a:pPr>
            <a:r>
              <a:rPr lang="en-US" dirty="0"/>
              <a:t>1. “Are you in favor of killing babies?” in an abortion survey.</a:t>
            </a:r>
            <a:endParaRPr lang="en-US" u="sng" dirty="0"/>
          </a:p>
          <a:p>
            <a:pPr lvl="0">
              <a:buNone/>
            </a:pPr>
            <a:r>
              <a:rPr lang="en-US" dirty="0"/>
              <a:t>2. “Would you say that Barack Obama clobbered John McCain in the last election?” in a post-election poll.</a:t>
            </a:r>
            <a:endParaRPr lang="en-US" u="sng" dirty="0"/>
          </a:p>
          <a:p>
            <a:pPr lvl="0">
              <a:buNone/>
            </a:pPr>
            <a:r>
              <a:rPr lang="en-US" dirty="0"/>
              <a:t>3. “Do you like the President?” in a presidential approval rating.</a:t>
            </a:r>
            <a:endParaRPr lang="en-US" u="sng" dirty="0"/>
          </a:p>
          <a:p>
            <a:pPr lvl="0">
              <a:buNone/>
            </a:pPr>
            <a:r>
              <a:rPr lang="en-US" dirty="0"/>
              <a:t>4. “For whom did you vote in the last election?” to assess partisan affiliation.</a:t>
            </a:r>
            <a:endParaRPr lang="en-US" u="sng" dirty="0"/>
          </a:p>
          <a:p>
            <a:endParaRPr lang="en-US" dirty="0"/>
          </a:p>
        </p:txBody>
      </p:sp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923" y="78243"/>
            <a:ext cx="3468478" cy="1143000"/>
          </a:xfrm>
        </p:spPr>
        <p:txBody>
          <a:bodyPr/>
          <a:lstStyle/>
          <a:p>
            <a:r>
              <a:rPr lang="en-US" dirty="0"/>
              <a:t>Straw Polls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800600"/>
            <a:ext cx="8229600" cy="1828800"/>
          </a:xfrm>
        </p:spPr>
        <p:txBody>
          <a:bodyPr/>
          <a:lstStyle/>
          <a:p>
            <a:r>
              <a:rPr lang="en-US" dirty="0"/>
              <a:t>Inaccurate &amp; nonbinding</a:t>
            </a:r>
          </a:p>
          <a:p>
            <a:r>
              <a:rPr lang="en-US" dirty="0"/>
              <a:t>Have an effect on media and within the group they are taken from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842840"/>
            <a:ext cx="3886200" cy="25114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242" y="65120"/>
            <a:ext cx="3810000" cy="2724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4300548" cy="2942480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301682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can these results be skewed?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sz="4000" dirty="0"/>
              <a:t>4 out of 5 doctors surveyed recommend Product X.</a:t>
            </a:r>
          </a:p>
          <a:p>
            <a:pPr lvl="0"/>
            <a:r>
              <a:rPr lang="en-US" sz="4000" dirty="0"/>
              <a:t>If the election were held tomorrow, 43% of all likely voters would vote for Roberta Jones.</a:t>
            </a:r>
          </a:p>
          <a:p>
            <a:pPr lvl="0"/>
            <a:r>
              <a:rPr lang="en-US" sz="4000" dirty="0"/>
              <a:t>85% of all Americans prefer Brand Q over Brand Y.</a:t>
            </a:r>
          </a:p>
          <a:p>
            <a:pPr lvl="0"/>
            <a:r>
              <a:rPr lang="en-US" sz="4000" dirty="0"/>
              <a:t>66% of all parents surveyed think their children watch too much television.</a:t>
            </a:r>
          </a:p>
          <a:p>
            <a:endParaRPr lang="en-US" dirty="0"/>
          </a:p>
        </p:txBody>
      </p:sp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cartoonstock.com/newscartoons/cartoonists/trh/lowres/trhn54l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95400" y="76200"/>
            <a:ext cx="6858000" cy="6583680"/>
          </a:xfrm>
          <a:prstGeom prst="rect">
            <a:avLst/>
          </a:prstGeom>
          <a:noFill/>
        </p:spPr>
      </p:pic>
      <p:pic>
        <p:nvPicPr>
          <p:cNvPr id="2" name="tmp323F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999879" end="392233.7891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13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Political Input vs. Political Output</a:t>
            </a:r>
          </a:p>
        </p:txBody>
      </p:sp>
      <p:pic>
        <p:nvPicPr>
          <p:cNvPr id="32770" name="Picture 2" descr="http://www.twainquotes.com/publicopinion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38400" y="1371600"/>
            <a:ext cx="4591050" cy="5181601"/>
          </a:xfrm>
          <a:prstGeom prst="rect">
            <a:avLst/>
          </a:prstGeom>
          <a:noFill/>
        </p:spPr>
      </p:pic>
      <p:pic>
        <p:nvPicPr>
          <p:cNvPr id="3" name="tmp323F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1013649" end="369739.7891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13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Political Inputs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4724400" cy="4525963"/>
          </a:xfrm>
        </p:spPr>
        <p:txBody>
          <a:bodyPr/>
          <a:lstStyle/>
          <a:p>
            <a:r>
              <a:rPr lang="en-US" dirty="0"/>
              <a:t>Political inputs:</a:t>
            </a:r>
          </a:p>
          <a:p>
            <a:pPr lvl="1"/>
            <a:r>
              <a:rPr lang="en-US" dirty="0"/>
              <a:t> demands</a:t>
            </a:r>
          </a:p>
          <a:p>
            <a:pPr lvl="2"/>
            <a:r>
              <a:rPr lang="en-US" dirty="0"/>
              <a:t>for action, for concrete benefits or for other political outputs</a:t>
            </a:r>
          </a:p>
          <a:p>
            <a:pPr lvl="1"/>
            <a:r>
              <a:rPr lang="en-US" dirty="0"/>
              <a:t>supports</a:t>
            </a:r>
          </a:p>
          <a:p>
            <a:pPr lvl="2"/>
            <a:r>
              <a:rPr lang="en-US" dirty="0"/>
              <a:t>votes, ideological loyalty, party membership, donations, etc.</a:t>
            </a:r>
          </a:p>
        </p:txBody>
      </p:sp>
      <p:pic>
        <p:nvPicPr>
          <p:cNvPr id="4098" name="Picture 2" descr="http://4.bp.blogspot.com/-jt0qYmLK41U/UG23-EAhAjI/AAAAAAAAAWg/iMyGUfx3klY/s1600/voting-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990600"/>
            <a:ext cx="3112257" cy="2971800"/>
          </a:xfrm>
          <a:prstGeom prst="rect">
            <a:avLst/>
          </a:prstGeom>
          <a:noFill/>
        </p:spPr>
      </p:pic>
      <p:pic>
        <p:nvPicPr>
          <p:cNvPr id="4100" name="Picture 4" descr="https://encrypted-tbn2.gstatic.com/images?q=tbn:ANd9GcQdrvRdt9mq4Azj7VrqAGgGMCnQim-6Mpq4pLZUZyUBRAmnZYlojA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5800" y="4114800"/>
            <a:ext cx="3276600" cy="2457450"/>
          </a:xfrm>
          <a:prstGeom prst="rect">
            <a:avLst/>
          </a:prstGeom>
          <a:noFill/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Political Outputs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dirty="0"/>
              <a:t>Political outputs:</a:t>
            </a:r>
          </a:p>
          <a:p>
            <a:pPr lvl="1"/>
            <a:r>
              <a:rPr lang="en-US" dirty="0"/>
              <a:t>decisions supporting values</a:t>
            </a:r>
          </a:p>
          <a:p>
            <a:pPr lvl="1"/>
            <a:r>
              <a:rPr lang="en-US" dirty="0"/>
              <a:t>distributions of benefits, establishment of programs and services, new laws &amp; regulations</a:t>
            </a:r>
          </a:p>
        </p:txBody>
      </p:sp>
      <p:pic>
        <p:nvPicPr>
          <p:cNvPr id="3074" name="Picture 2" descr="http://upload.wikimedia.org/wikipedia/commons/a/a9/Lyndon_Johnson_signing_Civil_Rights_Act,_July_2,_1964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0" y="3657600"/>
            <a:ext cx="4343400" cy="2904375"/>
          </a:xfrm>
          <a:prstGeom prst="rect">
            <a:avLst/>
          </a:prstGeom>
          <a:noFill/>
        </p:spPr>
      </p:pic>
      <p:pic>
        <p:nvPicPr>
          <p:cNvPr id="3076" name="Picture 4" descr="http://startthinkingright.files.wordpress.com/2008/10/gay-military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" y="3139439"/>
            <a:ext cx="3200400" cy="3566161"/>
          </a:xfrm>
          <a:prstGeom prst="rect">
            <a:avLst/>
          </a:prstGeom>
          <a:noFill/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When does public opinion affect policy? – it depends…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degree of agreement within the public</a:t>
            </a:r>
          </a:p>
          <a:p>
            <a:r>
              <a:rPr lang="en-US" dirty="0"/>
              <a:t> intensity with which opinions are held</a:t>
            </a:r>
          </a:p>
          <a:p>
            <a:r>
              <a:rPr lang="en-US" dirty="0"/>
              <a:t>and the extent of organized support for and against the public position</a:t>
            </a:r>
          </a:p>
          <a:p>
            <a:r>
              <a:rPr lang="en-US" dirty="0"/>
              <a:t>clarity and simplicity of the issue</a:t>
            </a:r>
          </a:p>
        </p:txBody>
      </p:sp>
      <p:pic>
        <p:nvPicPr>
          <p:cNvPr id="2050" name="Picture 2" descr="http://ngnjnews.com/wp-content/uploads/2013/06/the-patriot-act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895" y="838200"/>
            <a:ext cx="4114105" cy="2734426"/>
          </a:xfrm>
          <a:prstGeom prst="rect">
            <a:avLst/>
          </a:prstGeom>
          <a:noFill/>
        </p:spPr>
      </p:pic>
      <p:pic>
        <p:nvPicPr>
          <p:cNvPr id="2052" name="Picture 4" descr="http://www.elcivics.com/franklin-roosevelt-signing-declaration-of-war-against-japan-december-1941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3352800"/>
            <a:ext cx="2604477" cy="3276600"/>
          </a:xfrm>
          <a:prstGeom prst="rect">
            <a:avLst/>
          </a:prstGeom>
          <a:noFill/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Opinion: Voice of the People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A Change of Heart about Federalizing Airport Security</a:t>
            </a:r>
            <a:endParaRPr lang="en-US" dirty="0"/>
          </a:p>
          <a:p>
            <a:pPr lvl="1"/>
            <a:r>
              <a:rPr lang="en-US" dirty="0"/>
              <a:t>Why did the Republicans eventually give in on the airport security bill?</a:t>
            </a:r>
          </a:p>
          <a:p>
            <a:pPr lvl="1"/>
            <a:r>
              <a:rPr lang="en-US" dirty="0"/>
              <a:t>How did political leaders know what the public wanted?</a:t>
            </a:r>
          </a:p>
          <a:p>
            <a:r>
              <a:rPr lang="en-US" b="1" dirty="0"/>
              <a:t>The Case of Vermont and Its Civil Unions Legislation</a:t>
            </a:r>
            <a:endParaRPr lang="en-US" dirty="0"/>
          </a:p>
          <a:p>
            <a:pPr lvl="1"/>
            <a:r>
              <a:rPr lang="en-US" dirty="0"/>
              <a:t>How did Vermont’s citizens express their views on civil unions?</a:t>
            </a:r>
          </a:p>
          <a:p>
            <a:pPr lvl="1"/>
            <a:r>
              <a:rPr lang="en-US" dirty="0"/>
              <a:t>Should polls be ignored in favor of participation in rallies or letter writing campaigns?</a:t>
            </a:r>
          </a:p>
          <a:p>
            <a:pPr lvl="1"/>
            <a:r>
              <a:rPr lang="en-US" dirty="0"/>
              <a:t>Given public opinion, did Senator MacDonald do the right thing?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58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z.about.com/d/politicalhumor/1/0/P/z/1/public_opinion_polls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381000"/>
            <a:ext cx="8704385" cy="6172200"/>
          </a:xfrm>
          <a:prstGeom prst="rect">
            <a:avLst/>
          </a:prstGeom>
          <a:noFill/>
        </p:spPr>
      </p:pic>
      <p:pic>
        <p:nvPicPr>
          <p:cNvPr id="2" name="tmp323F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1349946" end="12.7891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13800" y="101600"/>
            <a:ext cx="228600" cy="228600"/>
          </a:xfrm>
          <a:prstGeom prst="rect">
            <a:avLst/>
          </a:prstGeom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4F99043E-FF94-462D-BE35-97425FC57C08}"/>
  <p:tag name="ATHENA.CUSTOMXMLCONTENT" val="&lt;?xml version=&quot;1.0&quot;?&gt;&lt;athena xmlns=&quot;http://schemas.microsoft.com/edu/athena&quot; version=&quot;0.1.4911.0&quot;&gt;&lt;timings duration=&quot;67485&quot;/&gt;&lt;/athena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1DE75C0B-945A-471E-82C1-16042DEC06B4}"/>
  <p:tag name="ATHENA.CUSTOMXMLCONTENT" val="&lt;?xml version=&quot;1.0&quot;?&gt;&lt;athena xmlns=&quot;http://schemas.microsoft.com/edu/athena&quot; version=&quot;0.1.4911.0&quot;&gt;&lt;timings duration=&quot;67677&quot;/&gt;&lt;/athena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1C9900FB-5569-47DC-87DF-2E2C4692572F}"/>
  <p:tag name="ATHENA.CUSTOMXMLCONTENT" val="&lt;?xml version=&quot;1.0&quot;?&gt;&lt;athena xmlns=&quot;http://schemas.microsoft.com/edu/athena&quot; version=&quot;0.1.4911.0&quot;&gt;&lt;timings duration=&quot;79457&quot;/&gt;&lt;/athena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22AF1BDB-0418-4149-ACE3-E1ADBDD595E7}"/>
  <p:tag name="ATHENA.CUSTOMXMLCONTENT" val="&lt;?xml version=&quot;1.0&quot;?&gt;&lt;athena xmlns=&quot;http://schemas.microsoft.com/edu/athena&quot; version=&quot;0.1.4911.0&quot;&gt;&lt;timings duration=&quot;93558&quot;&gt;&lt;event time=&quot;1279&quot; type=&quot;OnNext&quot; clickIndex=&quot;1&quot; wacClickIndex=&quot;1&quot;/&gt;&lt;event time=&quot;1890&quot; type=&quot;OnNext&quot; clickIndex=&quot;2&quot; wacClickIndex=&quot;2&quot;/&gt;&lt;event time=&quot;2555&quot; type=&quot;OnNext&quot; clickIndex=&quot;3&quot; wacClickIndex=&quot;3&quot;/&gt;&lt;/timings&gt;&lt;/athena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201DE953-CAB7-4099-B686-74458ED92949}"/>
  <p:tag name="ATHENA.CUSTOMXMLCONTENT" val="&lt;?xml version=&quot;1.0&quot;?&gt;&lt;athena xmlns=&quot;http://schemas.microsoft.com/edu/athena&quot; version=&quot;0.1.4911.0&quot;&gt;&lt;timings duration=&quot;87143&quot;&gt;&lt;event time=&quot;2192&quot; type=&quot;OnNext&quot; clickIndex=&quot;1&quot; wacClickIndex=&quot;1&quot;/&gt;&lt;event time=&quot;2885&quot; type=&quot;OnNext&quot; clickIndex=&quot;2&quot; wacClickIndex=&quot;2&quot;/&gt;&lt;event time=&quot;3569&quot; type=&quot;OnNext&quot; clickIndex=&quot;3&quot; wacClickIndex=&quot;3&quot;/&gt;&lt;event time=&quot;4667&quot; type=&quot;OnNext&quot; clickIndex=&quot;4&quot; wacClickIndex=&quot;4&quot;/&gt;&lt;/timings&gt;&lt;/athena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95ED35D9-74E9-4D01-94DA-FD9707CB5B33}"/>
  <p:tag name="ATHENA.CUSTOMXMLCONTENT" val="&lt;?xml version=&quot;1.0&quot;?&gt;&lt;athena xmlns=&quot;http://schemas.microsoft.com/edu/athena&quot; version=&quot;0.1.4911.0&quot;&gt;&lt;timings duration=&quot;80077&quot;&gt;&lt;event time=&quot;1815&quot; type=&quot;OnNext&quot; clickIndex=&quot;1&quot; wacClickIndex=&quot;1&quot;/&gt;&lt;event time=&quot;2411&quot; type=&quot;OnNext&quot; clickIndex=&quot;2&quot; wacClickIndex=&quot;2&quot;/&gt;&lt;event time=&quot;3038&quot; type=&quot;OnNext&quot; clickIndex=&quot;3&quot; wacClickIndex=&quot;3&quot;/&gt;&lt;/timings&gt;&lt;/athena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528278E5-BE9D-4EC4-96F6-69A0370A5CFA}"/>
  <p:tag name="ATHENA.CUSTOMXMLCONTENT" val="&lt;?xml version=&quot;1.0&quot;?&gt;&lt;athena xmlns=&quot;http://schemas.microsoft.com/edu/athena&quot; version=&quot;0.1.4911.0&quot;&gt;&lt;timings duration=&quot;145855&quot;&gt;&lt;event time=&quot;5218&quot; type=&quot;OnNext&quot; clickIndex=&quot;1&quot; wacClickIndex=&quot;1&quot;/&gt;&lt;event time=&quot;5702&quot; type=&quot;OnNext&quot; clickIndex=&quot;2&quot; wacClickIndex=&quot;2&quot;/&gt;&lt;event time=&quot;6157&quot; type=&quot;OnNext&quot; clickIndex=&quot;3&quot; wacClickIndex=&quot;3&quot;/&gt;&lt;event time=&quot;6685&quot; type=&quot;OnNext&quot; clickIndex=&quot;4&quot; wacClickIndex=&quot;4&quot;/&gt;&lt;/timings&gt;&lt;/athena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9FF4C4EA-FEFC-43B2-9969-ACD235574923}"/>
  <p:tag name="ATHENA.CUSTOMXMLCONTENT" val="&lt;?xml version=&quot;1.0&quot;?&gt;&lt;athena xmlns=&quot;http://schemas.microsoft.com/edu/athena&quot; version=&quot;0.1.4911.0&quot;&gt;&lt;timings duration=&quot;84514&quot;/&gt;&lt;/athena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218AF489-0819-426F-B540-8D91F966A956}"/>
  <p:tag name="ATHENA.CUSTOMXMLCONTENT" val="&lt;?xml version=&quot;1.0&quot;?&gt;&lt;athena xmlns=&quot;http://schemas.microsoft.com/edu/athena&quot; version=&quot;0.1.4911.0&quot;&gt;&lt;timings duration=&quot;144435&quot;&gt;&lt;event time=&quot;4263&quot; type=&quot;OnNext&quot; clickIndex=&quot;1&quot; wacClickIndex=&quot;1&quot;/&gt;&lt;event time=&quot;4750&quot; type=&quot;OnNext&quot; clickIndex=&quot;2&quot; wacClickIndex=&quot;2&quot;/&gt;&lt;event time=&quot;5463&quot; type=&quot;OnNext&quot; clickIndex=&quot;3&quot; wacClickIndex=&quot;3&quot;/&gt;&lt;event time=&quot;6397&quot; type=&quot;OnNext&quot; clickIndex=&quot;4&quot; wacClickIndex=&quot;4&quot;/&gt;&lt;/timings&gt;&lt;/athena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2E69DE9C-CFD8-4045-A829-84331E61BC87}"/>
  <p:tag name="ATHENA.CUSTOMXMLCONTENT" val="&lt;?xml version=&quot;1.0&quot;?&gt;&lt;athena xmlns=&quot;http://schemas.microsoft.com/edu/athena&quot; version=&quot;0.1.4911.0&quot;&gt;&lt;timings duration=&quot;13770&quot;/&gt;&lt;/athena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F92EC64B-65E2-429B-9C3D-D6F1EA3A442A}"/>
  <p:tag name="ATHENA.CUSTOMXMLCONTENT" val="&lt;?xml version=&quot;1.0&quot;?&gt;&lt;athena xmlns=&quot;http://schemas.microsoft.com/edu/athena&quot; version=&quot;0.1.4911.0&quot;&gt;&lt;media streamable=&quot;true&quot; recordStart=&quot;999879&quot; recordEnd=&quot;1013649&quot; recordLength=&quot;1405882&quot; audioOnly=&quot;true&quot;/&gt;&lt;/athena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3B0CFC09-C57C-4F47-8358-E6A1C4C22304}"/>
  <p:tag name="ATHENA.CUSTOMXMLCONTENT" val="&lt;?xml version=&quot;1.0&quot;?&gt;&lt;athena xmlns=&quot;http://schemas.microsoft.com/edu/athena&quot; version=&quot;0.1.4911.0&quot;&gt;&lt;timings duration=&quot;22494&quot;/&gt;&lt;/athena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35A588F0-3EF0-4039-B19E-BEABB97F62D1}"/>
  <p:tag name="ATHENA.CUSTOMXMLCONTENT" val="&lt;?xml version=&quot;1.0&quot;?&gt;&lt;athena xmlns=&quot;http://schemas.microsoft.com/edu/athena&quot; version=&quot;0.1.4911.0&quot;&gt;&lt;media streamable=&quot;true&quot; recordStart=&quot;1013649&quot; recordEnd=&quot;1036143&quot; recordLength=&quot;1405882&quot; audioOnly=&quot;true&quot;/&gt;&lt;/athena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77CB48F8-724B-425D-B694-68D9C8FFA4AE}"/>
  <p:tag name="ATHENA.CUSTOMXMLCONTENT" val="&lt;?xml version=&quot;1.0&quot;?&gt;&lt;athena xmlns=&quot;http://schemas.microsoft.com/edu/athena&quot; version=&quot;0.1.4911.0&quot;&gt;&lt;timings duration=&quot;65893&quot;/&gt;&lt;/athena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C3366BDC-91D9-422C-B86A-A6E7D653F664}"/>
  <p:tag name="ATHENA.CUSTOMXMLCONTENT" val="&lt;?xml version=&quot;1.0&quot;?&gt;&lt;athena xmlns=&quot;http://schemas.microsoft.com/edu/athena&quot; version=&quot;0.1.4911.0&quot;&gt;&lt;timings duration=&quot;108505&quot;/&gt;&lt;/athena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DA6E3D14-C0FB-425E-8D31-61A46B923B0B}"/>
  <p:tag name="ATHENA.CUSTOMXMLCONTENT" val="&lt;?xml version=&quot;1.0&quot;?&gt;&lt;athena xmlns=&quot;http://schemas.microsoft.com/edu/athena&quot; version=&quot;0.1.4911.0&quot;&gt;&lt;timings duration=&quot;139405&quot;&gt;&lt;event time=&quot;11310&quot; type=&quot;OnNext&quot; clickIndex=&quot;1&quot; wacClickIndex=&quot;1&quot;/&gt;&lt;event time=&quot;11703&quot; type=&quot;OnNext&quot; clickIndex=&quot;2&quot; wacClickIndex=&quot;2&quot;/&gt;&lt;event time=&quot;12112&quot; type=&quot;OnNext&quot; clickIndex=&quot;3&quot; wacClickIndex=&quot;3&quot;/&gt;&lt;event time=&quot;12609&quot; type=&quot;OnNext&quot; clickIndex=&quot;4&quot; wacClickIndex=&quot;4&quot;/&gt;&lt;/timings&gt;&lt;/athena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D540B224-CE9F-422D-9DF8-23E3358C388A}"/>
  <p:tag name="ATHENA.CUSTOMXMLCONTENT" val="&lt;?xml version=&quot;1.0&quot;?&gt;&lt;athena xmlns=&quot;http://schemas.microsoft.com/edu/athena&quot; version=&quot;0.1.4911.0&quot;&gt;&lt;timings duration=&quot;55924&quot;/&gt;&lt;/athena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D1086680-27BD-4F97-8636-7E7C58E7B18D}"/>
  <p:tag name="ATHENA.CUSTOMXMLCONTENT" val="&lt;?xml version=&quot;1.0&quot;?&gt;&lt;athena xmlns=&quot;http://schemas.microsoft.com/edu/athena&quot; version=&quot;0.1.4911.0&quot;&gt;&lt;media streamable=&quot;true&quot; recordStart=&quot;1349946&quot; recordEnd=&quot;1405870&quot; recordLength=&quot;1405882&quot; audioOnly=&quot;true&quot;/&gt;&lt;/athena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item1.xml><?xml version="1.0" encoding="utf-8"?>
<athena xmlns="http://schemas.microsoft.com/edu/athena" version="0.1.4911.0">
  <timings duration="145855">
    <event time="5218" type="OnNext" clickIndex="1" wacClickIndex="1"/>
    <event time="5702" type="OnNext" clickIndex="2" wacClickIndex="2"/>
    <event time="6157" type="OnNext" clickIndex="3" wacClickIndex="3"/>
    <event time="6685" type="OnNext" clickIndex="4" wacClickIndex="4"/>
  </timings>
</athena>
</file>

<file path=customXml/item2.xml><?xml version="1.0" encoding="utf-8"?>
<athena xmlns="http://schemas.microsoft.com/edu/athena" version="0.1.4911.0">
  <timings duration="13770"/>
</athena>
</file>

<file path=customXml/item3.xml><?xml version="1.0" encoding="utf-8"?>
<athena xmlns="http://schemas.microsoft.com/edu/athena" version="0.1.4911.0">
  <timings duration="108505"/>
</athena>
</file>

<file path=customXml/item4.xml><?xml version="1.0" encoding="utf-8"?>
<athena xmlns="http://schemas.microsoft.com/edu/athena" version="0.1.4911.0">
  <media streamable="true" recordStart="1210541" recordEnd="1349946" recordLength="1405882" audioOnly="true"/>
</athena>
</file>

<file path=customXml/item5.xml><?xml version="1.0" encoding="utf-8"?>
<athena xmlns="http://schemas.microsoft.com/edu/athena" version="0.1.4911.0">
  <timings duration="144435">
    <event time="4263" type="OnNext" clickIndex="1" wacClickIndex="1"/>
    <event time="4750" type="OnNext" clickIndex="2" wacClickIndex="2"/>
    <event time="5463" type="OnNext" clickIndex="3" wacClickIndex="3"/>
    <event time="6397" type="OnNext" clickIndex="4" wacClickIndex="4"/>
  </timings>
</athena>
</file>

<file path=customXml/item6.xml><?xml version="1.0" encoding="utf-8"?>
<athena xmlns="http://schemas.microsoft.com/edu/athena" version="0.1.4911.0">
  <media streamable="true" recordStart="1013649" recordEnd="1036143" recordLength="1405882" audioOnly="true"/>
</athena>
</file>

<file path=customXml/item7.xml><?xml version="1.0" encoding="utf-8"?>
<athena xmlns="http://schemas.microsoft.com/edu/athena" version="0.1.4911.0">
  <timings duration="60009"/>
</athena>
</file>

<file path=customXml/item8.xml><?xml version="1.0" encoding="utf-8"?>
<athena xmlns="http://schemas.microsoft.com/edu/athena" version="0.1.4911.0">
  <timings duration="65893"/>
</athena>
</file>

<file path=customXml/item9.xml><?xml version="1.0" encoding="utf-8"?>
<athena xmlns="http://schemas.microsoft.com/edu/athena" version="0.1.4911.0">
  <timings duration="22494"/>
</athena>
</file>

<file path=customXml/item10.xml><?xml version="1.0" encoding="utf-8"?>
<athena xmlns="http://schemas.microsoft.com/edu/athena" version="0.1.4911.0">
  <timings duration="84514"/>
</athena>
</file>

<file path=customXml/item11.xml><?xml version="1.0" encoding="utf-8"?>
<athena xmlns="http://schemas.microsoft.com/edu/athena" version="0.1.4911.0">
  <timings duration="80077">
    <event time="1815" type="OnNext" clickIndex="1" wacClickIndex="1"/>
    <event time="2411" type="OnNext" clickIndex="2" wacClickIndex="2"/>
    <event time="3038" type="OnNext" clickIndex="3" wacClickIndex="3"/>
  </timings>
</athena>
</file>

<file path=customXml/item12.xml><?xml version="1.0" encoding="utf-8"?>
<athena xmlns="http://schemas.microsoft.com/edu/athena" version="0.1.4911.0">
  <timings duration="79457"/>
</athena>
</file>

<file path=customXml/item13.xml><?xml version="1.0" encoding="utf-8"?>
<athena xmlns="http://schemas.microsoft.com/edu/athena" version="0.1.4911.0">
  <timings duration="93558">
    <event time="1279" type="OnNext" clickIndex="1" wacClickIndex="1"/>
    <event time="1890" type="OnNext" clickIndex="2" wacClickIndex="2"/>
    <event time="2555" type="OnNext" clickIndex="3" wacClickIndex="3"/>
  </timings>
</athena>
</file>

<file path=customXml/item14.xml><?xml version="1.0" encoding="utf-8"?>
<athena xmlns="http://schemas.microsoft.com/edu/athena" version="0.1.4911.0">
  <media streamable="true" recordStart="1102036" recordEnd="1210541" recordLength="1405882" audioOnly="true"/>
</athena>
</file>

<file path=customXml/item15.xml><?xml version="1.0" encoding="utf-8"?>
<athena xmlns="http://schemas.microsoft.com/edu/athena" version="0.1.4911.0">
  <timings duration="67485"/>
</athena>
</file>

<file path=customXml/item16.xml><?xml version="1.0" encoding="utf-8"?>
<athena xmlns="http://schemas.microsoft.com/edu/athena" version="0.1.4911.0">
  <timings duration="139405">
    <event time="11310" type="OnNext" clickIndex="1" wacClickIndex="1"/>
    <event time="11703" type="OnNext" clickIndex="2" wacClickIndex="2"/>
    <event time="12112" type="OnNext" clickIndex="3" wacClickIndex="3"/>
    <event time="12609" type="OnNext" clickIndex="4" wacClickIndex="4"/>
  </timings>
</athena>
</file>

<file path=customXml/item17.xml><?xml version="1.0" encoding="utf-8"?>
<athena xmlns="http://schemas.microsoft.com/edu/athena" version="0.1.4911.0">
  <timings duration="67677"/>
</athena>
</file>

<file path=customXml/item18.xml><?xml version="1.0" encoding="utf-8"?>
<athena xmlns="http://schemas.microsoft.com/edu/athena" version="0.1.4911.0">
  <media streamable="true" recordStart="1349946" recordEnd="1405870" recordLength="1405882" audioOnly="true"/>
</athena>
</file>

<file path=customXml/item19.xml><?xml version="1.0" encoding="utf-8"?>
<athena xmlns="http://schemas.microsoft.com/edu/athena" version="0.1.4911.0">
  <media streamable="true" recordStart="184275" recordEnd="244284" recordLength="1405882" audioOnly="true"/>
</athena>
</file>

<file path=customXml/item20.xml><?xml version="1.0" encoding="utf-8"?>
<athena xmlns="http://schemas.microsoft.com/edu/athena" version="0.1.4911.0">
  <media streamable="true" recordStart="999879" recordEnd="1013649" recordLength="1405882" audioOnly="true"/>
</athena>
</file>

<file path=customXml/item21.xml><?xml version="1.0" encoding="utf-8"?>
<athena xmlns="http://schemas.microsoft.com/edu/athena" version="0.1.4911.0">
  <timings duration="55924"/>
</athena>
</file>

<file path=customXml/item22.xml><?xml version="1.0" encoding="utf-8"?>
<athena xmlns="http://schemas.microsoft.com/edu/athena" version="0.1.4911.0">
  <timings duration="87143">
    <event time="2192" type="OnNext" clickIndex="1" wacClickIndex="1"/>
    <event time="2885" type="OnNext" clickIndex="2" wacClickIndex="2"/>
    <event time="3569" type="OnNext" clickIndex="3" wacClickIndex="3"/>
    <event time="4667" type="OnNext" clickIndex="4" wacClickIndex="4"/>
  </timings>
</athena>
</file>

<file path=customXml/itemProps1.xml><?xml version="1.0" encoding="utf-8"?>
<ds:datastoreItem xmlns:ds="http://schemas.openxmlformats.org/officeDocument/2006/customXml" ds:itemID="{528278E5-BE9D-4EC4-96F6-69A0370A5CFA}">
  <ds:schemaRefs>
    <ds:schemaRef ds:uri="http://schemas.microsoft.com/edu/athena"/>
  </ds:schemaRefs>
</ds:datastoreItem>
</file>

<file path=customXml/itemProps2.xml><?xml version="1.0" encoding="utf-8"?>
<ds:datastoreItem xmlns:ds="http://schemas.openxmlformats.org/officeDocument/2006/customXml" ds:itemID="{2E69DE9C-CFD8-4045-A829-84331E61BC87}">
  <ds:schemaRefs>
    <ds:schemaRef ds:uri="http://schemas.microsoft.com/edu/athena"/>
  </ds:schemaRefs>
</ds:datastoreItem>
</file>

<file path=customXml/itemProps3.xml><?xml version="1.0" encoding="utf-8"?>
<ds:datastoreItem xmlns:ds="http://schemas.openxmlformats.org/officeDocument/2006/customXml" ds:itemID="{C3366BDC-91D9-422C-B86A-A6E7D653F664}">
  <ds:schemaRefs>
    <ds:schemaRef ds:uri="http://schemas.microsoft.com/edu/athena"/>
  </ds:schemaRefs>
</ds:datastoreItem>
</file>

<file path=customXml/itemProps4.xml><?xml version="1.0" encoding="utf-8"?>
<ds:datastoreItem xmlns:ds="http://schemas.openxmlformats.org/officeDocument/2006/customXml" ds:itemID="{F3542788-B185-45BE-A884-234ACB22CCD4}">
  <ds:schemaRefs>
    <ds:schemaRef ds:uri="http://schemas.microsoft.com/edu/athena"/>
  </ds:schemaRefs>
</ds:datastoreItem>
</file>

<file path=customXml/itemProps5.xml><?xml version="1.0" encoding="utf-8"?>
<ds:datastoreItem xmlns:ds="http://schemas.openxmlformats.org/officeDocument/2006/customXml" ds:itemID="{218AF489-0819-426F-B540-8D91F966A956}">
  <ds:schemaRefs>
    <ds:schemaRef ds:uri="http://schemas.microsoft.com/edu/athena"/>
  </ds:schemaRefs>
</ds:datastoreItem>
</file>

<file path=customXml/itemProps6.xml><?xml version="1.0" encoding="utf-8"?>
<ds:datastoreItem xmlns:ds="http://schemas.openxmlformats.org/officeDocument/2006/customXml" ds:itemID="{35A588F0-3EF0-4039-B19E-BEABB97F62D1}">
  <ds:schemaRefs>
    <ds:schemaRef ds:uri="http://schemas.microsoft.com/edu/athena"/>
  </ds:schemaRefs>
</ds:datastoreItem>
</file>

<file path=customXml/itemProps7.xml><?xml version="1.0" encoding="utf-8"?>
<ds:datastoreItem xmlns:ds="http://schemas.openxmlformats.org/officeDocument/2006/customXml" ds:itemID="{1E0B7AFD-F5EF-478B-9FC4-FE837D9419C3}">
  <ds:schemaRefs>
    <ds:schemaRef ds:uri="http://schemas.microsoft.com/edu/athena"/>
  </ds:schemaRefs>
</ds:datastoreItem>
</file>

<file path=customXml/itemProps8.xml><?xml version="1.0" encoding="utf-8"?>
<ds:datastoreItem xmlns:ds="http://schemas.openxmlformats.org/officeDocument/2006/customXml" ds:itemID="{77CB48F8-724B-425D-B694-68D9C8FFA4AE}">
  <ds:schemaRefs>
    <ds:schemaRef ds:uri="http://schemas.microsoft.com/edu/athena"/>
  </ds:schemaRefs>
</ds:datastoreItem>
</file>

<file path=customXml/itemProps9.xml><?xml version="1.0" encoding="utf-8"?>
<ds:datastoreItem xmlns:ds="http://schemas.openxmlformats.org/officeDocument/2006/customXml" ds:itemID="{3B0CFC09-C57C-4F47-8358-E6A1C4C22304}">
  <ds:schemaRefs>
    <ds:schemaRef ds:uri="http://schemas.microsoft.com/edu/athena"/>
  </ds:schemaRefs>
</ds:datastoreItem>
</file>

<file path=customXml/itemProps10.xml><?xml version="1.0" encoding="utf-8"?>
<ds:datastoreItem xmlns:ds="http://schemas.openxmlformats.org/officeDocument/2006/customXml" ds:itemID="{9FF4C4EA-FEFC-43B2-9969-ACD235574923}">
  <ds:schemaRefs>
    <ds:schemaRef ds:uri="http://schemas.microsoft.com/edu/athena"/>
  </ds:schemaRefs>
</ds:datastoreItem>
</file>

<file path=customXml/itemProps11.xml><?xml version="1.0" encoding="utf-8"?>
<ds:datastoreItem xmlns:ds="http://schemas.openxmlformats.org/officeDocument/2006/customXml" ds:itemID="{95ED35D9-74E9-4D01-94DA-FD9707CB5B33}">
  <ds:schemaRefs>
    <ds:schemaRef ds:uri="http://schemas.microsoft.com/edu/athena"/>
  </ds:schemaRefs>
</ds:datastoreItem>
</file>

<file path=customXml/itemProps12.xml><?xml version="1.0" encoding="utf-8"?>
<ds:datastoreItem xmlns:ds="http://schemas.openxmlformats.org/officeDocument/2006/customXml" ds:itemID="{1C9900FB-5569-47DC-87DF-2E2C4692572F}">
  <ds:schemaRefs>
    <ds:schemaRef ds:uri="http://schemas.microsoft.com/edu/athena"/>
  </ds:schemaRefs>
</ds:datastoreItem>
</file>

<file path=customXml/itemProps13.xml><?xml version="1.0" encoding="utf-8"?>
<ds:datastoreItem xmlns:ds="http://schemas.openxmlformats.org/officeDocument/2006/customXml" ds:itemID="{22AF1BDB-0418-4149-ACE3-E1ADBDD595E7}">
  <ds:schemaRefs>
    <ds:schemaRef ds:uri="http://schemas.microsoft.com/edu/athena"/>
  </ds:schemaRefs>
</ds:datastoreItem>
</file>

<file path=customXml/itemProps14.xml><?xml version="1.0" encoding="utf-8"?>
<ds:datastoreItem xmlns:ds="http://schemas.openxmlformats.org/officeDocument/2006/customXml" ds:itemID="{27668353-03CF-40E1-9C81-4B3A44A5CC79}">
  <ds:schemaRefs>
    <ds:schemaRef ds:uri="http://schemas.microsoft.com/edu/athena"/>
  </ds:schemaRefs>
</ds:datastoreItem>
</file>

<file path=customXml/itemProps15.xml><?xml version="1.0" encoding="utf-8"?>
<ds:datastoreItem xmlns:ds="http://schemas.openxmlformats.org/officeDocument/2006/customXml" ds:itemID="{4F99043E-FF94-462D-BE35-97425FC57C08}">
  <ds:schemaRefs>
    <ds:schemaRef ds:uri="http://schemas.microsoft.com/edu/athena"/>
  </ds:schemaRefs>
</ds:datastoreItem>
</file>

<file path=customXml/itemProps16.xml><?xml version="1.0" encoding="utf-8"?>
<ds:datastoreItem xmlns:ds="http://schemas.openxmlformats.org/officeDocument/2006/customXml" ds:itemID="{DA6E3D14-C0FB-425E-8D31-61A46B923B0B}">
  <ds:schemaRefs>
    <ds:schemaRef ds:uri="http://schemas.microsoft.com/edu/athena"/>
  </ds:schemaRefs>
</ds:datastoreItem>
</file>

<file path=customXml/itemProps17.xml><?xml version="1.0" encoding="utf-8"?>
<ds:datastoreItem xmlns:ds="http://schemas.openxmlformats.org/officeDocument/2006/customXml" ds:itemID="{1DE75C0B-945A-471E-82C1-16042DEC06B4}">
  <ds:schemaRefs>
    <ds:schemaRef ds:uri="http://schemas.microsoft.com/edu/athena"/>
  </ds:schemaRefs>
</ds:datastoreItem>
</file>

<file path=customXml/itemProps18.xml><?xml version="1.0" encoding="utf-8"?>
<ds:datastoreItem xmlns:ds="http://schemas.openxmlformats.org/officeDocument/2006/customXml" ds:itemID="{D1086680-27BD-4F97-8636-7E7C58E7B18D}">
  <ds:schemaRefs>
    <ds:schemaRef ds:uri="http://schemas.microsoft.com/edu/athena"/>
  </ds:schemaRefs>
</ds:datastoreItem>
</file>

<file path=customXml/itemProps19.xml><?xml version="1.0" encoding="utf-8"?>
<ds:datastoreItem xmlns:ds="http://schemas.openxmlformats.org/officeDocument/2006/customXml" ds:itemID="{E47728E4-E5BB-4576-B59F-91DDC3813542}">
  <ds:schemaRefs>
    <ds:schemaRef ds:uri="http://schemas.microsoft.com/edu/athena"/>
  </ds:schemaRefs>
</ds:datastoreItem>
</file>

<file path=customXml/itemProps20.xml><?xml version="1.0" encoding="utf-8"?>
<ds:datastoreItem xmlns:ds="http://schemas.openxmlformats.org/officeDocument/2006/customXml" ds:itemID="{F92EC64B-65E2-429B-9C3D-D6F1EA3A442A}">
  <ds:schemaRefs>
    <ds:schemaRef ds:uri="http://schemas.microsoft.com/edu/athena"/>
  </ds:schemaRefs>
</ds:datastoreItem>
</file>

<file path=customXml/itemProps21.xml><?xml version="1.0" encoding="utf-8"?>
<ds:datastoreItem xmlns:ds="http://schemas.openxmlformats.org/officeDocument/2006/customXml" ds:itemID="{D540B224-CE9F-422D-9DF8-23E3358C388A}">
  <ds:schemaRefs>
    <ds:schemaRef ds:uri="http://schemas.microsoft.com/edu/athena"/>
  </ds:schemaRefs>
</ds:datastoreItem>
</file>

<file path=customXml/itemProps22.xml><?xml version="1.0" encoding="utf-8"?>
<ds:datastoreItem xmlns:ds="http://schemas.openxmlformats.org/officeDocument/2006/customXml" ds:itemID="{201DE953-CAB7-4099-B686-74458ED92949}">
  <ds:schemaRefs>
    <ds:schemaRef ds:uri="http://schemas.microsoft.com/edu/athen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2335</TotalTime>
  <Words>976</Words>
  <Application>Microsoft Office PowerPoint</Application>
  <PresentationFormat>On-screen Show (4:3)</PresentationFormat>
  <Paragraphs>98</Paragraphs>
  <Slides>17</Slides>
  <Notes>13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Palatino Linotype</vt:lpstr>
      <vt:lpstr>Office Theme</vt:lpstr>
      <vt:lpstr>PowerPoint Presentation</vt:lpstr>
      <vt:lpstr>Polling &amp; Public Opinion</vt:lpstr>
      <vt:lpstr>Can we still trust polls?</vt:lpstr>
      <vt:lpstr>Public Opinion</vt:lpstr>
      <vt:lpstr>Polling Definitions</vt:lpstr>
      <vt:lpstr>What is wrong with each of these methods? </vt:lpstr>
      <vt:lpstr>Polling Definitions</vt:lpstr>
      <vt:lpstr>What is wrong with each of these polling questions? </vt:lpstr>
      <vt:lpstr>Straw Polls</vt:lpstr>
      <vt:lpstr>How can these results be skewed?</vt:lpstr>
      <vt:lpstr>PowerPoint Presentation</vt:lpstr>
      <vt:lpstr>Political Input vs. Political Output</vt:lpstr>
      <vt:lpstr>Political Inputs</vt:lpstr>
      <vt:lpstr>Political Outputs</vt:lpstr>
      <vt:lpstr>When does public opinion affect policy? – it depends…</vt:lpstr>
      <vt:lpstr>Public Opinion: Voice of the People</vt:lpstr>
      <vt:lpstr>PowerPoint Presentation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Polling</dc:title>
  <dc:creator>PCSD-USER</dc:creator>
  <cp:lastModifiedBy>Steven Krause</cp:lastModifiedBy>
  <cp:revision>104</cp:revision>
  <cp:lastPrinted>2016-09-29T19:39:18Z</cp:lastPrinted>
  <dcterms:created xsi:type="dcterms:W3CDTF">2011-09-28T13:12:43Z</dcterms:created>
  <dcterms:modified xsi:type="dcterms:W3CDTF">2019-03-12T15:41:48Z</dcterms:modified>
</cp:coreProperties>
</file>