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7" r:id="rId10"/>
    <p:sldId id="268" r:id="rId11"/>
    <p:sldId id="266" r:id="rId12"/>
    <p:sldId id="263" r:id="rId13"/>
    <p:sldId id="271" r:id="rId14"/>
    <p:sldId id="269" r:id="rId15"/>
    <p:sldId id="265" r:id="rId16"/>
    <p:sldId id="275" r:id="rId17"/>
    <p:sldId id="264" r:id="rId18"/>
    <p:sldId id="273" r:id="rId19"/>
    <p:sldId id="274" r:id="rId20"/>
    <p:sldId id="272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07" autoAdjust="0"/>
  </p:normalViewPr>
  <p:slideViewPr>
    <p:cSldViewPr snapToGrid="0">
      <p:cViewPr varScale="1">
        <p:scale>
          <a:sx n="44" d="100"/>
          <a:sy n="44" d="100"/>
        </p:scale>
        <p:origin x="8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86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29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4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6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84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93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49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0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6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837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9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F3BFF-85D0-4B4C-888D-498C8B404046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307DC-F24B-4730-A984-6F2A3A940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411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2442" y="0"/>
            <a:ext cx="9144000" cy="2387600"/>
          </a:xfrm>
        </p:spPr>
        <p:txBody>
          <a:bodyPr/>
          <a:lstStyle/>
          <a:p>
            <a:r>
              <a:rPr lang="en-US" u="sng" dirty="0" smtClean="0"/>
              <a:t>The Sociology of Love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9720" y="2505234"/>
            <a:ext cx="9144000" cy="1655762"/>
          </a:xfrm>
        </p:spPr>
        <p:txBody>
          <a:bodyPr/>
          <a:lstStyle/>
          <a:p>
            <a:r>
              <a:rPr lang="en-US" dirty="0" smtClean="0"/>
              <a:t>Part I: History of Love</a:t>
            </a:r>
          </a:p>
          <a:p>
            <a:r>
              <a:rPr lang="en-US" dirty="0" smtClean="0"/>
              <a:t>Part II: Modern Dating, Marriage, Divorce</a:t>
            </a:r>
            <a:endParaRPr lang="en-US" dirty="0"/>
          </a:p>
        </p:txBody>
      </p:sp>
      <p:pic>
        <p:nvPicPr>
          <p:cNvPr id="1026" name="Picture 2" descr="http://weknowyourdreams.com/images/love/love-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115"/>
            <a:ext cx="3524885" cy="352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.pexels.com/photos/5390/sunset-hands-love-wom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041" y="4020306"/>
            <a:ext cx="4251959" cy="283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215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Concepts of “Love”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3298"/>
            <a:ext cx="12192000" cy="4584701"/>
          </a:xfrm>
        </p:spPr>
        <p:txBody>
          <a:bodyPr/>
          <a:lstStyle/>
          <a:p>
            <a:r>
              <a:rPr lang="en-US" dirty="0" smtClean="0"/>
              <a:t>The process of forming romantic partnerships has changed throughout history – as has the conception of “love.”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Forming romantic partnerships was not always about love – in fact, the process of courtship and marriage were almost entirely defunct of what we today would call “romantic love.”</a:t>
            </a:r>
            <a:endParaRPr lang="en-US" dirty="0"/>
          </a:p>
        </p:txBody>
      </p:sp>
      <p:pic>
        <p:nvPicPr>
          <p:cNvPr id="2050" name="Picture 2" descr="https://andreadalling.files.wordpress.com/2012/06/no-lov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377" y="0"/>
            <a:ext cx="2841623" cy="227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92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The History of Marriage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1560"/>
            <a:ext cx="7840980" cy="5806439"/>
          </a:xfrm>
        </p:spPr>
        <p:txBody>
          <a:bodyPr>
            <a:normAutofit/>
          </a:bodyPr>
          <a:lstStyle/>
          <a:p>
            <a:r>
              <a:rPr lang="en-US" dirty="0" smtClean="0"/>
              <a:t>“Dating/Courtship” in early human societies were about consolidation of wealth and socio-political power.</a:t>
            </a:r>
          </a:p>
          <a:p>
            <a:endParaRPr lang="en-US" dirty="0"/>
          </a:p>
          <a:p>
            <a:r>
              <a:rPr lang="en-US" dirty="0" smtClean="0"/>
              <a:t>Therefore, marriage was looked at as a necessary joint business venture between families for most of human history.</a:t>
            </a:r>
          </a:p>
          <a:p>
            <a:endParaRPr lang="en-US" dirty="0"/>
          </a:p>
          <a:p>
            <a:r>
              <a:rPr lang="en-US" b="1" dirty="0" smtClean="0"/>
              <a:t>Male</a:t>
            </a:r>
            <a:r>
              <a:rPr lang="en-US" dirty="0" smtClean="0"/>
              <a:t> same-sex “bonding ceremonies” were common before the middle ages</a:t>
            </a:r>
          </a:p>
          <a:p>
            <a:endParaRPr lang="en-US" dirty="0"/>
          </a:p>
        </p:txBody>
      </p:sp>
      <p:pic>
        <p:nvPicPr>
          <p:cNvPr id="3074" name="Picture 2" descr="http://factsanddetails.com/media/2/20120221-Kiss_Briseis_Painter_Louvre_G2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980" y="0"/>
            <a:ext cx="435102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98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Examples of Early Marriage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8"/>
            <a:ext cx="12192000" cy="5167311"/>
          </a:xfrm>
        </p:spPr>
        <p:txBody>
          <a:bodyPr>
            <a:normAutofit/>
          </a:bodyPr>
          <a:lstStyle/>
          <a:p>
            <a:r>
              <a:rPr lang="en-US" dirty="0" smtClean="0"/>
              <a:t>Mesopotamians, other tribal societies, and the early  Hebrews, practiced </a:t>
            </a:r>
            <a:r>
              <a:rPr lang="en-US" dirty="0"/>
              <a:t>polygamy and incestuous pairing </a:t>
            </a:r>
            <a:r>
              <a:rPr lang="en-US" dirty="0" smtClean="0"/>
              <a:t>commonly</a:t>
            </a:r>
          </a:p>
          <a:p>
            <a:endParaRPr lang="en-US" dirty="0"/>
          </a:p>
          <a:p>
            <a:r>
              <a:rPr lang="en-US" dirty="0" smtClean="0"/>
              <a:t>In Ancient Greece, marriage (forming the </a:t>
            </a:r>
            <a:r>
              <a:rPr lang="en-US" i="1" dirty="0" err="1" smtClean="0"/>
              <a:t>Oikos</a:t>
            </a:r>
            <a:r>
              <a:rPr lang="en-US" dirty="0" smtClean="0"/>
              <a:t>) was a loosely regulated civil union and each city-state had their own customs. The patriarch was the legal representative of his wife and children. Monogamy becomes the norm in most Greek city-states.</a:t>
            </a:r>
          </a:p>
          <a:p>
            <a:endParaRPr lang="en-US" dirty="0"/>
          </a:p>
          <a:p>
            <a:r>
              <a:rPr lang="en-US" dirty="0" smtClean="0"/>
              <a:t>In Ancient Rome, strict monogamy becomes enforced for the first time. It is also only when the Christian church becomes prevalent that the government takes a prominent rule in the regulation of marriage.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58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09"/>
            <a:ext cx="10515600" cy="1325563"/>
          </a:xfrm>
        </p:spPr>
        <p:txBody>
          <a:bodyPr/>
          <a:lstStyle/>
          <a:p>
            <a:r>
              <a:rPr lang="en-US" u="sng" dirty="0" smtClean="0"/>
              <a:t>Examples of Middle-Period Marriage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12192000" cy="5714999"/>
          </a:xfrm>
        </p:spPr>
        <p:txBody>
          <a:bodyPr/>
          <a:lstStyle/>
          <a:p>
            <a:r>
              <a:rPr lang="en-US" dirty="0" smtClean="0"/>
              <a:t>With the spread of Christianity throughout Europe and the rise of the Catholic court-system, marriage becomes highly regulated.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However, it is still primarily an institution of consolidating power. </a:t>
            </a:r>
          </a:p>
          <a:p>
            <a:pPr lvl="1"/>
            <a:r>
              <a:rPr lang="en-US" dirty="0" smtClean="0"/>
              <a:t>Women had little to no choice in who they married. They were often promised within the first thirteen years of life to men at least twice their age.</a:t>
            </a:r>
          </a:p>
          <a:p>
            <a:pPr lvl="1"/>
            <a:r>
              <a:rPr lang="en-US" dirty="0" smtClean="0"/>
              <a:t>Men were encouraged to seek “romantic fulfillment” outside of marriage</a:t>
            </a:r>
          </a:p>
        </p:txBody>
      </p:sp>
      <p:pic>
        <p:nvPicPr>
          <p:cNvPr id="5122" name="Picture 2" descr="https://occupiedandpreoccupied.files.wordpress.com/2016/09/medieval-nail-through-the-head.jpg?w=370&amp;h=2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680" y="1623060"/>
            <a:ext cx="4465320" cy="290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219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" y="0"/>
            <a:ext cx="10515600" cy="1325563"/>
          </a:xfrm>
        </p:spPr>
        <p:txBody>
          <a:bodyPr/>
          <a:lstStyle/>
          <a:p>
            <a:r>
              <a:rPr lang="en-US" u="sng" dirty="0"/>
              <a:t>Examples of Middle-Period Marriage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7680960" cy="5714999"/>
          </a:xfrm>
        </p:spPr>
        <p:txBody>
          <a:bodyPr/>
          <a:lstStyle/>
          <a:p>
            <a:pPr lvl="1"/>
            <a:r>
              <a:rPr lang="en-US" sz="2800" dirty="0"/>
              <a:t>Women were encouraged to maintain their “wifely duties” and if they could not attain romantic love within their marriage – were socially constrained from pursuing it</a:t>
            </a:r>
            <a:r>
              <a:rPr lang="en-US" sz="2800" dirty="0" smtClean="0"/>
              <a:t>.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Women were punished severely under “adultery laws</a:t>
            </a:r>
            <a:r>
              <a:rPr lang="en-US" sz="2800" dirty="0" smtClean="0"/>
              <a:t>.”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Men could dissolve marriages if the woman was infertile. Women had very few options to exit unhappy or even abusive marriages.</a:t>
            </a:r>
          </a:p>
          <a:p>
            <a:endParaRPr lang="en-US" dirty="0"/>
          </a:p>
        </p:txBody>
      </p:sp>
      <p:pic>
        <p:nvPicPr>
          <p:cNvPr id="4098" name="Picture 2" descr="https://merryfarmer.files.wordpress.com/2011/11/medieval-marriage-medievalists-dot-n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940" y="1325563"/>
            <a:ext cx="4671060" cy="553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532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bg1"/>
                </a:solidFill>
              </a:rPr>
              <a:t>Love Conquers Marriage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It is only in the 17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/18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 centuries when Enlightenment thinkers begin advocating for the “pursuit of happiness</a:t>
            </a:r>
            <a:r>
              <a:rPr lang="en-US" dirty="0" smtClean="0">
                <a:solidFill>
                  <a:schemeClr val="bg1"/>
                </a:solidFill>
              </a:rPr>
              <a:t>” -- </a:t>
            </a:r>
            <a:r>
              <a:rPr lang="en-US" dirty="0" smtClean="0">
                <a:solidFill>
                  <a:schemeClr val="bg1"/>
                </a:solidFill>
              </a:rPr>
              <a:t>that marriage for love becomes a prominent social idea.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Rigid system of courtship continues well into the 20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 century – especially among the elite.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Marriage dramatically  changes in the 1920s as  feminist activists advocate for more political, social, and sexual freedom (Flappers).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65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43800" cy="1325563"/>
          </a:xfrm>
        </p:spPr>
        <p:txBody>
          <a:bodyPr/>
          <a:lstStyle/>
          <a:p>
            <a:r>
              <a:rPr lang="en-US" u="sng" dirty="0" smtClean="0"/>
              <a:t>American Romance: 1920-1990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4"/>
            <a:ext cx="7153275" cy="5532436"/>
          </a:xfrm>
        </p:spPr>
        <p:txBody>
          <a:bodyPr>
            <a:normAutofit/>
          </a:bodyPr>
          <a:lstStyle/>
          <a:p>
            <a:r>
              <a:rPr lang="en-US" b="1" dirty="0" smtClean="0"/>
              <a:t>Proximity plays an enormous role</a:t>
            </a:r>
            <a:r>
              <a:rPr lang="en-US" dirty="0" smtClean="0"/>
              <a:t>: 1/3 of all marriages occurred between people who lived no more than five city-blocks from one another </a:t>
            </a:r>
          </a:p>
          <a:p>
            <a:endParaRPr lang="en-US" dirty="0"/>
          </a:p>
          <a:p>
            <a:r>
              <a:rPr lang="en-US" dirty="0" smtClean="0"/>
              <a:t>People typically meet their spouses through school, mutual friends, or social organizations (churches, hobby groups, </a:t>
            </a:r>
            <a:r>
              <a:rPr lang="en-US" dirty="0" err="1" smtClean="0"/>
              <a:t>etc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146" name="Picture 2" descr="https://s-media-cache-ak0.pinimg.com/736x/c9/14/78/c91478f77524bceacc12843557f9f7d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-1"/>
            <a:ext cx="503872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596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39784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625587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Staying Together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/>
          <a:lstStyle/>
          <a:p>
            <a:r>
              <a:rPr lang="en-US" dirty="0"/>
              <a:t>Among marriages formed from 1920-1990, </a:t>
            </a:r>
            <a:r>
              <a:rPr lang="en-US" dirty="0" smtClean="0"/>
              <a:t>39% </a:t>
            </a:r>
            <a:r>
              <a:rPr lang="en-US" dirty="0"/>
              <a:t>self-report that they stay with their spouse primarily out of social obligation (</a:t>
            </a:r>
            <a:r>
              <a:rPr lang="en-US" dirty="0" err="1"/>
              <a:t>Svarer</a:t>
            </a:r>
            <a:r>
              <a:rPr lang="en-US" dirty="0"/>
              <a:t> 2009:13:1).</a:t>
            </a:r>
          </a:p>
          <a:p>
            <a:endParaRPr lang="en-US" dirty="0" smtClean="0"/>
          </a:p>
          <a:p>
            <a:r>
              <a:rPr lang="en-US" dirty="0" smtClean="0"/>
              <a:t>Marriages formed from 1960-1990  [Baby Boomers] have significantly higher rates of divorce than any other cohort. They perpetuate the “half of all marriages end in divorce myth.”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413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372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Staying together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0458"/>
            <a:ext cx="11353800" cy="5377542"/>
          </a:xfrm>
        </p:spPr>
        <p:txBody>
          <a:bodyPr>
            <a:normAutofit/>
          </a:bodyPr>
          <a:lstStyle/>
          <a:p>
            <a:r>
              <a:rPr lang="en-US" dirty="0" smtClean="0"/>
              <a:t>What does that mean? It means our parents/grandparents conceptions of love and marriage may differ from our own.</a:t>
            </a:r>
          </a:p>
          <a:p>
            <a:r>
              <a:rPr lang="en-US" dirty="0" smtClean="0"/>
              <a:t>What is a “</a:t>
            </a:r>
            <a:r>
              <a:rPr lang="en-US" u="sng" dirty="0" smtClean="0"/>
              <a:t>good marriage” </a:t>
            </a:r>
            <a:r>
              <a:rPr lang="en-US" dirty="0" smtClean="0"/>
              <a:t>according to them?</a:t>
            </a:r>
          </a:p>
          <a:p>
            <a:pPr lvl="1"/>
            <a:r>
              <a:rPr lang="en-US" dirty="0"/>
              <a:t>good marriage is defined </a:t>
            </a:r>
            <a:r>
              <a:rPr lang="en-US" dirty="0" smtClean="0"/>
              <a:t>as being </a:t>
            </a:r>
            <a:r>
              <a:rPr lang="en-US" dirty="0"/>
              <a:t>happy </a:t>
            </a:r>
            <a:r>
              <a:rPr lang="en-US" dirty="0" smtClean="0"/>
              <a:t>at </a:t>
            </a:r>
            <a:r>
              <a:rPr lang="en-US" dirty="0"/>
              <a:t>75 percent of the time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About 17 percent of people believe a </a:t>
            </a:r>
            <a:r>
              <a:rPr lang="en-US" dirty="0" smtClean="0"/>
              <a:t>couple should </a:t>
            </a:r>
            <a:r>
              <a:rPr lang="en-US" dirty="0"/>
              <a:t>happy </a:t>
            </a:r>
            <a:r>
              <a:rPr lang="en-US" dirty="0" smtClean="0"/>
              <a:t>50% of the time.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Just </a:t>
            </a:r>
            <a:r>
              <a:rPr lang="en-US" dirty="0" smtClean="0"/>
              <a:t>1% think </a:t>
            </a:r>
            <a:r>
              <a:rPr lang="en-US" dirty="0"/>
              <a:t>of marriage as successful if the couple is happy 25 percent of the time.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/>
              <a:t>75 </a:t>
            </a:r>
            <a:r>
              <a:rPr lang="en-US" dirty="0" smtClean="0"/>
              <a:t>percent said </a:t>
            </a:r>
            <a:r>
              <a:rPr lang="en-US" dirty="0"/>
              <a:t>they are happy at least three-quarters of the time. </a:t>
            </a:r>
            <a:endParaRPr lang="en-US" dirty="0" smtClean="0"/>
          </a:p>
          <a:p>
            <a:pPr lvl="1"/>
            <a:r>
              <a:rPr lang="en-US" dirty="0" smtClean="0"/>
              <a:t>About </a:t>
            </a:r>
            <a:r>
              <a:rPr lang="en-US" dirty="0"/>
              <a:t>15 percent said they are happy at least half the time. </a:t>
            </a:r>
            <a:endParaRPr lang="en-US" dirty="0" smtClean="0"/>
          </a:p>
          <a:p>
            <a:pPr lvl="1"/>
            <a:r>
              <a:rPr lang="en-US" dirty="0" smtClean="0"/>
              <a:t>Just </a:t>
            </a:r>
            <a:r>
              <a:rPr lang="en-US" dirty="0"/>
              <a:t>5 percent said they are never happy in their marriages.</a:t>
            </a:r>
          </a:p>
        </p:txBody>
      </p:sp>
    </p:spTree>
    <p:extLst>
      <p:ext uri="{BB962C8B-B14F-4D97-AF65-F5344CB8AC3E}">
        <p14:creationId xmlns:p14="http://schemas.microsoft.com/office/powerpoint/2010/main" val="456689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Generations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4"/>
            <a:ext cx="11353800" cy="5532436"/>
          </a:xfrm>
        </p:spPr>
        <p:txBody>
          <a:bodyPr/>
          <a:lstStyle/>
          <a:p>
            <a:r>
              <a:rPr lang="en-US" dirty="0" smtClean="0"/>
              <a:t>Depression Cohort: Born 1901-1932</a:t>
            </a:r>
          </a:p>
          <a:p>
            <a:endParaRPr lang="en-US" dirty="0" smtClean="0"/>
          </a:p>
          <a:p>
            <a:r>
              <a:rPr lang="en-US" dirty="0" smtClean="0"/>
              <a:t>Baby Boomers: Born 1946-1964</a:t>
            </a:r>
          </a:p>
          <a:p>
            <a:endParaRPr lang="en-US" dirty="0" smtClean="0"/>
          </a:p>
          <a:p>
            <a:r>
              <a:rPr lang="en-US" dirty="0" smtClean="0"/>
              <a:t>Generation X : Born 1965-1980</a:t>
            </a:r>
          </a:p>
          <a:p>
            <a:endParaRPr lang="en-US" dirty="0" smtClean="0"/>
          </a:p>
          <a:p>
            <a:r>
              <a:rPr lang="en-US" dirty="0" smtClean="0"/>
              <a:t>Generation Y (Millennials): Born 1981-2000</a:t>
            </a:r>
          </a:p>
          <a:p>
            <a:endParaRPr lang="en-US" dirty="0" smtClean="0"/>
          </a:p>
          <a:p>
            <a:r>
              <a:rPr lang="en-US" dirty="0" smtClean="0"/>
              <a:t>Generation Z (</a:t>
            </a:r>
            <a:r>
              <a:rPr lang="en-US" dirty="0" err="1" smtClean="0"/>
              <a:t>Boomlets</a:t>
            </a:r>
            <a:r>
              <a:rPr lang="en-US" dirty="0" smtClean="0"/>
              <a:t>): Born after 2001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59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Cultural Attitudes (</a:t>
            </a:r>
            <a:r>
              <a:rPr lang="en-US" u="sng" dirty="0" err="1" smtClean="0"/>
              <a:t>Univ</a:t>
            </a:r>
            <a:r>
              <a:rPr lang="en-US" u="sng" dirty="0" smtClean="0"/>
              <a:t> of Ottawa Marriage Counseling Clinical Guide)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Depression Cohort</a:t>
            </a:r>
            <a:r>
              <a:rPr lang="en-US" dirty="0" smtClean="0"/>
              <a:t>: Viewed marriage as a stabilizing force.  Express feelings of powerlessness and higher threshold for “living with dissatisfaction” in work and life and “staying together through difficulty.”</a:t>
            </a:r>
          </a:p>
          <a:p>
            <a:endParaRPr lang="en-US" dirty="0"/>
          </a:p>
          <a:p>
            <a:r>
              <a:rPr lang="en-US" b="1" dirty="0" smtClean="0"/>
              <a:t>Baby Boomers</a:t>
            </a:r>
            <a:r>
              <a:rPr lang="en-US" dirty="0" smtClean="0"/>
              <a:t>: Higher degrees of education. Express a higher need for “optimization” in love and life. Higher focus on prestigious careers and a lower threshold for dissatisfaction. Highest historical divorce rate.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29060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Cultural Attitudes cont’d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 X, Y (born 1965-1997):  Higher education levels. Marry later in life and have far less children. Express a higher need for fun, challenging, and interesting careers and marriages.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563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So what about YOUR generation?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4" y="1825624"/>
            <a:ext cx="11136086" cy="4879975"/>
          </a:xfrm>
        </p:spPr>
        <p:txBody>
          <a:bodyPr/>
          <a:lstStyle/>
          <a:p>
            <a:endParaRPr lang="en-US" dirty="0" smtClean="0"/>
          </a:p>
          <a:p>
            <a:r>
              <a:rPr lang="en-US" u="sng" dirty="0" smtClean="0"/>
              <a:t>How older generations perceive you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“Participation Trophy” Generation</a:t>
            </a:r>
          </a:p>
          <a:p>
            <a:pPr lvl="2"/>
            <a:r>
              <a:rPr lang="en-US" dirty="0" smtClean="0"/>
              <a:t>“Snowflake” Generation</a:t>
            </a:r>
          </a:p>
          <a:p>
            <a:pPr lvl="2"/>
            <a:r>
              <a:rPr lang="en-US" dirty="0" smtClean="0"/>
              <a:t>“Sexually Immoral”</a:t>
            </a:r>
          </a:p>
          <a:p>
            <a:pPr lvl="2"/>
            <a:r>
              <a:rPr lang="en-US" dirty="0" smtClean="0"/>
              <a:t>“Lazy”</a:t>
            </a:r>
          </a:p>
          <a:p>
            <a:pPr lvl="2"/>
            <a:r>
              <a:rPr lang="en-US" dirty="0" smtClean="0"/>
              <a:t>“Unable to be good workers”</a:t>
            </a:r>
          </a:p>
          <a:p>
            <a:pPr lvl="2"/>
            <a:r>
              <a:rPr lang="en-US" dirty="0" smtClean="0"/>
              <a:t>“Lack social skills necessary to function in the “real-world.”           **Glued-to-Phone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r>
              <a:rPr lang="en-US" dirty="0" smtClean="0"/>
              <a:t>                                (Taken from various interviews conducted between 2015-2017).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 smtClean="0"/>
          </a:p>
          <a:p>
            <a:pPr marL="914400" lvl="2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…Are these things true or false?</a:t>
            </a:r>
            <a:endParaRPr lang="en-US" dirty="0"/>
          </a:p>
        </p:txBody>
      </p:sp>
      <p:pic>
        <p:nvPicPr>
          <p:cNvPr id="2050" name="Picture 2" descr="http://www.trulysimple.com/wp-content/uploads/2012/07/phone-491x27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889" y="1581831"/>
            <a:ext cx="46767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900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So what about YOUR generation?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45030"/>
            <a:ext cx="12192000" cy="581297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Gender norms are negotiable</a:t>
            </a:r>
            <a:r>
              <a:rPr lang="en-US" dirty="0" smtClean="0"/>
              <a:t>: Who pays for the date?</a:t>
            </a:r>
          </a:p>
          <a:p>
            <a:endParaRPr lang="en-US" dirty="0" smtClean="0"/>
          </a:p>
          <a:p>
            <a:r>
              <a:rPr lang="en-US" b="1" dirty="0" smtClean="0"/>
              <a:t>Pre-Date information </a:t>
            </a:r>
            <a:r>
              <a:rPr lang="en-US" dirty="0" smtClean="0"/>
              <a:t>is at an all-time high (Facebook stalking, Googling).</a:t>
            </a:r>
          </a:p>
          <a:p>
            <a:endParaRPr lang="en-US" dirty="0" smtClean="0"/>
          </a:p>
          <a:p>
            <a:r>
              <a:rPr lang="en-US" b="1" dirty="0" smtClean="0"/>
              <a:t>People are waiting</a:t>
            </a:r>
            <a:r>
              <a:rPr lang="en-US" dirty="0" smtClean="0"/>
              <a:t>: For marriage (27), to have kids (26.3),  For the first time ever people spend more time single than married (since 2007), Long-term cohabitation on the rise.</a:t>
            </a:r>
          </a:p>
          <a:p>
            <a:endParaRPr lang="en-US" dirty="0" smtClean="0"/>
          </a:p>
          <a:p>
            <a:r>
              <a:rPr lang="en-US" b="1" dirty="0" smtClean="0"/>
              <a:t>Having more sex?</a:t>
            </a:r>
            <a:r>
              <a:rPr lang="en-US" dirty="0" smtClean="0"/>
              <a:t>: Study after study shows… no! Your generation is having about as much sex as previous generations were as adolescents and young adults (Exception: Pre-Boomers)</a:t>
            </a:r>
          </a:p>
          <a:p>
            <a:endParaRPr lang="en-US" dirty="0" smtClean="0"/>
          </a:p>
          <a:p>
            <a:r>
              <a:rPr lang="en-US" b="1" dirty="0" smtClean="0"/>
              <a:t>STD Rate</a:t>
            </a:r>
            <a:r>
              <a:rPr lang="en-US" dirty="0" smtClean="0"/>
              <a:t>: Reported at an all-time high (2016)   **Reported as key word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987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u="sng" dirty="0"/>
              <a:t>So what about YOUR generation?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45028"/>
            <a:ext cx="12192000" cy="5812971"/>
          </a:xfrm>
        </p:spPr>
        <p:txBody>
          <a:bodyPr/>
          <a:lstStyle/>
          <a:p>
            <a:r>
              <a:rPr lang="en-US" b="1" dirty="0" smtClean="0"/>
              <a:t>More options than ever before (not necessarily a good thing</a:t>
            </a:r>
            <a:r>
              <a:rPr lang="en-US" dirty="0" smtClean="0"/>
              <a:t>): $2.4 </a:t>
            </a:r>
            <a:r>
              <a:rPr lang="en-US" dirty="0"/>
              <a:t>Billion dating industry… Fastest growing trend (Men and women report VERY different experiences).             </a:t>
            </a:r>
            <a:r>
              <a:rPr lang="en-US" dirty="0" smtClean="0"/>
              <a:t>**Disgusted </a:t>
            </a:r>
            <a:r>
              <a:rPr lang="en-US" dirty="0"/>
              <a:t>&amp; </a:t>
            </a:r>
            <a:r>
              <a:rPr lang="en-US" dirty="0" smtClean="0"/>
              <a:t>Hopeless</a:t>
            </a:r>
          </a:p>
          <a:p>
            <a:endParaRPr lang="en-US" dirty="0"/>
          </a:p>
          <a:p>
            <a:r>
              <a:rPr lang="en-US" b="1" dirty="0" smtClean="0"/>
              <a:t>Social Skills are down</a:t>
            </a:r>
            <a:r>
              <a:rPr lang="en-US" dirty="0" smtClean="0"/>
              <a:t>: Seven recent studies suggest that Millennials lack social skills, social confidence.</a:t>
            </a:r>
          </a:p>
          <a:p>
            <a:pPr lvl="2"/>
            <a:r>
              <a:rPr lang="en-US" b="1" dirty="0" smtClean="0"/>
              <a:t>92% report “having difficulty finding a relationship.”</a:t>
            </a:r>
          </a:p>
          <a:p>
            <a:pPr lvl="2"/>
            <a:r>
              <a:rPr lang="en-US" b="1" dirty="0" smtClean="0"/>
              <a:t>82% report “high levels of anxiety when meeting face-to-face” without lengthy “phone only” encounters beforehand</a:t>
            </a:r>
          </a:p>
          <a:p>
            <a:pPr lvl="2"/>
            <a:r>
              <a:rPr lang="en-US" b="1" dirty="0" smtClean="0"/>
              <a:t>95% report “needing at least a little alcohol” to engage in face-to-face social encounters</a:t>
            </a:r>
          </a:p>
          <a:p>
            <a:pPr lvl="2"/>
            <a:r>
              <a:rPr lang="en-US" b="1" dirty="0" smtClean="0"/>
              <a:t>75% report they are currently involved in “casually hooking up” but also “wanting a committed relationship”                                  *The “Try-to-not-show-you’re-catching-feelings Game” (</a:t>
            </a:r>
            <a:r>
              <a:rPr lang="en-US" b="1" dirty="0" err="1" smtClean="0"/>
              <a:t>Klineberg</a:t>
            </a:r>
            <a:r>
              <a:rPr lang="en-US" b="1" dirty="0" smtClean="0"/>
              <a:t>, 2016).</a:t>
            </a:r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35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857999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“It </a:t>
            </a:r>
            <a:r>
              <a:rPr lang="en-US" dirty="0"/>
              <a:t>seems as though millennials are masking the desire for connection and relationships with quick fixes like drinking, social media interactions, and “no strings attached” </a:t>
            </a:r>
            <a:r>
              <a:rPr lang="en-US" dirty="0" smtClean="0"/>
              <a:t>relationships” (</a:t>
            </a:r>
            <a:r>
              <a:rPr lang="en-US" dirty="0" err="1" smtClean="0"/>
              <a:t>Klineberg</a:t>
            </a:r>
            <a:r>
              <a:rPr lang="en-US" dirty="0" smtClean="0"/>
              <a:t>, 2016).</a:t>
            </a:r>
          </a:p>
        </p:txBody>
      </p:sp>
      <p:pic>
        <p:nvPicPr>
          <p:cNvPr id="1026" name="Picture 2" descr="https://thoughtcatalog.files.wordpress.com/2014/04/lo.jpg?w=584&amp;h=77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454" y="370114"/>
            <a:ext cx="1867291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240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What makes a “successful date”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Studies show that what makes a successful date is:</a:t>
            </a:r>
          </a:p>
          <a:p>
            <a:pPr lvl="1"/>
            <a:r>
              <a:rPr lang="en-US" dirty="0" smtClean="0"/>
              <a:t>The date is fun (this is the biggest factor)… duh?</a:t>
            </a:r>
          </a:p>
          <a:p>
            <a:pPr lvl="1"/>
            <a:r>
              <a:rPr lang="en-US" dirty="0" smtClean="0"/>
              <a:t>The date is unordinary/memorable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34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“Love is like a Drug”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0458"/>
            <a:ext cx="12192000" cy="5377542"/>
          </a:xfrm>
        </p:spPr>
        <p:txBody>
          <a:bodyPr/>
          <a:lstStyle/>
          <a:p>
            <a:r>
              <a:rPr lang="en-US" b="1" dirty="0" smtClean="0"/>
              <a:t>Passionate Love (Stage 1</a:t>
            </a:r>
            <a:r>
              <a:rPr lang="en-US" dirty="0" smtClean="0"/>
              <a:t>): During </a:t>
            </a:r>
            <a:r>
              <a:rPr lang="en-US" dirty="0"/>
              <a:t>this phase, your brain floods your neural synapses with dopamine, the same neurotransmitter that gets released when you do cocaine</a:t>
            </a:r>
            <a:r>
              <a:rPr lang="en-US" dirty="0" smtClean="0"/>
              <a:t>. **Wears off at 12-18 months</a:t>
            </a:r>
          </a:p>
          <a:p>
            <a:endParaRPr lang="en-US" dirty="0"/>
          </a:p>
          <a:p>
            <a:r>
              <a:rPr lang="en-US" b="1" dirty="0" smtClean="0"/>
              <a:t>Companionate Love (Stage 2</a:t>
            </a:r>
            <a:r>
              <a:rPr lang="en-US" dirty="0" smtClean="0"/>
              <a:t>): Brain re-balances itself and is subject to long-term “peaks and valleys.”  Healthy relationships maintain a cycle of balance” </a:t>
            </a:r>
          </a:p>
          <a:p>
            <a:endParaRPr lang="en-US" dirty="0"/>
          </a:p>
          <a:p>
            <a:r>
              <a:rPr lang="en-US" dirty="0" smtClean="0"/>
              <a:t>“Patience in the valley is key” (Hardy, Social Psychologist @ NYU).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69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Unhealthy Relationships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Unhealthy relationships have much deeper valleys and higher </a:t>
            </a:r>
            <a:r>
              <a:rPr lang="en-US" dirty="0" smtClean="0"/>
              <a:t>peaks.</a:t>
            </a:r>
          </a:p>
          <a:p>
            <a:endParaRPr lang="en-US" dirty="0"/>
          </a:p>
          <a:p>
            <a:r>
              <a:rPr lang="en-US" dirty="0" smtClean="0"/>
              <a:t>They </a:t>
            </a:r>
            <a:r>
              <a:rPr lang="en-US" dirty="0"/>
              <a:t>often turn chaotic or toxic, but return to the original state of stage 1 when the “toxic issues” are ostensibly resolved.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Healthy </a:t>
            </a:r>
            <a:r>
              <a:rPr lang="en-US" dirty="0"/>
              <a:t>relationships </a:t>
            </a:r>
            <a:r>
              <a:rPr lang="en-US" b="1" dirty="0"/>
              <a:t>do not </a:t>
            </a:r>
            <a:r>
              <a:rPr lang="en-US" dirty="0"/>
              <a:t>function this way.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83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1352</Words>
  <Application>Microsoft Office PowerPoint</Application>
  <PresentationFormat>Widescreen</PresentationFormat>
  <Paragraphs>133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The Sociology of Love</vt:lpstr>
      <vt:lpstr>Concepts of “Love”</vt:lpstr>
      <vt:lpstr>The History of Marriage</vt:lpstr>
      <vt:lpstr>Examples of Early Marriage</vt:lpstr>
      <vt:lpstr>Examples of Middle-Period Marriage</vt:lpstr>
      <vt:lpstr>Examples of Middle-Period Marriage</vt:lpstr>
      <vt:lpstr>Love Conquers Marriage</vt:lpstr>
      <vt:lpstr>American Romance: 1920-1990</vt:lpstr>
      <vt:lpstr>PowerPoint Presentation</vt:lpstr>
      <vt:lpstr>PowerPoint Presentation</vt:lpstr>
      <vt:lpstr>Staying Together</vt:lpstr>
      <vt:lpstr>Staying together:</vt:lpstr>
      <vt:lpstr>Generations:</vt:lpstr>
      <vt:lpstr>Cultural Attitudes (Univ of Ottawa Marriage Counseling Clinical Guide)</vt:lpstr>
      <vt:lpstr>Cultural Attitudes cont’d</vt:lpstr>
      <vt:lpstr>So what about YOUR generation?</vt:lpstr>
      <vt:lpstr>So what about YOUR generation?</vt:lpstr>
      <vt:lpstr>So what about YOUR generation?</vt:lpstr>
      <vt:lpstr>PowerPoint Presentation</vt:lpstr>
      <vt:lpstr>What makes a “successful date”</vt:lpstr>
      <vt:lpstr>“Love is like a Drug”</vt:lpstr>
      <vt:lpstr>Unhealthy Relationships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Sociology of Dating</dc:title>
  <dc:creator>Sterchi, Aaron</dc:creator>
  <cp:lastModifiedBy>Sterchi, Aaron</cp:lastModifiedBy>
  <cp:revision>23</cp:revision>
  <dcterms:created xsi:type="dcterms:W3CDTF">2017-05-07T16:19:10Z</dcterms:created>
  <dcterms:modified xsi:type="dcterms:W3CDTF">2017-11-29T14:09:28Z</dcterms:modified>
</cp:coreProperties>
</file>