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7" r:id="rId7"/>
    <p:sldId id="261" r:id="rId8"/>
    <p:sldId id="262" r:id="rId9"/>
    <p:sldId id="263" r:id="rId10"/>
    <p:sldId id="269" r:id="rId11"/>
    <p:sldId id="264" r:id="rId12"/>
    <p:sldId id="265" r:id="rId13"/>
    <p:sldId id="266"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42" d="100"/>
          <a:sy n="42" d="100"/>
        </p:scale>
        <p:origin x="72" y="7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1/2/2017</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1/2/2017</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1/2/2017</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1/2/2017</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1/2/2017</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1/2/2017</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1/2/2017</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Postmodernism</a:t>
            </a:r>
            <a:endParaRPr lang="en-US" dirty="0"/>
          </a:p>
        </p:txBody>
      </p:sp>
      <p:sp>
        <p:nvSpPr>
          <p:cNvPr id="3" name="Subtitle 2"/>
          <p:cNvSpPr>
            <a:spLocks noGrp="1"/>
          </p:cNvSpPr>
          <p:nvPr>
            <p:ph type="subTitle" idx="1"/>
          </p:nvPr>
        </p:nvSpPr>
        <p:spPr/>
        <p:txBody>
          <a:bodyPr/>
          <a:lstStyle/>
          <a:p>
            <a:r>
              <a:rPr lang="en-US" dirty="0" smtClean="0"/>
              <a:t>The study of Modernity: What is the world like </a:t>
            </a:r>
            <a:r>
              <a:rPr lang="en-US" u="sng" dirty="0" smtClean="0"/>
              <a:t>TODAY</a:t>
            </a:r>
            <a:r>
              <a:rPr lang="en-US" dirty="0" smtClean="0"/>
              <a:t>?</a:t>
            </a:r>
            <a:endParaRPr lang="en-US" dirty="0"/>
          </a:p>
        </p:txBody>
      </p:sp>
    </p:spTree>
    <p:extLst>
      <p:ext uri="{BB962C8B-B14F-4D97-AF65-F5344CB8AC3E}">
        <p14:creationId xmlns:p14="http://schemas.microsoft.com/office/powerpoint/2010/main" val="3707401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lstStyle/>
          <a:p>
            <a:r>
              <a:rPr lang="en-US" b="1" u="sng" dirty="0" smtClean="0"/>
              <a:t>Postmodernism</a:t>
            </a:r>
            <a:r>
              <a:rPr lang="en-US" dirty="0" smtClean="0"/>
              <a:t> blends multiple sociological theories to describe the world as it is today.</a:t>
            </a:r>
          </a:p>
          <a:p>
            <a:endParaRPr lang="en-US" dirty="0"/>
          </a:p>
          <a:p>
            <a:endParaRPr lang="en-US" dirty="0" smtClean="0"/>
          </a:p>
          <a:p>
            <a:r>
              <a:rPr lang="en-US" dirty="0" smtClean="0"/>
              <a:t>Most scholars refer to the world’s “periods of modern history” in the following way:</a:t>
            </a:r>
          </a:p>
          <a:p>
            <a:r>
              <a:rPr lang="en-US" dirty="0" smtClean="0"/>
              <a:t>1485-1500 - Early Modern Period: (War of Roses, Renaissance)</a:t>
            </a:r>
          </a:p>
          <a:p>
            <a:r>
              <a:rPr lang="en-US" dirty="0" smtClean="0"/>
              <a:t>1760-1840 – Modern Period: (Industrial Revolution)</a:t>
            </a:r>
          </a:p>
          <a:p>
            <a:r>
              <a:rPr lang="en-US" dirty="0" smtClean="0"/>
              <a:t>1900 and Beyond – Postmodern or “New Modern” Period</a:t>
            </a:r>
            <a:endParaRPr lang="en-US" dirty="0"/>
          </a:p>
        </p:txBody>
      </p:sp>
    </p:spTree>
    <p:extLst>
      <p:ext uri="{BB962C8B-B14F-4D97-AF65-F5344CB8AC3E}">
        <p14:creationId xmlns:p14="http://schemas.microsoft.com/office/powerpoint/2010/main" val="456501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postmodernists say about the world?</a:t>
            </a:r>
            <a:endParaRPr lang="en-US" dirty="0"/>
          </a:p>
        </p:txBody>
      </p:sp>
      <p:sp>
        <p:nvSpPr>
          <p:cNvPr id="3" name="Content Placeholder 2"/>
          <p:cNvSpPr>
            <a:spLocks noGrp="1"/>
          </p:cNvSpPr>
          <p:nvPr>
            <p:ph idx="1"/>
          </p:nvPr>
        </p:nvSpPr>
        <p:spPr/>
        <p:txBody>
          <a:bodyPr/>
          <a:lstStyle/>
          <a:p>
            <a:r>
              <a:rPr lang="en-US" dirty="0" smtClean="0"/>
              <a:t>Michael Foucault (1991) says that the world today is far more violent than most people realize. People don’t acknowledge all of the forms of “violence” in which one group exerts its control over another.</a:t>
            </a:r>
          </a:p>
          <a:p>
            <a:endParaRPr lang="en-US" dirty="0"/>
          </a:p>
          <a:p>
            <a:r>
              <a:rPr lang="en-US" dirty="0" smtClean="0"/>
              <a:t>Foucault is using the term “violence” in a different way than we normally do…he is talking about the various ways in which individuals and groups control one another.</a:t>
            </a:r>
          </a:p>
          <a:p>
            <a:endParaRPr lang="en-US" dirty="0"/>
          </a:p>
          <a:p>
            <a:r>
              <a:rPr lang="en-US" dirty="0" smtClean="0"/>
              <a:t>Examples: Gossip, Laws, Protests, Riots, Economic needs</a:t>
            </a:r>
            <a:endParaRPr lang="en-US" dirty="0"/>
          </a:p>
        </p:txBody>
      </p:sp>
    </p:spTree>
    <p:extLst>
      <p:ext uri="{BB962C8B-B14F-4D97-AF65-F5344CB8AC3E}">
        <p14:creationId xmlns:p14="http://schemas.microsoft.com/office/powerpoint/2010/main" val="2475353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postmodernists say about…</a:t>
            </a:r>
            <a:endParaRPr lang="en-US" dirty="0"/>
          </a:p>
        </p:txBody>
      </p:sp>
      <p:sp>
        <p:nvSpPr>
          <p:cNvPr id="3" name="Content Placeholder 2"/>
          <p:cNvSpPr>
            <a:spLocks noGrp="1"/>
          </p:cNvSpPr>
          <p:nvPr>
            <p:ph idx="1"/>
          </p:nvPr>
        </p:nvSpPr>
        <p:spPr/>
        <p:txBody>
          <a:bodyPr>
            <a:normAutofit/>
          </a:bodyPr>
          <a:lstStyle/>
          <a:p>
            <a:r>
              <a:rPr lang="en-US" dirty="0" smtClean="0"/>
              <a:t>Reality – “The Gulf War did not happen!” (Jean </a:t>
            </a:r>
            <a:r>
              <a:rPr lang="en-US" dirty="0" err="1" smtClean="0"/>
              <a:t>Baudrillard</a:t>
            </a:r>
            <a:r>
              <a:rPr lang="en-US" dirty="0" smtClean="0"/>
              <a:t>, 1981, 2000).</a:t>
            </a:r>
          </a:p>
          <a:p>
            <a:pPr marL="914400" lvl="2" indent="0">
              <a:buNone/>
            </a:pPr>
            <a:r>
              <a:rPr lang="en-US" dirty="0"/>
              <a:t>What he meant was that the media shaped the event so heavily that in so doing reality was replaced by </a:t>
            </a:r>
            <a:r>
              <a:rPr lang="en-US" dirty="0" smtClean="0"/>
              <a:t>“signs” or representations.</a:t>
            </a:r>
          </a:p>
          <a:p>
            <a:pPr marL="914400" lvl="2" indent="0">
              <a:buNone/>
            </a:pPr>
            <a:endParaRPr lang="en-US" dirty="0"/>
          </a:p>
          <a:p>
            <a:pPr marL="914400" lvl="2" indent="0">
              <a:buNone/>
            </a:pPr>
            <a:endParaRPr lang="en-US" dirty="0"/>
          </a:p>
          <a:p>
            <a:pPr marL="914400" lvl="2" indent="0">
              <a:buNone/>
            </a:pPr>
            <a:r>
              <a:rPr lang="en-US" dirty="0" smtClean="0"/>
              <a:t>Social Class – “We embody our social structure” (Pierre Bourdieu, 1979, 1991).</a:t>
            </a:r>
          </a:p>
          <a:p>
            <a:pPr marL="914400" lvl="2" indent="0">
              <a:buNone/>
            </a:pPr>
            <a:r>
              <a:rPr lang="en-US" dirty="0"/>
              <a:t>	</a:t>
            </a:r>
            <a:r>
              <a:rPr lang="en-US" dirty="0" smtClean="0"/>
              <a:t>What he meant was that by living in our distinct social class we inherit our forms of social, cultural, and symbolic capital. We perpetuate our own class system.</a:t>
            </a:r>
          </a:p>
          <a:p>
            <a:pPr marL="914400" lvl="2" indent="0">
              <a:buNone/>
            </a:pPr>
            <a:endParaRPr lang="en-US" dirty="0"/>
          </a:p>
          <a:p>
            <a:pPr marL="914400" lvl="2" indent="0">
              <a:buNone/>
            </a:pPr>
            <a:endParaRPr lang="en-US" dirty="0" smtClean="0"/>
          </a:p>
          <a:p>
            <a:pPr marL="914400" lvl="2" indent="0">
              <a:buNone/>
            </a:pPr>
            <a:r>
              <a:rPr lang="en-US" dirty="0" smtClean="0"/>
              <a:t>Gender/Sexuality – Both are social constructions and are merely just performances based on what we “think” we know about who we are.</a:t>
            </a:r>
            <a:br>
              <a:rPr lang="en-US" dirty="0" smtClean="0"/>
            </a:br>
            <a:endParaRPr lang="en-US" dirty="0" smtClean="0"/>
          </a:p>
        </p:txBody>
      </p:sp>
    </p:spTree>
    <p:extLst>
      <p:ext uri="{BB962C8B-B14F-4D97-AF65-F5344CB8AC3E}">
        <p14:creationId xmlns:p14="http://schemas.microsoft.com/office/powerpoint/2010/main" val="2268665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postmodernists say about…</a:t>
            </a:r>
            <a:endParaRPr lang="en-US" dirty="0"/>
          </a:p>
        </p:txBody>
      </p:sp>
      <p:sp>
        <p:nvSpPr>
          <p:cNvPr id="3" name="Content Placeholder 2"/>
          <p:cNvSpPr>
            <a:spLocks noGrp="1"/>
          </p:cNvSpPr>
          <p:nvPr>
            <p:ph idx="1"/>
          </p:nvPr>
        </p:nvSpPr>
        <p:spPr/>
        <p:txBody>
          <a:bodyPr>
            <a:normAutofit/>
          </a:bodyPr>
          <a:lstStyle/>
          <a:p>
            <a:r>
              <a:rPr lang="en-US" dirty="0" smtClean="0"/>
              <a:t>“The Truth” – Jacques Derrida says there is no such thing as objective truth, but instead proposes bias is inescapable and will always exist on some level.</a:t>
            </a:r>
          </a:p>
          <a:p>
            <a:endParaRPr lang="en-US" dirty="0"/>
          </a:p>
          <a:p>
            <a:r>
              <a:rPr lang="en-US" dirty="0" smtClean="0"/>
              <a:t>Life - Fredric</a:t>
            </a:r>
            <a:r>
              <a:rPr lang="en-US" b="1" dirty="0"/>
              <a:t> </a:t>
            </a:r>
            <a:r>
              <a:rPr lang="en-US" b="1" dirty="0" smtClean="0"/>
              <a:t>JAMESON – </a:t>
            </a:r>
            <a:r>
              <a:rPr lang="en-US" dirty="0" smtClean="0"/>
              <a:t>says that individuals living in the Postmodern world  are merely just “copy and pasting” their lives away. Due to the way our societies are set up and structured from birth to death we are no longer living for ourselves or in creative ways, but we are instead constantly copying (learning) from the existing system and pasting (perpetuating, reinforcing) it throughout the course of our lives.</a:t>
            </a:r>
            <a:endParaRPr lang="en-US" dirty="0"/>
          </a:p>
        </p:txBody>
      </p:sp>
    </p:spTree>
    <p:extLst>
      <p:ext uri="{BB962C8B-B14F-4D97-AF65-F5344CB8AC3E}">
        <p14:creationId xmlns:p14="http://schemas.microsoft.com/office/powerpoint/2010/main" val="812897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postmodernists say about…</a:t>
            </a:r>
            <a:endParaRPr lang="en-US" dirty="0"/>
          </a:p>
        </p:txBody>
      </p:sp>
      <p:sp>
        <p:nvSpPr>
          <p:cNvPr id="3" name="Content Placeholder 2"/>
          <p:cNvSpPr>
            <a:spLocks noGrp="1"/>
          </p:cNvSpPr>
          <p:nvPr>
            <p:ph idx="1"/>
          </p:nvPr>
        </p:nvSpPr>
        <p:spPr/>
        <p:txBody>
          <a:bodyPr/>
          <a:lstStyle/>
          <a:p>
            <a:r>
              <a:rPr lang="en-US" dirty="0" smtClean="0"/>
              <a:t>Technology – Manuel Castells describes the modern world as a “network society.”</a:t>
            </a:r>
          </a:p>
          <a:p>
            <a:endParaRPr lang="en-US" dirty="0"/>
          </a:p>
          <a:p>
            <a:r>
              <a:rPr lang="en-US" dirty="0" smtClean="0"/>
              <a:t>Think about how a computer works. </a:t>
            </a:r>
          </a:p>
          <a:p>
            <a:r>
              <a:rPr lang="en-US" dirty="0" smtClean="0"/>
              <a:t>1. There is a circuit board (the world)</a:t>
            </a:r>
          </a:p>
          <a:p>
            <a:r>
              <a:rPr lang="en-US" dirty="0" smtClean="0"/>
              <a:t>2. On the board there are nodes, which are electronic signal generators and receivers (Individuals)</a:t>
            </a:r>
          </a:p>
          <a:p>
            <a:r>
              <a:rPr lang="en-US" dirty="0" smtClean="0"/>
              <a:t>3. These nodes are connected through the “network” of information sharing (People are connected in society through institutions, culture, technology, </a:t>
            </a:r>
            <a:r>
              <a:rPr lang="en-US" dirty="0" err="1" smtClean="0"/>
              <a:t>etc</a:t>
            </a:r>
            <a:r>
              <a:rPr lang="en-US" dirty="0" smtClean="0"/>
              <a:t>)</a:t>
            </a:r>
            <a:endParaRPr lang="en-US" dirty="0"/>
          </a:p>
        </p:txBody>
      </p:sp>
    </p:spTree>
    <p:extLst>
      <p:ext uri="{BB962C8B-B14F-4D97-AF65-F5344CB8AC3E}">
        <p14:creationId xmlns:p14="http://schemas.microsoft.com/office/powerpoint/2010/main" val="1842962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the most famous living postmodernist?</a:t>
            </a:r>
            <a:endParaRPr lang="en-US" dirty="0"/>
          </a:p>
        </p:txBody>
      </p:sp>
      <p:sp>
        <p:nvSpPr>
          <p:cNvPr id="3" name="Content Placeholder 2"/>
          <p:cNvSpPr>
            <a:spLocks noGrp="1"/>
          </p:cNvSpPr>
          <p:nvPr>
            <p:ph idx="1"/>
          </p:nvPr>
        </p:nvSpPr>
        <p:spPr/>
        <p:txBody>
          <a:bodyPr/>
          <a:lstStyle/>
          <a:p>
            <a:r>
              <a:rPr lang="en-US" dirty="0" err="1"/>
              <a:t>Slavoj</a:t>
            </a:r>
            <a:r>
              <a:rPr lang="en-US" b="1" dirty="0"/>
              <a:t> ZIZEK</a:t>
            </a:r>
            <a:r>
              <a:rPr lang="en-US" b="1" dirty="0" smtClean="0"/>
              <a:t>: </a:t>
            </a:r>
            <a:r>
              <a:rPr lang="en-US" dirty="0" err="1"/>
              <a:t>Žižek</a:t>
            </a:r>
            <a:r>
              <a:rPr lang="en-US" dirty="0"/>
              <a:t> is well-known for using examples from popular culture, particularly cinema, to explain the complex theories of intellectuals. He has gained considerable popularity with his original approach. His work has contributed a lot to postmodern theory, especially his work concerning the nature of reality.  A few of his key works include </a:t>
            </a:r>
            <a:r>
              <a:rPr lang="en-US" i="1" dirty="0"/>
              <a:t>The Plague of Fantasies (1997)</a:t>
            </a:r>
            <a:r>
              <a:rPr lang="en-US" dirty="0"/>
              <a:t> and </a:t>
            </a:r>
            <a:r>
              <a:rPr lang="en-US" i="1" dirty="0"/>
              <a:t>Looking Awry: An introduction to Jacques </a:t>
            </a:r>
            <a:r>
              <a:rPr lang="en-US" i="1" dirty="0" err="1"/>
              <a:t>Lacan</a:t>
            </a:r>
            <a:r>
              <a:rPr lang="en-US" i="1" dirty="0"/>
              <a:t> through popular culture (1991</a:t>
            </a:r>
            <a:r>
              <a:rPr lang="en-US" i="1" dirty="0" smtClean="0"/>
              <a:t>)</a:t>
            </a:r>
            <a:r>
              <a:rPr lang="en-US" b="1" i="1" dirty="0" smtClean="0"/>
              <a:t>.</a:t>
            </a:r>
          </a:p>
          <a:p>
            <a:endParaRPr lang="en-US" b="1" i="1" dirty="0"/>
          </a:p>
          <a:p>
            <a:r>
              <a:rPr lang="en-US" b="1" i="1" dirty="0" smtClean="0"/>
              <a:t>Video: Ideology – A system of ideas or ideals</a:t>
            </a:r>
          </a:p>
          <a:p>
            <a:r>
              <a:rPr lang="en-US" b="1" i="1" dirty="0" smtClean="0"/>
              <a:t>Examples: </a:t>
            </a:r>
            <a:r>
              <a:rPr lang="en-US" i="1" dirty="0" smtClean="0"/>
              <a:t>“The American </a:t>
            </a:r>
            <a:r>
              <a:rPr lang="en-US" i="1" dirty="0" err="1" smtClean="0"/>
              <a:t>Dream,”My</a:t>
            </a:r>
            <a:r>
              <a:rPr lang="en-US" i="1" dirty="0" smtClean="0"/>
              <a:t> religion is the right one,” or “my culture is better than yours!.”</a:t>
            </a:r>
            <a:endParaRPr lang="en-US" dirty="0"/>
          </a:p>
        </p:txBody>
      </p:sp>
    </p:spTree>
    <p:extLst>
      <p:ext uri="{BB962C8B-B14F-4D97-AF65-F5344CB8AC3E}">
        <p14:creationId xmlns:p14="http://schemas.microsoft.com/office/powerpoint/2010/main" val="3203885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99" y="1013754"/>
            <a:ext cx="4315691" cy="1334591"/>
          </a:xfrm>
        </p:spPr>
        <p:txBody>
          <a:bodyPr/>
          <a:lstStyle/>
          <a:p>
            <a:r>
              <a:rPr lang="en-US" dirty="0" smtClean="0"/>
              <a:t>And finally…</a:t>
            </a:r>
            <a:endParaRPr lang="en-US" dirty="0"/>
          </a:p>
        </p:txBody>
      </p:sp>
      <p:sp>
        <p:nvSpPr>
          <p:cNvPr id="3" name="Content Placeholder 2"/>
          <p:cNvSpPr>
            <a:spLocks noGrp="1"/>
          </p:cNvSpPr>
          <p:nvPr>
            <p:ph idx="1"/>
          </p:nvPr>
        </p:nvSpPr>
        <p:spPr>
          <a:xfrm>
            <a:off x="685800" y="2194560"/>
            <a:ext cx="5735782" cy="4024125"/>
          </a:xfrm>
        </p:spPr>
        <p:txBody>
          <a:bodyPr/>
          <a:lstStyle/>
          <a:p>
            <a:r>
              <a:rPr lang="en-US" dirty="0" smtClean="0"/>
              <a:t>The only one you actually *need* to know about…</a:t>
            </a:r>
          </a:p>
          <a:p>
            <a:endParaRPr lang="en-US" dirty="0"/>
          </a:p>
          <a:p>
            <a:endParaRPr lang="en-US" dirty="0" smtClean="0"/>
          </a:p>
          <a:p>
            <a:r>
              <a:rPr lang="en-US" dirty="0" smtClean="0"/>
              <a:t>Immanuel Wallerstein &amp; World Systems Theory (1974).</a:t>
            </a:r>
          </a:p>
        </p:txBody>
      </p:sp>
      <p:pic>
        <p:nvPicPr>
          <p:cNvPr id="1026" name="Picture 2" descr="http://www.agenceglobal.com/images/UplodedImages/pho_Wallerstein300d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6300" y="613960"/>
            <a:ext cx="4305700" cy="6244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299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World Systems Theory?</a:t>
            </a:r>
            <a:endParaRPr lang="en-US" dirty="0"/>
          </a:p>
        </p:txBody>
      </p:sp>
      <p:sp>
        <p:nvSpPr>
          <p:cNvPr id="3" name="Content Placeholder 2"/>
          <p:cNvSpPr>
            <a:spLocks noGrp="1"/>
          </p:cNvSpPr>
          <p:nvPr>
            <p:ph idx="1"/>
          </p:nvPr>
        </p:nvSpPr>
        <p:spPr>
          <a:xfrm>
            <a:off x="0" y="2194560"/>
            <a:ext cx="12192000" cy="4663440"/>
          </a:xfrm>
        </p:spPr>
        <p:txBody>
          <a:bodyPr/>
          <a:lstStyle/>
          <a:p>
            <a:r>
              <a:rPr lang="en-US" dirty="0" smtClean="0"/>
              <a:t>W.S.T. takes a traditional Marxist analysis and applies it on a global scale (Macro theory).</a:t>
            </a:r>
          </a:p>
          <a:p>
            <a:endParaRPr lang="en-US" dirty="0"/>
          </a:p>
          <a:p>
            <a:r>
              <a:rPr lang="en-US" dirty="0" smtClean="0"/>
              <a:t>Recall that Karl Marx said that individuals exploit one another (Bourgeoisie &amp; Proletariat) within the system of modern capitalism</a:t>
            </a:r>
          </a:p>
          <a:p>
            <a:endParaRPr lang="en-US" dirty="0"/>
          </a:p>
          <a:p>
            <a:r>
              <a:rPr lang="en-US" dirty="0" smtClean="0"/>
              <a:t>Immanuel Wallerstein applies that idea to the global stage…instead of focusing on </a:t>
            </a:r>
            <a:r>
              <a:rPr lang="en-US" dirty="0" smtClean="0"/>
              <a:t>the exploitation of individuals </a:t>
            </a:r>
            <a:r>
              <a:rPr lang="en-US" dirty="0" smtClean="0"/>
              <a:t>(micro theory) he focuses </a:t>
            </a:r>
            <a:r>
              <a:rPr lang="en-US" dirty="0" smtClean="0"/>
              <a:t>on the exploitation of </a:t>
            </a:r>
            <a:r>
              <a:rPr lang="en-US" dirty="0" smtClean="0"/>
              <a:t>entire nations (macro theory).</a:t>
            </a:r>
          </a:p>
          <a:p>
            <a:endParaRPr lang="en-US" dirty="0"/>
          </a:p>
          <a:p>
            <a:endParaRPr lang="en-US" dirty="0"/>
          </a:p>
        </p:txBody>
      </p:sp>
    </p:spTree>
    <p:extLst>
      <p:ext uri="{BB962C8B-B14F-4D97-AF65-F5344CB8AC3E}">
        <p14:creationId xmlns:p14="http://schemas.microsoft.com/office/powerpoint/2010/main" val="1520501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Wallerstein’s</a:t>
            </a:r>
            <a:r>
              <a:rPr lang="en-US" dirty="0" smtClean="0"/>
              <a:t> Argument</a:t>
            </a:r>
            <a:endParaRPr lang="en-US" dirty="0"/>
          </a:p>
        </p:txBody>
      </p:sp>
      <p:sp>
        <p:nvSpPr>
          <p:cNvPr id="3" name="Content Placeholder 2"/>
          <p:cNvSpPr>
            <a:spLocks noGrp="1"/>
          </p:cNvSpPr>
          <p:nvPr>
            <p:ph idx="1"/>
          </p:nvPr>
        </p:nvSpPr>
        <p:spPr/>
        <p:txBody>
          <a:bodyPr/>
          <a:lstStyle/>
          <a:p>
            <a:r>
              <a:rPr lang="en-US" dirty="0" err="1" smtClean="0"/>
              <a:t>Wallerstein</a:t>
            </a:r>
            <a:r>
              <a:rPr lang="en-US" dirty="0" smtClean="0"/>
              <a:t> argues that the only way the current global system can exist is through a system of exploitation. </a:t>
            </a:r>
          </a:p>
          <a:p>
            <a:endParaRPr lang="en-US" dirty="0"/>
          </a:p>
          <a:p>
            <a:r>
              <a:rPr lang="en-US" dirty="0" smtClean="0"/>
              <a:t>Wealthier nations, usually the ones who became industrialized first, were able to monopolize the world economy.</a:t>
            </a:r>
          </a:p>
          <a:p>
            <a:endParaRPr lang="en-US" dirty="0"/>
          </a:p>
          <a:p>
            <a:r>
              <a:rPr lang="en-US" dirty="0" smtClean="0"/>
              <a:t>Wealthier nations maintain their power and wealth by exploiting poorer nations.</a:t>
            </a:r>
          </a:p>
          <a:p>
            <a:endParaRPr lang="en-US" dirty="0"/>
          </a:p>
          <a:p>
            <a:r>
              <a:rPr lang="en-US" dirty="0" smtClean="0"/>
              <a:t>Imagine a pyramid…</a:t>
            </a:r>
            <a:endParaRPr lang="en-US" dirty="0"/>
          </a:p>
        </p:txBody>
      </p:sp>
    </p:spTree>
    <p:extLst>
      <p:ext uri="{BB962C8B-B14F-4D97-AF65-F5344CB8AC3E}">
        <p14:creationId xmlns:p14="http://schemas.microsoft.com/office/powerpoint/2010/main" val="125140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9080" y="0"/>
            <a:ext cx="2385060" cy="1293028"/>
          </a:xfrm>
        </p:spPr>
        <p:txBody>
          <a:bodyPr/>
          <a:lstStyle/>
          <a:p>
            <a:r>
              <a:rPr lang="en-US" dirty="0" smtClean="0"/>
              <a:t>W.S.T.</a:t>
            </a:r>
            <a:endParaRPr lang="en-US" dirty="0"/>
          </a:p>
        </p:txBody>
      </p:sp>
      <p:sp>
        <p:nvSpPr>
          <p:cNvPr id="3" name="Content Placeholder 2"/>
          <p:cNvSpPr>
            <a:spLocks noGrp="1"/>
          </p:cNvSpPr>
          <p:nvPr>
            <p:ph idx="1"/>
          </p:nvPr>
        </p:nvSpPr>
        <p:spPr>
          <a:xfrm>
            <a:off x="0" y="1463040"/>
            <a:ext cx="12192000" cy="5394960"/>
          </a:xfrm>
        </p:spPr>
        <p:txBody>
          <a:bodyPr>
            <a:normAutofit/>
          </a:bodyPr>
          <a:lstStyle/>
          <a:p>
            <a:r>
              <a:rPr lang="en-US" u="sng" dirty="0" smtClean="0"/>
              <a:t>There are THREE types of nation-states</a:t>
            </a:r>
            <a:r>
              <a:rPr lang="en-US" dirty="0" smtClean="0"/>
              <a:t>:</a:t>
            </a:r>
          </a:p>
          <a:p>
            <a:endParaRPr lang="en-US" dirty="0"/>
          </a:p>
          <a:p>
            <a:r>
              <a:rPr lang="en-US" dirty="0" smtClean="0"/>
              <a:t>1. </a:t>
            </a:r>
            <a:r>
              <a:rPr lang="en-US" b="1" dirty="0" smtClean="0"/>
              <a:t>Core Nations </a:t>
            </a:r>
            <a:r>
              <a:rPr lang="en-US" dirty="0" smtClean="0"/>
              <a:t>– The nations with the most power that must exploit both other types in order to sustain itself.</a:t>
            </a:r>
          </a:p>
          <a:p>
            <a:endParaRPr lang="en-US" dirty="0"/>
          </a:p>
          <a:p>
            <a:r>
              <a:rPr lang="en-US" dirty="0" smtClean="0"/>
              <a:t>2. </a:t>
            </a:r>
            <a:r>
              <a:rPr lang="en-US" b="1" dirty="0" smtClean="0"/>
              <a:t>Semi-periphery Nations </a:t>
            </a:r>
            <a:r>
              <a:rPr lang="en-US" dirty="0" smtClean="0"/>
              <a:t>– Exploited by the core, but also exploit the periphery.</a:t>
            </a:r>
          </a:p>
          <a:p>
            <a:endParaRPr lang="en-US" dirty="0"/>
          </a:p>
          <a:p>
            <a:r>
              <a:rPr lang="en-US" dirty="0" smtClean="0"/>
              <a:t>3. </a:t>
            </a:r>
            <a:r>
              <a:rPr lang="en-US" b="1" dirty="0" smtClean="0"/>
              <a:t>Periphery Nations </a:t>
            </a:r>
            <a:r>
              <a:rPr lang="en-US" dirty="0" smtClean="0"/>
              <a:t>– Nations with the lowest levels of cultural, political, and economic power. They are subject to international trade laws and organizations which undermine their economic interests. As a result they have a low standard of living.</a:t>
            </a:r>
            <a:endParaRPr lang="en-US" dirty="0"/>
          </a:p>
        </p:txBody>
      </p:sp>
    </p:spTree>
    <p:extLst>
      <p:ext uri="{BB962C8B-B14F-4D97-AF65-F5344CB8AC3E}">
        <p14:creationId xmlns:p14="http://schemas.microsoft.com/office/powerpoint/2010/main" val="3339858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4825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66221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question:</a:t>
            </a:r>
            <a:endParaRPr lang="en-US" dirty="0"/>
          </a:p>
        </p:txBody>
      </p:sp>
      <p:sp>
        <p:nvSpPr>
          <p:cNvPr id="3" name="Content Placeholder 2"/>
          <p:cNvSpPr>
            <a:spLocks noGrp="1"/>
          </p:cNvSpPr>
          <p:nvPr>
            <p:ph idx="1"/>
          </p:nvPr>
        </p:nvSpPr>
        <p:spPr/>
        <p:txBody>
          <a:bodyPr/>
          <a:lstStyle/>
          <a:p>
            <a:r>
              <a:rPr lang="en-US" dirty="0" smtClean="0"/>
              <a:t>If we are to assume that Wallerstein’s theory is true, then HOW does it actually occur? How do core nations exploit the peripheral nations?</a:t>
            </a:r>
          </a:p>
          <a:p>
            <a:endParaRPr lang="en-US" dirty="0"/>
          </a:p>
          <a:p>
            <a:r>
              <a:rPr lang="en-US" dirty="0" smtClean="0"/>
              <a:t>In other words… how goes the global system work?</a:t>
            </a:r>
          </a:p>
          <a:p>
            <a:endParaRPr lang="en-US" dirty="0"/>
          </a:p>
          <a:p>
            <a:endParaRPr lang="en-US" dirty="0" smtClean="0"/>
          </a:p>
          <a:p>
            <a:r>
              <a:rPr lang="en-US" smtClean="0"/>
              <a:t>Let’s find out…</a:t>
            </a:r>
            <a:endParaRPr lang="en-US" dirty="0"/>
          </a:p>
        </p:txBody>
      </p:sp>
    </p:spTree>
    <p:extLst>
      <p:ext uri="{BB962C8B-B14F-4D97-AF65-F5344CB8AC3E}">
        <p14:creationId xmlns:p14="http://schemas.microsoft.com/office/powerpoint/2010/main" val="255458634"/>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87</TotalTime>
  <Words>668</Words>
  <Application>Microsoft Office PowerPoint</Application>
  <PresentationFormat>Widescreen</PresentationFormat>
  <Paragraphs>76</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Century Gothic</vt:lpstr>
      <vt:lpstr>Vapor Trail</vt:lpstr>
      <vt:lpstr>Postmodernism</vt:lpstr>
      <vt:lpstr>Definition:</vt:lpstr>
      <vt:lpstr>What do postmodernists say about the world?</vt:lpstr>
      <vt:lpstr>What do postmodernists say about…</vt:lpstr>
      <vt:lpstr>What do postmodernists say about…</vt:lpstr>
      <vt:lpstr>What do postmodernists say about…</vt:lpstr>
      <vt:lpstr>Who is the most famous living postmodernist?</vt:lpstr>
      <vt:lpstr>And finally…</vt:lpstr>
      <vt:lpstr>What is World Systems Theory?</vt:lpstr>
      <vt:lpstr>Wallerstein’s Argument</vt:lpstr>
      <vt:lpstr>W.S.T.</vt:lpstr>
      <vt:lpstr>PowerPoint Presentation</vt:lpstr>
      <vt:lpstr>PowerPoint Presentation</vt:lpstr>
      <vt:lpstr>Final question: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Sterchi, Aaron</dc:creator>
  <cp:lastModifiedBy>Sterchi, Aaron</cp:lastModifiedBy>
  <cp:revision>13</cp:revision>
  <dcterms:created xsi:type="dcterms:W3CDTF">2016-01-04T01:28:36Z</dcterms:created>
  <dcterms:modified xsi:type="dcterms:W3CDTF">2017-01-03T03:12:31Z</dcterms:modified>
</cp:coreProperties>
</file>