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4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0E1EA47-628B-43D7-99D2-5F2EB59B19A1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C19938D-4BDB-4189-8E16-D7127F873B7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 smtClean="0"/>
              <a:t>America Moves Toward War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Module 20.3</a:t>
            </a:r>
          </a:p>
          <a:p>
            <a:r>
              <a:rPr lang="en-US" smtClean="0"/>
              <a:t> [</a:t>
            </a:r>
            <a:r>
              <a:rPr lang="en-US" dirty="0" smtClean="0"/>
              <a:t>Part I]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 vs. Isolationism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FDR gave in to the American public’s desire to abstain from war – he knew that there could be no peace in a world controlled by dictators.</a:t>
            </a:r>
          </a:p>
          <a:p>
            <a:endParaRPr lang="en-US" dirty="0"/>
          </a:p>
          <a:p>
            <a:r>
              <a:rPr lang="en-US" dirty="0" smtClean="0"/>
              <a:t>Winston Churchill became prime minister in Britain and wrote many letters begging FDR to join in the war effort.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Cash-and-Carry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1939, FDR persuaded Congress to pass this plan which allowed the US to sell arms to Britain &amp; France so long as they transported the supplies in their own ships.</a:t>
            </a:r>
          </a:p>
          <a:p>
            <a:endParaRPr lang="en-US" dirty="0"/>
          </a:p>
          <a:p>
            <a:r>
              <a:rPr lang="en-US" dirty="0" smtClean="0"/>
              <a:t>This was FDR’s way of helping France &amp; Britain without sending American troops.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0"/>
            <a:ext cx="8153400" cy="6858000"/>
          </a:xfrm>
        </p:spPr>
        <p:txBody>
          <a:bodyPr/>
          <a:lstStyle/>
          <a:p>
            <a:r>
              <a:rPr lang="en-US" dirty="0" smtClean="0"/>
              <a:t>By 1940, France had fallen and Britain was under siege. </a:t>
            </a:r>
          </a:p>
          <a:p>
            <a:endParaRPr lang="en-US" dirty="0"/>
          </a:p>
          <a:p>
            <a:pPr marL="82296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“cash-and-carry” policy had come a little too late… Britain was on the ropes.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153400" cy="5410200"/>
          </a:xfrm>
        </p:spPr>
        <p:txBody>
          <a:bodyPr/>
          <a:lstStyle/>
          <a:p>
            <a:r>
              <a:rPr lang="en-US" dirty="0" smtClean="0"/>
              <a:t>On September 27</a:t>
            </a:r>
            <a:r>
              <a:rPr lang="en-US" baseline="30000" dirty="0" smtClean="0"/>
              <a:t>th</a:t>
            </a:r>
            <a:r>
              <a:rPr lang="en-US" dirty="0" smtClean="0"/>
              <a:t>, Americans were jolted by the news that Germany, Italy, and Japan had signed a mutual defense treaty – these three nations were now the </a:t>
            </a:r>
            <a:r>
              <a:rPr lang="en-US" b="1" dirty="0" smtClean="0"/>
              <a:t>Axis Powers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This was a plan to keep the US out to the war – they knew the US did not want to fight a two-ocean war.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US Defenses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FDR began asking Congress to increase national defense spending in 1940.</a:t>
            </a:r>
          </a:p>
          <a:p>
            <a:endParaRPr lang="en-US" dirty="0"/>
          </a:p>
          <a:p>
            <a:r>
              <a:rPr lang="en-US" dirty="0" smtClean="0"/>
              <a:t>Nazi victories in Europe alarmed the American public and helped FDR win support for the increased spending… Congress approved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Selective Training and Service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was the US’s first peacetime military draft.</a:t>
            </a:r>
          </a:p>
          <a:p>
            <a:endParaRPr lang="en-US" dirty="0"/>
          </a:p>
          <a:p>
            <a:r>
              <a:rPr lang="en-US" dirty="0" smtClean="0"/>
              <a:t>Effects:</a:t>
            </a:r>
            <a:br>
              <a:rPr lang="en-US" dirty="0" smtClean="0"/>
            </a:br>
            <a:r>
              <a:rPr lang="en-US" dirty="0" smtClean="0"/>
              <a:t>-Registered 16 million men (ages 21-25) for potential service</a:t>
            </a:r>
            <a:br>
              <a:rPr lang="en-US" dirty="0" smtClean="0"/>
            </a:br>
            <a:r>
              <a:rPr lang="en-US" dirty="0" smtClean="0"/>
              <a:t>-Immediately recruited 1 million men into service for one year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769" y="275492"/>
            <a:ext cx="7498080" cy="1143000"/>
          </a:xfrm>
        </p:spPr>
        <p:txBody>
          <a:bodyPr/>
          <a:lstStyle/>
          <a:p>
            <a:r>
              <a:rPr lang="en-US" dirty="0" smtClean="0"/>
              <a:t>Roosevelt’s Third 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1534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FDR did not want to leave office while the US was in the middle of preparing for what seemed like an inevitable war.</a:t>
            </a:r>
          </a:p>
          <a:p>
            <a:endParaRPr lang="en-US" dirty="0"/>
          </a:p>
          <a:p>
            <a:r>
              <a:rPr lang="en-US" dirty="0" smtClean="0"/>
              <a:t>He decided to run for a third term, breaking from the tradition started by George Washington of two terms.</a:t>
            </a:r>
          </a:p>
          <a:p>
            <a:endParaRPr lang="en-US" dirty="0"/>
          </a:p>
          <a:p>
            <a:r>
              <a:rPr lang="en-US" dirty="0" smtClean="0"/>
              <a:t>FDR won because his opponent was not very different from him (not an isolationist) and also FDR was still very popular.    55% of vote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153400" cy="5410200"/>
          </a:xfrm>
        </p:spPr>
        <p:txBody>
          <a:bodyPr/>
          <a:lstStyle/>
          <a:p>
            <a:r>
              <a:rPr lang="en-US" dirty="0" smtClean="0"/>
              <a:t>After he won, FDR changed his tone even more…</a:t>
            </a:r>
          </a:p>
          <a:p>
            <a:endParaRPr lang="en-US" dirty="0"/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“If Britain falls, the Axis Powers will be left unopposed to conquer all of Europe, Asia, and Africa.”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769" y="0"/>
            <a:ext cx="7498080" cy="1143000"/>
          </a:xfrm>
        </p:spPr>
        <p:txBody>
          <a:bodyPr/>
          <a:lstStyle/>
          <a:p>
            <a:r>
              <a:rPr lang="en-US" dirty="0" smtClean="0"/>
              <a:t>The Lend-Lease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8153400" cy="5943600"/>
          </a:xfrm>
        </p:spPr>
        <p:txBody>
          <a:bodyPr>
            <a:normAutofit/>
          </a:bodyPr>
          <a:lstStyle/>
          <a:p>
            <a:r>
              <a:rPr lang="en-US" dirty="0" smtClean="0"/>
              <a:t>By 1940, Britain had run out of money and could no </a:t>
            </a:r>
            <a:r>
              <a:rPr lang="en-US" smtClean="0"/>
              <a:t>longer </a:t>
            </a:r>
            <a:r>
              <a:rPr lang="en-US" smtClean="0"/>
              <a:t>buy </a:t>
            </a:r>
            <a:r>
              <a:rPr lang="en-US" dirty="0" smtClean="0"/>
              <a:t>the supplies it needed.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FDR proposed this plan to allow Britain to borrow money and supplies from the US.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He used the analogy of lending a garden hose to a neighbor whose house is on fire – doing so stops the fire from spreading to your house.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Hitler Goes Back on His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90600"/>
            <a:ext cx="8153400" cy="5867400"/>
          </a:xfrm>
        </p:spPr>
        <p:txBody>
          <a:bodyPr/>
          <a:lstStyle/>
          <a:p>
            <a:r>
              <a:rPr lang="en-US" dirty="0" smtClean="0"/>
              <a:t>Crucial turning point in war: Hitler sends German forces to invade the S.U. in 1941 – breaking the agreement he made with Stalin in 1939.</a:t>
            </a:r>
          </a:p>
          <a:p>
            <a:endParaRPr lang="en-US" dirty="0" smtClean="0"/>
          </a:p>
          <a:p>
            <a:pPr marL="82296" indent="0">
              <a:buNone/>
            </a:pPr>
            <a:endParaRPr lang="en-US" dirty="0"/>
          </a:p>
          <a:p>
            <a:r>
              <a:rPr lang="en-US" dirty="0" smtClean="0"/>
              <a:t>Acting on the policy of “the enemy of my enemy is my friend” FDR included the Soviet Union in the Lend-Lease Plan.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498080" cy="1143000"/>
          </a:xfrm>
        </p:spPr>
        <p:txBody>
          <a:bodyPr/>
          <a:lstStyle/>
          <a:p>
            <a:r>
              <a:rPr lang="en-US" dirty="0" smtClean="0"/>
              <a:t>German Submarines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81534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In order to prevent supplies from reaching his enemies, Hitler ordered his submarines to sink any ships thought to be carrying supplies.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eventually led to attacks on American ships (who had actually been selling, transporting, and escorting supplies the entire time)… FDR gave permission for US ships to return fire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498080" cy="1143000"/>
          </a:xfrm>
        </p:spPr>
        <p:txBody>
          <a:bodyPr/>
          <a:lstStyle/>
          <a:p>
            <a:r>
              <a:rPr lang="en-US" dirty="0" smtClean="0"/>
              <a:t>Submarine Warfare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8153400" cy="5943600"/>
          </a:xfrm>
        </p:spPr>
        <p:txBody>
          <a:bodyPr/>
          <a:lstStyle/>
          <a:p>
            <a:r>
              <a:rPr lang="en-US" dirty="0" smtClean="0"/>
              <a:t>FDR met in secret with Churchill to discuss plans: He said that although he could not openly declare war he would continue to support Britain and the Soviet Union against Hitler.</a:t>
            </a:r>
          </a:p>
          <a:p>
            <a:pPr marL="82296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FDR said he would “do everything to force an incident” between the US and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gets his “incident”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sinking of an American warship </a:t>
            </a:r>
            <a:r>
              <a:rPr lang="en-US" i="1" dirty="0" smtClean="0"/>
              <a:t>Kearny</a:t>
            </a:r>
            <a:r>
              <a:rPr lang="en-US" dirty="0" smtClean="0"/>
              <a:t> (11 lives lost) gave FDR his reason to order military action against Germany.</a:t>
            </a:r>
          </a:p>
          <a:p>
            <a:endParaRPr lang="en-US" dirty="0"/>
          </a:p>
          <a:p>
            <a:r>
              <a:rPr lang="en-US" dirty="0" smtClean="0"/>
              <a:t>“The shooting has started – And history has recorded who fired the first shot.” –FDR</a:t>
            </a:r>
          </a:p>
          <a:p>
            <a:endParaRPr lang="en-US" dirty="0"/>
          </a:p>
          <a:p>
            <a:r>
              <a:rPr lang="en-US" dirty="0" smtClean="0"/>
              <a:t>However, the US is still not officially involved in the war against the Axis Powers.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650" y="0"/>
            <a:ext cx="7498080" cy="1143000"/>
          </a:xfrm>
        </p:spPr>
        <p:txBody>
          <a:bodyPr/>
          <a:lstStyle/>
          <a:p>
            <a:r>
              <a:rPr lang="en-US" dirty="0" smtClean="0"/>
              <a:t>Japan needs oil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81534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The US responded to Japanese seizure of French-Indochina (now Vietnam, Cambodia, and </a:t>
            </a:r>
            <a:r>
              <a:rPr lang="en-US" dirty="0"/>
              <a:t>L</a:t>
            </a:r>
            <a:r>
              <a:rPr lang="en-US" dirty="0" smtClean="0"/>
              <a:t>aos) by cutting off trade. Japan now had no way of getting oil – which it needed to fight the war.</a:t>
            </a:r>
          </a:p>
          <a:p>
            <a:endParaRPr lang="en-US" dirty="0"/>
          </a:p>
          <a:p>
            <a:r>
              <a:rPr lang="en-US" dirty="0" smtClean="0"/>
              <a:t>Negotiations ensued between Hideki </a:t>
            </a:r>
            <a:r>
              <a:rPr lang="en-US" dirty="0" err="1" smtClean="0"/>
              <a:t>Tojo</a:t>
            </a:r>
            <a:r>
              <a:rPr lang="en-US" dirty="0" smtClean="0"/>
              <a:t> (military leader) and the US – </a:t>
            </a:r>
            <a:r>
              <a:rPr lang="en-US" dirty="0" err="1" smtClean="0"/>
              <a:t>Tojo</a:t>
            </a:r>
            <a:r>
              <a:rPr lang="en-US" dirty="0" smtClean="0"/>
              <a:t> promised the emperor that he would conserve peace.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9050"/>
            <a:ext cx="7498080" cy="1143000"/>
          </a:xfrm>
        </p:spPr>
        <p:txBody>
          <a:bodyPr/>
          <a:lstStyle/>
          <a:p>
            <a:r>
              <a:rPr lang="en-US" dirty="0" smtClean="0"/>
              <a:t>Japan prepares an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US breaks Japan’s secret communication codes in 1940 and starts listening</a:t>
            </a:r>
          </a:p>
          <a:p>
            <a:r>
              <a:rPr lang="en-US" dirty="0" smtClean="0"/>
              <a:t>November 5</a:t>
            </a:r>
            <a:r>
              <a:rPr lang="en-US" baseline="30000" dirty="0" smtClean="0"/>
              <a:t>th</a:t>
            </a:r>
            <a:r>
              <a:rPr lang="en-US" dirty="0" smtClean="0"/>
              <a:t>, 1941 </a:t>
            </a:r>
            <a:r>
              <a:rPr lang="en-US" dirty="0" err="1" smtClean="0"/>
              <a:t>Tojo</a:t>
            </a:r>
            <a:r>
              <a:rPr lang="en-US" dirty="0" smtClean="0"/>
              <a:t> ordered the Japanese Navy to prepare for an attack against the US</a:t>
            </a:r>
          </a:p>
          <a:p>
            <a:r>
              <a:rPr lang="en-US" dirty="0" smtClean="0"/>
              <a:t>December 6</a:t>
            </a:r>
            <a:r>
              <a:rPr lang="en-US" baseline="30000" dirty="0" smtClean="0"/>
              <a:t>th</a:t>
            </a:r>
            <a:r>
              <a:rPr lang="en-US" dirty="0" smtClean="0"/>
              <a:t>, 1941 – FDR sent out a warning to the military commanders in Hawaii, Guam and the Philippines.</a:t>
            </a:r>
          </a:p>
          <a:p>
            <a:r>
              <a:rPr lang="en-US" dirty="0" smtClean="0"/>
              <a:t>The “warning” stated that “the US desires that Japan commit the first overt act.”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Day That Will Live in Infamy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December 7</a:t>
            </a:r>
            <a:r>
              <a:rPr lang="en-US" baseline="30000" dirty="0" smtClean="0"/>
              <a:t>th</a:t>
            </a:r>
            <a:r>
              <a:rPr lang="en-US" dirty="0" smtClean="0"/>
              <a:t>, 1941:</a:t>
            </a:r>
          </a:p>
          <a:p>
            <a:pPr>
              <a:buNone/>
            </a:pPr>
            <a:r>
              <a:rPr lang="en-US" dirty="0" smtClean="0"/>
              <a:t>In the early morning, Japanese bombers flew in and launched an attack on Pearl Harbor.</a:t>
            </a:r>
          </a:p>
          <a:p>
            <a:pPr>
              <a:buNone/>
            </a:pPr>
            <a:r>
              <a:rPr lang="en-US" dirty="0" smtClean="0"/>
              <a:t>The attack is unopposed for an hour and a half before the first US plane lifts off.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US loses almost all of its Pacific Fleet / A greater naval loss in one day than in all of WWI.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the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2,403 Americans dead</a:t>
            </a:r>
          </a:p>
          <a:p>
            <a:r>
              <a:rPr lang="en-US" dirty="0" smtClean="0"/>
              <a:t>1,178 wounded</a:t>
            </a:r>
          </a:p>
          <a:p>
            <a:r>
              <a:rPr lang="en-US" dirty="0" smtClean="0"/>
              <a:t>21 ships sunk or damaged (8 battleships)</a:t>
            </a:r>
          </a:p>
          <a:p>
            <a:r>
              <a:rPr lang="en-US" dirty="0" smtClean="0"/>
              <a:t>300+ Aircraft destroyed</a:t>
            </a:r>
          </a:p>
          <a:p>
            <a:r>
              <a:rPr lang="en-US" dirty="0" smtClean="0"/>
              <a:t>The US finally enters the war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Activity: 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85800"/>
            <a:ext cx="7943088" cy="6172200"/>
          </a:xfrm>
        </p:spPr>
        <p:txBody>
          <a:bodyPr>
            <a:normAutofit/>
          </a:bodyPr>
          <a:lstStyle/>
          <a:p>
            <a:r>
              <a:rPr lang="en-US" dirty="0" smtClean="0"/>
              <a:t>Use your notes and book to create a timeline of the key events we have covered so far. Which events you include are up to you but you must have at least  six.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291</TotalTime>
  <Words>941</Words>
  <Application>Microsoft Office PowerPoint</Application>
  <PresentationFormat>On-screen Show (4:3)</PresentationFormat>
  <Paragraphs>90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Gill Sans MT</vt:lpstr>
      <vt:lpstr>Verdana</vt:lpstr>
      <vt:lpstr>Wingdings 2</vt:lpstr>
      <vt:lpstr>Solstice</vt:lpstr>
      <vt:lpstr>America Moves Toward War</vt:lpstr>
      <vt:lpstr>Intervention vs. Isolationism</vt:lpstr>
      <vt:lpstr>Cash-and-Carry</vt:lpstr>
      <vt:lpstr>PowerPoint Presentation</vt:lpstr>
      <vt:lpstr>PowerPoint Presentation</vt:lpstr>
      <vt:lpstr>Building US Defenses</vt:lpstr>
      <vt:lpstr>The Selective Training and Service Act</vt:lpstr>
      <vt:lpstr>Roosevelt’s Third Term</vt:lpstr>
      <vt:lpstr>A New Tone</vt:lpstr>
      <vt:lpstr>The Lend-Lease Plan</vt:lpstr>
      <vt:lpstr>Hitler Goes Back on His Word</vt:lpstr>
      <vt:lpstr>German Submarines</vt:lpstr>
      <vt:lpstr>Submarine Warfare</vt:lpstr>
      <vt:lpstr>FDR gets his “incident”</vt:lpstr>
      <vt:lpstr>Japan needs oil</vt:lpstr>
      <vt:lpstr>Japan prepares an attack</vt:lpstr>
      <vt:lpstr>A Day That Will Live in Infamy</vt:lpstr>
      <vt:lpstr>Results of the Attack</vt:lpstr>
      <vt:lpstr>Activity: Timeline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 Moves Toward War</dc:title>
  <dc:creator>Meaghan</dc:creator>
  <cp:lastModifiedBy>Sterchi, Aaron</cp:lastModifiedBy>
  <cp:revision>17</cp:revision>
  <dcterms:created xsi:type="dcterms:W3CDTF">2015-02-16T22:08:49Z</dcterms:created>
  <dcterms:modified xsi:type="dcterms:W3CDTF">2018-11-05T16:50:06Z</dcterms:modified>
</cp:coreProperties>
</file>