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2/1/2019</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22.1: </a:t>
            </a:r>
            <a:r>
              <a:rPr lang="en-US" dirty="0" smtClean="0"/>
              <a:t>The Postwar Boom</a:t>
            </a:r>
            <a:endParaRPr lang="en-US" dirty="0"/>
          </a:p>
        </p:txBody>
      </p:sp>
      <p:sp>
        <p:nvSpPr>
          <p:cNvPr id="3" name="Subtitle 2"/>
          <p:cNvSpPr>
            <a:spLocks noGrp="1"/>
          </p:cNvSpPr>
          <p:nvPr>
            <p:ph type="subTitle" idx="1"/>
          </p:nvPr>
        </p:nvSpPr>
        <p:spPr/>
        <p:txBody>
          <a:bodyPr>
            <a:normAutofit/>
          </a:bodyPr>
          <a:lstStyle/>
          <a:p>
            <a:r>
              <a:rPr lang="en-US" sz="2800" dirty="0" smtClean="0"/>
              <a:t>The United States Economy After WWII</a:t>
            </a:r>
            <a:endParaRPr lang="en-US" sz="2800" dirty="0"/>
          </a:p>
        </p:txBody>
      </p:sp>
      <p:pic>
        <p:nvPicPr>
          <p:cNvPr id="4" name="Picture 3"/>
          <p:cNvPicPr>
            <a:picLocks noChangeAspect="1"/>
          </p:cNvPicPr>
          <p:nvPr/>
        </p:nvPicPr>
        <p:blipFill>
          <a:blip r:embed="rId2"/>
          <a:stretch>
            <a:fillRect/>
          </a:stretch>
        </p:blipFill>
        <p:spPr>
          <a:xfrm>
            <a:off x="0" y="0"/>
            <a:ext cx="3213100" cy="2527300"/>
          </a:xfrm>
          <a:prstGeom prst="rect">
            <a:avLst/>
          </a:prstGeom>
        </p:spPr>
      </p:pic>
      <p:pic>
        <p:nvPicPr>
          <p:cNvPr id="5" name="Picture 4"/>
          <p:cNvPicPr>
            <a:picLocks noChangeAspect="1"/>
          </p:cNvPicPr>
          <p:nvPr/>
        </p:nvPicPr>
        <p:blipFill>
          <a:blip r:embed="rId3"/>
          <a:stretch>
            <a:fillRect/>
          </a:stretch>
        </p:blipFill>
        <p:spPr>
          <a:xfrm>
            <a:off x="10035540" y="0"/>
            <a:ext cx="2156460" cy="2785428"/>
          </a:xfrm>
          <a:prstGeom prst="rect">
            <a:avLst/>
          </a:prstGeom>
        </p:spPr>
      </p:pic>
      <p:pic>
        <p:nvPicPr>
          <p:cNvPr id="6" name="Picture 5"/>
          <p:cNvPicPr>
            <a:picLocks noChangeAspect="1"/>
          </p:cNvPicPr>
          <p:nvPr/>
        </p:nvPicPr>
        <p:blipFill>
          <a:blip r:embed="rId4"/>
          <a:stretch>
            <a:fillRect/>
          </a:stretch>
        </p:blipFill>
        <p:spPr>
          <a:xfrm>
            <a:off x="0" y="2527300"/>
            <a:ext cx="3213100" cy="2913574"/>
          </a:xfrm>
          <a:prstGeom prst="rect">
            <a:avLst/>
          </a:prstGeom>
        </p:spPr>
      </p:pic>
    </p:spTree>
    <p:extLst>
      <p:ext uri="{BB962C8B-B14F-4D97-AF65-F5344CB8AC3E}">
        <p14:creationId xmlns:p14="http://schemas.microsoft.com/office/powerpoint/2010/main" val="2870158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UNIT GOAL</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t>TO ANALYZE AMERICAN CULTURE OF THE 1950s USING </a:t>
            </a:r>
            <a:r>
              <a:rPr lang="en-US" dirty="0" smtClean="0"/>
              <a:t>*PSAs </a:t>
            </a:r>
            <a:r>
              <a:rPr lang="en-US" dirty="0" smtClean="0"/>
              <a:t>AS </a:t>
            </a:r>
            <a:r>
              <a:rPr lang="en-US" dirty="0" smtClean="0"/>
              <a:t>EVIDENCE</a:t>
            </a:r>
          </a:p>
          <a:p>
            <a:pPr marL="0" indent="0">
              <a:buNone/>
            </a:pPr>
            <a:endParaRPr lang="en-US" dirty="0"/>
          </a:p>
          <a:p>
            <a:pPr marL="0" indent="0">
              <a:buNone/>
            </a:pPr>
            <a:r>
              <a:rPr lang="en-US" dirty="0" smtClean="0"/>
              <a:t>*PSA = Public </a:t>
            </a:r>
            <a:r>
              <a:rPr lang="en-US" smtClean="0"/>
              <a:t>Service Announcement</a:t>
            </a:r>
            <a:endParaRPr lang="en-US" dirty="0"/>
          </a:p>
        </p:txBody>
      </p:sp>
    </p:spTree>
    <p:extLst>
      <p:ext uri="{BB962C8B-B14F-4D97-AF65-F5344CB8AC3E}">
        <p14:creationId xmlns:p14="http://schemas.microsoft.com/office/powerpoint/2010/main" val="102267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63407"/>
            <a:ext cx="10131425" cy="1456267"/>
          </a:xfrm>
        </p:spPr>
        <p:txBody>
          <a:bodyPr/>
          <a:lstStyle/>
          <a:p>
            <a:r>
              <a:rPr lang="en-US" b="1" u="sng" dirty="0" smtClean="0"/>
              <a:t>After WWII…</a:t>
            </a:r>
            <a:endParaRPr lang="en-US" b="1" u="sng" dirty="0"/>
          </a:p>
        </p:txBody>
      </p:sp>
      <p:sp>
        <p:nvSpPr>
          <p:cNvPr id="3" name="Content Placeholder 2"/>
          <p:cNvSpPr>
            <a:spLocks noGrp="1"/>
          </p:cNvSpPr>
          <p:nvPr>
            <p:ph idx="1"/>
          </p:nvPr>
        </p:nvSpPr>
        <p:spPr>
          <a:xfrm>
            <a:off x="1" y="1303020"/>
            <a:ext cx="7909559" cy="5554981"/>
          </a:xfrm>
        </p:spPr>
        <p:txBody>
          <a:bodyPr/>
          <a:lstStyle/>
          <a:p>
            <a:pPr marL="0" indent="0">
              <a:buNone/>
            </a:pPr>
            <a:r>
              <a:rPr lang="en-US" sz="3200" dirty="0" smtClean="0"/>
              <a:t>Most Americans </a:t>
            </a:r>
            <a:r>
              <a:rPr lang="en-US" sz="3200" dirty="0"/>
              <a:t>were looking to put the nightmares of the war behind them and start their lives again. Many people felt that their lives had been “put on hold” by the war and there was a strong desire and push for “normalcy.”</a:t>
            </a:r>
          </a:p>
          <a:p>
            <a:pPr marL="0" indent="0">
              <a:buNone/>
            </a:pPr>
            <a:endParaRPr lang="en-US" dirty="0"/>
          </a:p>
        </p:txBody>
      </p:sp>
      <p:pic>
        <p:nvPicPr>
          <p:cNvPr id="4" name="Picture 3"/>
          <p:cNvPicPr>
            <a:picLocks noChangeAspect="1"/>
          </p:cNvPicPr>
          <p:nvPr/>
        </p:nvPicPr>
        <p:blipFill>
          <a:blip r:embed="rId2"/>
          <a:stretch>
            <a:fillRect/>
          </a:stretch>
        </p:blipFill>
        <p:spPr>
          <a:xfrm>
            <a:off x="7909561" y="0"/>
            <a:ext cx="4282440" cy="6858000"/>
          </a:xfrm>
          <a:prstGeom prst="rect">
            <a:avLst/>
          </a:prstGeom>
        </p:spPr>
      </p:pic>
    </p:spTree>
    <p:extLst>
      <p:ext uri="{BB962C8B-B14F-4D97-AF65-F5344CB8AC3E}">
        <p14:creationId xmlns:p14="http://schemas.microsoft.com/office/powerpoint/2010/main" val="1344422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494" y="74006"/>
            <a:ext cx="10131425" cy="1456267"/>
          </a:xfrm>
        </p:spPr>
        <p:txBody>
          <a:bodyPr/>
          <a:lstStyle/>
          <a:p>
            <a:r>
              <a:rPr lang="en-US" b="1" u="sng" dirty="0"/>
              <a:t>Helping veterans</a:t>
            </a:r>
          </a:p>
        </p:txBody>
      </p:sp>
      <p:sp>
        <p:nvSpPr>
          <p:cNvPr id="3" name="Content Placeholder 2"/>
          <p:cNvSpPr>
            <a:spLocks noGrp="1"/>
          </p:cNvSpPr>
          <p:nvPr>
            <p:ph idx="1"/>
          </p:nvPr>
        </p:nvSpPr>
        <p:spPr>
          <a:xfrm>
            <a:off x="0" y="2919307"/>
            <a:ext cx="12192000" cy="3938693"/>
          </a:xfrm>
        </p:spPr>
        <p:txBody>
          <a:bodyPr/>
          <a:lstStyle/>
          <a:p>
            <a:r>
              <a:rPr lang="en-US" sz="3600" dirty="0"/>
              <a:t>There had been a strong </a:t>
            </a:r>
            <a:r>
              <a:rPr lang="en-US" sz="3600" dirty="0" smtClean="0"/>
              <a:t>pattern throughout </a:t>
            </a:r>
            <a:r>
              <a:rPr lang="en-US" sz="3600" dirty="0"/>
              <a:t>American (and world) history of soldiers going off to war and coming back with readjustment problems. </a:t>
            </a:r>
            <a:endParaRPr lang="en-US" sz="3600" dirty="0" smtClean="0"/>
          </a:p>
          <a:p>
            <a:pPr marL="0" indent="0">
              <a:buNone/>
            </a:pPr>
            <a:endParaRPr lang="en-US" sz="3600" dirty="0" smtClean="0"/>
          </a:p>
          <a:p>
            <a:r>
              <a:rPr lang="en-US" sz="3600" dirty="0" smtClean="0"/>
              <a:t>This </a:t>
            </a:r>
            <a:r>
              <a:rPr lang="en-US" sz="3600" dirty="0"/>
              <a:t>not only had a huge impact on the soldiers’ lives but on society in general.</a:t>
            </a:r>
          </a:p>
          <a:p>
            <a:endParaRPr lang="en-US" dirty="0"/>
          </a:p>
        </p:txBody>
      </p:sp>
      <p:pic>
        <p:nvPicPr>
          <p:cNvPr id="4" name="Picture 3"/>
          <p:cNvPicPr>
            <a:picLocks noChangeAspect="1"/>
          </p:cNvPicPr>
          <p:nvPr/>
        </p:nvPicPr>
        <p:blipFill>
          <a:blip r:embed="rId2"/>
          <a:stretch>
            <a:fillRect/>
          </a:stretch>
        </p:blipFill>
        <p:spPr>
          <a:xfrm>
            <a:off x="8325839" y="0"/>
            <a:ext cx="3866161" cy="2919307"/>
          </a:xfrm>
          <a:prstGeom prst="rect">
            <a:avLst/>
          </a:prstGeom>
        </p:spPr>
      </p:pic>
      <p:pic>
        <p:nvPicPr>
          <p:cNvPr id="5" name="Picture 4"/>
          <p:cNvPicPr>
            <a:picLocks noChangeAspect="1"/>
          </p:cNvPicPr>
          <p:nvPr/>
        </p:nvPicPr>
        <p:blipFill>
          <a:blip r:embed="rId3"/>
          <a:stretch>
            <a:fillRect/>
          </a:stretch>
        </p:blipFill>
        <p:spPr>
          <a:xfrm>
            <a:off x="4156364" y="-1"/>
            <a:ext cx="4169475" cy="2919307"/>
          </a:xfrm>
          <a:prstGeom prst="rect">
            <a:avLst/>
          </a:prstGeom>
        </p:spPr>
      </p:pic>
    </p:spTree>
    <p:extLst>
      <p:ext uri="{BB962C8B-B14F-4D97-AF65-F5344CB8AC3E}">
        <p14:creationId xmlns:p14="http://schemas.microsoft.com/office/powerpoint/2010/main" val="1775510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b="1" u="sng" dirty="0"/>
              <a:t>G.I.</a:t>
            </a:r>
            <a:r>
              <a:rPr lang="en-US" u="sng" dirty="0"/>
              <a:t> </a:t>
            </a:r>
            <a:r>
              <a:rPr lang="en-US" b="1" u="sng" dirty="0"/>
              <a:t>Bill of Rights </a:t>
            </a:r>
            <a:r>
              <a:rPr lang="en-US" dirty="0"/>
              <a:t>was a law passed in 1944 that helped veterans by giving them:</a:t>
            </a:r>
          </a:p>
        </p:txBody>
      </p:sp>
      <p:sp>
        <p:nvSpPr>
          <p:cNvPr id="3" name="Content Placeholder 2"/>
          <p:cNvSpPr>
            <a:spLocks noGrp="1"/>
          </p:cNvSpPr>
          <p:nvPr>
            <p:ph idx="1"/>
          </p:nvPr>
        </p:nvSpPr>
        <p:spPr/>
        <p:txBody>
          <a:bodyPr/>
          <a:lstStyle/>
          <a:p>
            <a:pPr marL="514350" lvl="0" indent="-514350">
              <a:buAutoNum type="arabicPeriod"/>
            </a:pPr>
            <a:r>
              <a:rPr lang="en-US" sz="3200" dirty="0" smtClean="0"/>
              <a:t>Unemployment </a:t>
            </a:r>
            <a:r>
              <a:rPr lang="en-US" sz="3200" dirty="0"/>
              <a:t>pay while they transitioned back into the civilian </a:t>
            </a:r>
            <a:r>
              <a:rPr lang="en-US" sz="3200" dirty="0" smtClean="0"/>
              <a:t>world</a:t>
            </a:r>
          </a:p>
          <a:p>
            <a:pPr marL="514350" lvl="0" indent="-514350">
              <a:buAutoNum type="arabicPeriod"/>
            </a:pPr>
            <a:r>
              <a:rPr lang="en-US" sz="3200" dirty="0" smtClean="0"/>
              <a:t>Money </a:t>
            </a:r>
            <a:r>
              <a:rPr lang="en-US" sz="3200" dirty="0"/>
              <a:t>for </a:t>
            </a:r>
            <a:r>
              <a:rPr lang="en-US" sz="3200" dirty="0" smtClean="0"/>
              <a:t>college</a:t>
            </a:r>
          </a:p>
          <a:p>
            <a:pPr marL="514350" lvl="0" indent="-514350">
              <a:buAutoNum type="arabicPeriod"/>
            </a:pPr>
            <a:r>
              <a:rPr lang="en-US" sz="3200" dirty="0" smtClean="0"/>
              <a:t>Low </a:t>
            </a:r>
            <a:r>
              <a:rPr lang="en-US" sz="3200" dirty="0"/>
              <a:t>interest home and business loans</a:t>
            </a:r>
          </a:p>
          <a:p>
            <a:endParaRPr lang="en-US" dirty="0"/>
          </a:p>
        </p:txBody>
      </p:sp>
      <p:pic>
        <p:nvPicPr>
          <p:cNvPr id="4" name="Picture 3"/>
          <p:cNvPicPr>
            <a:picLocks noChangeAspect="1"/>
          </p:cNvPicPr>
          <p:nvPr/>
        </p:nvPicPr>
        <p:blipFill>
          <a:blip r:embed="rId2"/>
          <a:stretch>
            <a:fillRect/>
          </a:stretch>
        </p:blipFill>
        <p:spPr>
          <a:xfrm>
            <a:off x="8774430" y="3440430"/>
            <a:ext cx="3417570" cy="3417570"/>
          </a:xfrm>
          <a:prstGeom prst="rect">
            <a:avLst/>
          </a:prstGeom>
        </p:spPr>
      </p:pic>
    </p:spTree>
    <p:extLst>
      <p:ext uri="{BB962C8B-B14F-4D97-AF65-F5344CB8AC3E}">
        <p14:creationId xmlns:p14="http://schemas.microsoft.com/office/powerpoint/2010/main" val="2553955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Rising Divorce Rate</a:t>
            </a:r>
            <a:r>
              <a:rPr lang="en-US" dirty="0"/>
              <a:t>:</a:t>
            </a:r>
          </a:p>
        </p:txBody>
      </p:sp>
      <p:sp>
        <p:nvSpPr>
          <p:cNvPr id="3" name="Content Placeholder 2"/>
          <p:cNvSpPr>
            <a:spLocks noGrp="1"/>
          </p:cNvSpPr>
          <p:nvPr>
            <p:ph idx="1"/>
          </p:nvPr>
        </p:nvSpPr>
        <p:spPr>
          <a:xfrm>
            <a:off x="1" y="2142067"/>
            <a:ext cx="12192000" cy="4715933"/>
          </a:xfrm>
        </p:spPr>
        <p:txBody>
          <a:bodyPr>
            <a:normAutofit/>
          </a:bodyPr>
          <a:lstStyle/>
          <a:p>
            <a:r>
              <a:rPr lang="en-US" sz="3200" u="sng" dirty="0"/>
              <a:t>Changes in Cultural Beliefs</a:t>
            </a:r>
            <a:r>
              <a:rPr lang="en-US" sz="3200" dirty="0"/>
              <a:t>: Men were </a:t>
            </a:r>
            <a:r>
              <a:rPr lang="en-US" sz="3200" i="1" dirty="0"/>
              <a:t>supposed</a:t>
            </a:r>
            <a:r>
              <a:rPr lang="en-US" sz="3200" dirty="0"/>
              <a:t> to be the breadwinners and head of household while women were </a:t>
            </a:r>
            <a:r>
              <a:rPr lang="en-US" sz="3200" i="1" dirty="0"/>
              <a:t>supposed</a:t>
            </a:r>
            <a:r>
              <a:rPr lang="en-US" sz="3200" dirty="0"/>
              <a:t> to be the caretakers. New social pushes for equality for women caused some social tension.</a:t>
            </a:r>
          </a:p>
          <a:p>
            <a:endParaRPr lang="en-US" sz="3200" dirty="0" smtClean="0"/>
          </a:p>
          <a:p>
            <a:r>
              <a:rPr lang="en-US" sz="3200" dirty="0"/>
              <a:t>Tension created by changes in men and women’s social roles contributed to a rising divorce rate.</a:t>
            </a:r>
          </a:p>
          <a:p>
            <a:endParaRPr lang="en-US" dirty="0"/>
          </a:p>
        </p:txBody>
      </p:sp>
      <p:pic>
        <p:nvPicPr>
          <p:cNvPr id="4" name="Picture 3"/>
          <p:cNvPicPr>
            <a:picLocks noChangeAspect="1"/>
          </p:cNvPicPr>
          <p:nvPr/>
        </p:nvPicPr>
        <p:blipFill>
          <a:blip r:embed="rId2"/>
          <a:stretch>
            <a:fillRect/>
          </a:stretch>
        </p:blipFill>
        <p:spPr>
          <a:xfrm>
            <a:off x="5134999" y="282787"/>
            <a:ext cx="6842054" cy="1783080"/>
          </a:xfrm>
          <a:prstGeom prst="rect">
            <a:avLst/>
          </a:prstGeom>
        </p:spPr>
      </p:pic>
    </p:spTree>
    <p:extLst>
      <p:ext uri="{BB962C8B-B14F-4D97-AF65-F5344CB8AC3E}">
        <p14:creationId xmlns:p14="http://schemas.microsoft.com/office/powerpoint/2010/main" val="406529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7649"/>
            <a:ext cx="10131425" cy="1456267"/>
          </a:xfrm>
        </p:spPr>
        <p:txBody>
          <a:bodyPr/>
          <a:lstStyle/>
          <a:p>
            <a:r>
              <a:rPr lang="en-US" b="1" u="sng" dirty="0"/>
              <a:t>Readjusting the Economy</a:t>
            </a:r>
          </a:p>
        </p:txBody>
      </p:sp>
      <p:sp>
        <p:nvSpPr>
          <p:cNvPr id="3" name="Content Placeholder 2"/>
          <p:cNvSpPr>
            <a:spLocks noGrp="1"/>
          </p:cNvSpPr>
          <p:nvPr>
            <p:ph idx="1"/>
          </p:nvPr>
        </p:nvSpPr>
        <p:spPr>
          <a:xfrm>
            <a:off x="-1" y="1101437"/>
            <a:ext cx="8709661" cy="5756564"/>
          </a:xfrm>
        </p:spPr>
        <p:txBody>
          <a:bodyPr>
            <a:normAutofit/>
          </a:bodyPr>
          <a:lstStyle/>
          <a:p>
            <a:r>
              <a:rPr lang="en-US" sz="3200" dirty="0"/>
              <a:t>The end of the war caused the government to cancel $35 billion in war contracts. </a:t>
            </a:r>
            <a:endParaRPr lang="en-US" sz="3200" dirty="0" smtClean="0"/>
          </a:p>
          <a:p>
            <a:r>
              <a:rPr lang="en-US" sz="3200" dirty="0" smtClean="0"/>
              <a:t>1 million+  </a:t>
            </a:r>
            <a:r>
              <a:rPr lang="en-US" sz="3200" dirty="0"/>
              <a:t>defense workers found themselves quickly laid off. </a:t>
            </a:r>
            <a:endParaRPr lang="en-US" sz="3200" dirty="0" smtClean="0"/>
          </a:p>
          <a:p>
            <a:r>
              <a:rPr lang="en-US" sz="3200" dirty="0" smtClean="0"/>
              <a:t>Those </a:t>
            </a:r>
            <a:r>
              <a:rPr lang="en-US" sz="3200" dirty="0"/>
              <a:t>workers competed with returning veterans for jobs – and unemployment rose to 6% (</a:t>
            </a:r>
            <a:r>
              <a:rPr lang="en-US" sz="3200" dirty="0" err="1"/>
              <a:t>BLS.Gov</a:t>
            </a:r>
            <a:r>
              <a:rPr lang="en-US" sz="3200" dirty="0" smtClean="0"/>
              <a:t>).</a:t>
            </a:r>
          </a:p>
          <a:p>
            <a:endParaRPr lang="en-US" sz="3200" dirty="0"/>
          </a:p>
          <a:p>
            <a:r>
              <a:rPr lang="en-US" sz="3200" dirty="0"/>
              <a:t>Unemployment would continue to rise well into the mid 1980s (</a:t>
            </a:r>
            <a:r>
              <a:rPr lang="en-US" sz="3200" dirty="0" err="1"/>
              <a:t>BLS.Gov</a:t>
            </a:r>
            <a:r>
              <a:rPr lang="en-US" sz="3200" dirty="0"/>
              <a:t>).</a:t>
            </a:r>
          </a:p>
          <a:p>
            <a:endParaRPr lang="en-US" dirty="0"/>
          </a:p>
        </p:txBody>
      </p:sp>
      <p:pic>
        <p:nvPicPr>
          <p:cNvPr id="4" name="Picture 3"/>
          <p:cNvPicPr>
            <a:picLocks noChangeAspect="1"/>
          </p:cNvPicPr>
          <p:nvPr/>
        </p:nvPicPr>
        <p:blipFill>
          <a:blip r:embed="rId2"/>
          <a:stretch>
            <a:fillRect/>
          </a:stretch>
        </p:blipFill>
        <p:spPr>
          <a:xfrm>
            <a:off x="8709660" y="2941377"/>
            <a:ext cx="3482340" cy="3301116"/>
          </a:xfrm>
          <a:prstGeom prst="rect">
            <a:avLst/>
          </a:prstGeom>
        </p:spPr>
      </p:pic>
    </p:spTree>
    <p:extLst>
      <p:ext uri="{BB962C8B-B14F-4D97-AF65-F5344CB8AC3E}">
        <p14:creationId xmlns:p14="http://schemas.microsoft.com/office/powerpoint/2010/main" val="3071416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2000" cy="2142067"/>
          </a:xfrm>
        </p:spPr>
        <p:txBody>
          <a:bodyPr>
            <a:normAutofit fontScale="90000"/>
          </a:bodyPr>
          <a:lstStyle/>
          <a:p>
            <a:r>
              <a:rPr lang="en-US" dirty="0" smtClean="0"/>
              <a:t>1950’s </a:t>
            </a:r>
            <a:r>
              <a:rPr lang="en-US" dirty="0"/>
              <a:t>Boom</a:t>
            </a:r>
            <a:r>
              <a:rPr lang="en-US" dirty="0" smtClean="0"/>
              <a:t>: </a:t>
            </a:r>
            <a:r>
              <a:rPr lang="en-US" dirty="0"/>
              <a:t>As a result, many economists began to predict a postwar depression…but they were wrong.</a:t>
            </a:r>
            <a:br>
              <a:rPr lang="en-US" dirty="0"/>
            </a:br>
            <a:r>
              <a:rPr lang="en-US" dirty="0"/>
              <a:t/>
            </a:r>
            <a:br>
              <a:rPr lang="en-US" dirty="0"/>
            </a:br>
            <a:endParaRPr lang="en-US" dirty="0"/>
          </a:p>
        </p:txBody>
      </p:sp>
      <p:sp>
        <p:nvSpPr>
          <p:cNvPr id="3" name="Content Placeholder 2"/>
          <p:cNvSpPr>
            <a:spLocks noGrp="1"/>
          </p:cNvSpPr>
          <p:nvPr>
            <p:ph idx="1"/>
          </p:nvPr>
        </p:nvSpPr>
        <p:spPr>
          <a:xfrm>
            <a:off x="1" y="1463041"/>
            <a:ext cx="12191999" cy="5394960"/>
          </a:xfrm>
        </p:spPr>
        <p:txBody>
          <a:bodyPr>
            <a:noAutofit/>
          </a:bodyPr>
          <a:lstStyle/>
          <a:p>
            <a:pPr marL="0" indent="0">
              <a:buNone/>
            </a:pPr>
            <a:r>
              <a:rPr lang="en-US" sz="3200" u="sng" dirty="0" smtClean="0"/>
              <a:t>The </a:t>
            </a:r>
            <a:r>
              <a:rPr lang="en-US" sz="3200" u="sng" dirty="0"/>
              <a:t>American economy would be enormously successful due to Americans’:</a:t>
            </a:r>
          </a:p>
          <a:p>
            <a:pPr marL="0" lvl="0" indent="0">
              <a:buNone/>
            </a:pPr>
            <a:r>
              <a:rPr lang="en-US" sz="3200" dirty="0" smtClean="0"/>
              <a:t>1. Widespread </a:t>
            </a:r>
            <a:r>
              <a:rPr lang="en-US" sz="3200" dirty="0"/>
              <a:t>savings and frugalness during the war</a:t>
            </a:r>
          </a:p>
          <a:p>
            <a:pPr marL="0" lvl="0" indent="0">
              <a:buNone/>
            </a:pPr>
            <a:r>
              <a:rPr lang="en-US" sz="3200" dirty="0" smtClean="0"/>
              <a:t>2. Pent-up </a:t>
            </a:r>
            <a:r>
              <a:rPr lang="en-US" sz="3200" dirty="0"/>
              <a:t>consumerist desire to buy things as a result of wartime </a:t>
            </a:r>
            <a:r>
              <a:rPr lang="en-US" sz="3200" dirty="0" smtClean="0"/>
              <a:t>	rationing</a:t>
            </a:r>
          </a:p>
          <a:p>
            <a:pPr marL="0" lvl="0" indent="0">
              <a:buNone/>
            </a:pPr>
            <a:r>
              <a:rPr lang="en-US" sz="3200" dirty="0" smtClean="0"/>
              <a:t>3. Widespread </a:t>
            </a:r>
            <a:r>
              <a:rPr lang="en-US" sz="3200" dirty="0"/>
              <a:t>investments in war bonds during the war paying off in </a:t>
            </a:r>
            <a:r>
              <a:rPr lang="en-US" sz="3200" dirty="0" smtClean="0"/>
              <a:t>	the </a:t>
            </a:r>
            <a:r>
              <a:rPr lang="en-US" sz="3200" dirty="0"/>
              <a:t>decades to come</a:t>
            </a:r>
          </a:p>
          <a:p>
            <a:pPr marL="0" lvl="0" indent="0">
              <a:buNone/>
            </a:pPr>
            <a:r>
              <a:rPr lang="en-US" sz="3200" dirty="0" smtClean="0"/>
              <a:t>4. Strong </a:t>
            </a:r>
            <a:r>
              <a:rPr lang="en-US" sz="3200" dirty="0"/>
              <a:t>foreign markets as a result of war ravaged Europe &amp; Asia</a:t>
            </a:r>
          </a:p>
        </p:txBody>
      </p:sp>
    </p:spTree>
    <p:extLst>
      <p:ext uri="{BB962C8B-B14F-4D97-AF65-F5344CB8AC3E}">
        <p14:creationId xmlns:p14="http://schemas.microsoft.com/office/powerpoint/2010/main" val="815784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25" y="599016"/>
            <a:ext cx="10131425" cy="1456267"/>
          </a:xfrm>
        </p:spPr>
        <p:txBody>
          <a:bodyPr/>
          <a:lstStyle/>
          <a:p>
            <a:r>
              <a:rPr lang="en-US" b="1" u="sng" dirty="0"/>
              <a:t>Truman’s Bout with Social Issues</a:t>
            </a:r>
          </a:p>
        </p:txBody>
      </p:sp>
      <p:sp>
        <p:nvSpPr>
          <p:cNvPr id="3" name="Content Placeholder 2"/>
          <p:cNvSpPr>
            <a:spLocks noGrp="1"/>
          </p:cNvSpPr>
          <p:nvPr>
            <p:ph idx="1"/>
          </p:nvPr>
        </p:nvSpPr>
        <p:spPr>
          <a:xfrm>
            <a:off x="81425" y="2055283"/>
            <a:ext cx="10131425" cy="4802717"/>
          </a:xfrm>
        </p:spPr>
        <p:txBody>
          <a:bodyPr>
            <a:normAutofit/>
          </a:bodyPr>
          <a:lstStyle/>
          <a:p>
            <a:r>
              <a:rPr lang="en-US" sz="3200" dirty="0" smtClean="0"/>
              <a:t>Although </a:t>
            </a:r>
            <a:r>
              <a:rPr lang="en-US" sz="3200" dirty="0"/>
              <a:t>the economy would end becoming quite successful, people were very unsure right after the war</a:t>
            </a:r>
          </a:p>
          <a:p>
            <a:r>
              <a:rPr lang="en-US" sz="3200" dirty="0" smtClean="0"/>
              <a:t>Truman </a:t>
            </a:r>
            <a:r>
              <a:rPr lang="en-US" sz="3200" dirty="0"/>
              <a:t>had to deal with many labor strikes…workers were dealing with high prices due to inflation and low wages due to a huge influx of workers</a:t>
            </a:r>
          </a:p>
          <a:p>
            <a:r>
              <a:rPr lang="en-US" sz="3200" dirty="0" smtClean="0"/>
              <a:t>Truman </a:t>
            </a:r>
            <a:r>
              <a:rPr lang="en-US" sz="3200" dirty="0"/>
              <a:t>responded by threatening to draft all of the strikers into the military…and the Unions gave in</a:t>
            </a:r>
          </a:p>
          <a:p>
            <a:endParaRPr lang="en-US" dirty="0"/>
          </a:p>
        </p:txBody>
      </p:sp>
      <p:pic>
        <p:nvPicPr>
          <p:cNvPr id="4" name="Picture 3"/>
          <p:cNvPicPr>
            <a:picLocks noChangeAspect="1"/>
          </p:cNvPicPr>
          <p:nvPr/>
        </p:nvPicPr>
        <p:blipFill>
          <a:blip r:embed="rId2"/>
          <a:stretch>
            <a:fillRect/>
          </a:stretch>
        </p:blipFill>
        <p:spPr>
          <a:xfrm>
            <a:off x="7889646" y="137006"/>
            <a:ext cx="4302354" cy="1463194"/>
          </a:xfrm>
          <a:prstGeom prst="rect">
            <a:avLst/>
          </a:prstGeom>
        </p:spPr>
      </p:pic>
      <p:pic>
        <p:nvPicPr>
          <p:cNvPr id="5" name="Picture 4"/>
          <p:cNvPicPr>
            <a:picLocks noChangeAspect="1"/>
          </p:cNvPicPr>
          <p:nvPr/>
        </p:nvPicPr>
        <p:blipFill>
          <a:blip r:embed="rId3"/>
          <a:stretch>
            <a:fillRect/>
          </a:stretch>
        </p:blipFill>
        <p:spPr>
          <a:xfrm>
            <a:off x="10212850" y="3966633"/>
            <a:ext cx="1979150" cy="2891367"/>
          </a:xfrm>
          <a:prstGeom prst="rect">
            <a:avLst/>
          </a:prstGeom>
        </p:spPr>
      </p:pic>
    </p:spTree>
    <p:extLst>
      <p:ext uri="{BB962C8B-B14F-4D97-AF65-F5344CB8AC3E}">
        <p14:creationId xmlns:p14="http://schemas.microsoft.com/office/powerpoint/2010/main" val="227845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Truman’s Bout with Social </a:t>
            </a:r>
            <a:r>
              <a:rPr lang="en-US" b="1" u="sng" dirty="0" smtClean="0"/>
              <a:t>Issues CONT’D</a:t>
            </a:r>
            <a:endParaRPr lang="en-US" b="1" u="sng" dirty="0"/>
          </a:p>
        </p:txBody>
      </p:sp>
      <p:sp>
        <p:nvSpPr>
          <p:cNvPr id="3" name="Content Placeholder 2"/>
          <p:cNvSpPr>
            <a:spLocks noGrp="1"/>
          </p:cNvSpPr>
          <p:nvPr>
            <p:ph idx="1"/>
          </p:nvPr>
        </p:nvSpPr>
        <p:spPr>
          <a:xfrm>
            <a:off x="685801" y="1825837"/>
            <a:ext cx="10131425" cy="3649133"/>
          </a:xfrm>
        </p:spPr>
        <p:txBody>
          <a:bodyPr>
            <a:normAutofit fontScale="92500" lnSpcReduction="20000"/>
          </a:bodyPr>
          <a:lstStyle/>
          <a:p>
            <a:r>
              <a:rPr lang="en-US" sz="3200" dirty="0" smtClean="0"/>
              <a:t>The </a:t>
            </a:r>
            <a:r>
              <a:rPr lang="en-US" sz="3200" dirty="0"/>
              <a:t>Republican Party gained control of “the House” for the first time since 1928 and they started to make political life very difficult for him</a:t>
            </a:r>
          </a:p>
          <a:p>
            <a:r>
              <a:rPr lang="en-US" sz="3200" dirty="0" smtClean="0"/>
              <a:t>Truman </a:t>
            </a:r>
            <a:r>
              <a:rPr lang="en-US" sz="3200" dirty="0"/>
              <a:t>put himself on the line in support of civil rights and this hurt him politically.</a:t>
            </a:r>
          </a:p>
          <a:p>
            <a:r>
              <a:rPr lang="en-US" sz="3200" dirty="0"/>
              <a:t>“I am asking for equality of opportunity for all human beings,” he said, “…and if that ends up in my failure to be reelected that failure will be in a good cause.”</a:t>
            </a:r>
          </a:p>
          <a:p>
            <a:endParaRPr lang="en-US" dirty="0"/>
          </a:p>
        </p:txBody>
      </p:sp>
      <p:pic>
        <p:nvPicPr>
          <p:cNvPr id="4" name="Picture 3"/>
          <p:cNvPicPr>
            <a:picLocks noChangeAspect="1"/>
          </p:cNvPicPr>
          <p:nvPr/>
        </p:nvPicPr>
        <p:blipFill>
          <a:blip r:embed="rId2"/>
          <a:stretch>
            <a:fillRect/>
          </a:stretch>
        </p:blipFill>
        <p:spPr>
          <a:xfrm>
            <a:off x="6606541" y="4732020"/>
            <a:ext cx="5544186" cy="2125980"/>
          </a:xfrm>
          <a:prstGeom prst="rect">
            <a:avLst/>
          </a:prstGeom>
        </p:spPr>
      </p:pic>
    </p:spTree>
    <p:extLst>
      <p:ext uri="{BB962C8B-B14F-4D97-AF65-F5344CB8AC3E}">
        <p14:creationId xmlns:p14="http://schemas.microsoft.com/office/powerpoint/2010/main" val="2113220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131425" cy="1737359"/>
          </a:xfrm>
        </p:spPr>
        <p:txBody>
          <a:bodyPr/>
          <a:lstStyle/>
          <a:p>
            <a:r>
              <a:rPr lang="en-US" b="1" u="sng" dirty="0"/>
              <a:t>Truman Wins </a:t>
            </a:r>
            <a:r>
              <a:rPr lang="en-US" b="1" u="sng" dirty="0" smtClean="0"/>
              <a:t>Re-Election in 1948</a:t>
            </a:r>
            <a:r>
              <a:rPr lang="en-US" dirty="0"/>
              <a:t/>
            </a:r>
            <a:br>
              <a:rPr lang="en-US" dirty="0"/>
            </a:br>
            <a:endParaRPr lang="en-US" dirty="0"/>
          </a:p>
        </p:txBody>
      </p:sp>
      <p:sp>
        <p:nvSpPr>
          <p:cNvPr id="3" name="Content Placeholder 2"/>
          <p:cNvSpPr>
            <a:spLocks noGrp="1"/>
          </p:cNvSpPr>
          <p:nvPr>
            <p:ph idx="1"/>
          </p:nvPr>
        </p:nvSpPr>
        <p:spPr>
          <a:xfrm>
            <a:off x="66444" y="708660"/>
            <a:ext cx="8808547" cy="6149341"/>
          </a:xfrm>
        </p:spPr>
        <p:txBody>
          <a:bodyPr>
            <a:normAutofit/>
          </a:bodyPr>
          <a:lstStyle/>
          <a:p>
            <a:r>
              <a:rPr lang="en-US" sz="2800" dirty="0" smtClean="0"/>
              <a:t>A </a:t>
            </a:r>
            <a:r>
              <a:rPr lang="en-US" sz="2800" dirty="0"/>
              <a:t>new coalition between Republicans and “</a:t>
            </a:r>
            <a:r>
              <a:rPr lang="en-US" sz="2800" b="1" u="sng" dirty="0" err="1"/>
              <a:t>Dixiecrats</a:t>
            </a:r>
            <a:r>
              <a:rPr lang="en-US" sz="2800" dirty="0"/>
              <a:t>” (southern Democrats against the Civil Rights movement) would hinder his ability to get things done.</a:t>
            </a:r>
          </a:p>
          <a:p>
            <a:endParaRPr lang="en-US" sz="2800" dirty="0"/>
          </a:p>
          <a:p>
            <a:r>
              <a:rPr lang="en-US" sz="2800" dirty="0"/>
              <a:t>Truman’s new </a:t>
            </a:r>
            <a:r>
              <a:rPr lang="en-US" sz="2800" dirty="0" smtClean="0"/>
              <a:t>program: </a:t>
            </a:r>
            <a:r>
              <a:rPr lang="en-US" sz="2800" b="1" u="sng" dirty="0" smtClean="0"/>
              <a:t>Fair </a:t>
            </a:r>
            <a:r>
              <a:rPr lang="en-US" sz="2800" b="1" u="sng" dirty="0"/>
              <a:t>Deal</a:t>
            </a:r>
            <a:r>
              <a:rPr lang="en-US" sz="2800" u="sng" dirty="0"/>
              <a:t> </a:t>
            </a:r>
            <a:r>
              <a:rPr lang="en-US" sz="2800" dirty="0"/>
              <a:t>– an </a:t>
            </a:r>
            <a:r>
              <a:rPr lang="en-US" sz="2800" dirty="0" smtClean="0"/>
              <a:t>expansion of social programs similar to FDR’s New Deal</a:t>
            </a:r>
          </a:p>
          <a:p>
            <a:r>
              <a:rPr lang="en-US" sz="2800" dirty="0" smtClean="0"/>
              <a:t>. </a:t>
            </a:r>
            <a:r>
              <a:rPr lang="en-US" sz="2800" dirty="0"/>
              <a:t>He was defeated on almost all proposals. Truman’s approval rating sank to an all-time low of 23%.</a:t>
            </a:r>
          </a:p>
          <a:p>
            <a:endParaRPr lang="en-US" dirty="0"/>
          </a:p>
        </p:txBody>
      </p:sp>
      <p:pic>
        <p:nvPicPr>
          <p:cNvPr id="4" name="Picture 3"/>
          <p:cNvPicPr>
            <a:picLocks noChangeAspect="1"/>
          </p:cNvPicPr>
          <p:nvPr/>
        </p:nvPicPr>
        <p:blipFill>
          <a:blip r:embed="rId2"/>
          <a:stretch>
            <a:fillRect/>
          </a:stretch>
        </p:blipFill>
        <p:spPr>
          <a:xfrm>
            <a:off x="8874991" y="0"/>
            <a:ext cx="3317009" cy="2677715"/>
          </a:xfrm>
          <a:prstGeom prst="rect">
            <a:avLst/>
          </a:prstGeom>
        </p:spPr>
      </p:pic>
      <p:pic>
        <p:nvPicPr>
          <p:cNvPr id="6" name="Picture 5"/>
          <p:cNvPicPr>
            <a:picLocks noChangeAspect="1"/>
          </p:cNvPicPr>
          <p:nvPr/>
        </p:nvPicPr>
        <p:blipFill>
          <a:blip r:embed="rId3"/>
          <a:stretch>
            <a:fillRect/>
          </a:stretch>
        </p:blipFill>
        <p:spPr>
          <a:xfrm>
            <a:off x="9512300" y="3822700"/>
            <a:ext cx="2679700" cy="3035300"/>
          </a:xfrm>
          <a:prstGeom prst="rect">
            <a:avLst/>
          </a:prstGeom>
        </p:spPr>
      </p:pic>
    </p:spTree>
    <p:extLst>
      <p:ext uri="{BB962C8B-B14F-4D97-AF65-F5344CB8AC3E}">
        <p14:creationId xmlns:p14="http://schemas.microsoft.com/office/powerpoint/2010/main" val="2603114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131425" cy="1456267"/>
          </a:xfrm>
        </p:spPr>
        <p:txBody>
          <a:bodyPr/>
          <a:lstStyle/>
          <a:p>
            <a:r>
              <a:rPr lang="en-US" b="1" u="sng" dirty="0"/>
              <a:t>The Republicans Take Over</a:t>
            </a:r>
          </a:p>
        </p:txBody>
      </p:sp>
      <p:sp>
        <p:nvSpPr>
          <p:cNvPr id="3" name="Content Placeholder 2"/>
          <p:cNvSpPr>
            <a:spLocks noGrp="1"/>
          </p:cNvSpPr>
          <p:nvPr>
            <p:ph idx="1"/>
          </p:nvPr>
        </p:nvSpPr>
        <p:spPr>
          <a:xfrm>
            <a:off x="0" y="1120141"/>
            <a:ext cx="11338559" cy="5737860"/>
          </a:xfrm>
        </p:spPr>
        <p:txBody>
          <a:bodyPr>
            <a:normAutofit/>
          </a:bodyPr>
          <a:lstStyle/>
          <a:p>
            <a:r>
              <a:rPr lang="en-US" sz="3200" b="1" dirty="0"/>
              <a:t>President Eisenhower </a:t>
            </a:r>
            <a:r>
              <a:rPr lang="en-US" sz="3200" dirty="0"/>
              <a:t>won </a:t>
            </a:r>
            <a:r>
              <a:rPr lang="en-US" sz="3200" dirty="0" smtClean="0"/>
              <a:t>the election </a:t>
            </a:r>
            <a:r>
              <a:rPr lang="en-US" sz="3200" dirty="0"/>
              <a:t>in 1952. </a:t>
            </a:r>
            <a:endParaRPr lang="en-US" sz="3200" dirty="0" smtClean="0"/>
          </a:p>
          <a:p>
            <a:endParaRPr lang="en-US" sz="3200" dirty="0"/>
          </a:p>
          <a:p>
            <a:r>
              <a:rPr lang="en-US" sz="3200" dirty="0" smtClean="0"/>
              <a:t>His </a:t>
            </a:r>
            <a:r>
              <a:rPr lang="en-US" sz="3200" dirty="0"/>
              <a:t>Vice President, Richard M. Nixon faced allegations of fraud and profiting illegally from financers. </a:t>
            </a:r>
            <a:r>
              <a:rPr lang="en-US" sz="3200" dirty="0" smtClean="0"/>
              <a:t>Nixon </a:t>
            </a:r>
            <a:r>
              <a:rPr lang="en-US" sz="3200" dirty="0"/>
              <a:t>gave an emotional speech on television now famously known as the “Checkers </a:t>
            </a:r>
            <a:r>
              <a:rPr lang="en-US" sz="3200" dirty="0" smtClean="0"/>
              <a:t>Speech” – denying those allegations.</a:t>
            </a:r>
          </a:p>
          <a:p>
            <a:endParaRPr lang="en-US" sz="3200" dirty="0"/>
          </a:p>
          <a:p>
            <a:r>
              <a:rPr lang="en-US" sz="3200" b="1" dirty="0" smtClean="0"/>
              <a:t>“Middle Road” </a:t>
            </a:r>
            <a:r>
              <a:rPr lang="en-US" sz="3200" dirty="0" smtClean="0"/>
              <a:t>– Refers to Eisenhower being fiscally conservative but liberal on social issues</a:t>
            </a:r>
            <a:endParaRPr lang="en-US" sz="3200" b="1" dirty="0"/>
          </a:p>
        </p:txBody>
      </p:sp>
    </p:spTree>
    <p:extLst>
      <p:ext uri="{BB962C8B-B14F-4D97-AF65-F5344CB8AC3E}">
        <p14:creationId xmlns:p14="http://schemas.microsoft.com/office/powerpoint/2010/main" val="3200832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New Republicanism: Eisenhower’s Successes</a:t>
            </a:r>
            <a:endParaRPr lang="en-US" b="1" u="sng" dirty="0"/>
          </a:p>
        </p:txBody>
      </p:sp>
      <p:sp>
        <p:nvSpPr>
          <p:cNvPr id="3" name="Content Placeholder 2"/>
          <p:cNvSpPr>
            <a:spLocks noGrp="1"/>
          </p:cNvSpPr>
          <p:nvPr>
            <p:ph idx="1"/>
          </p:nvPr>
        </p:nvSpPr>
        <p:spPr/>
        <p:txBody>
          <a:bodyPr>
            <a:normAutofit fontScale="92500" lnSpcReduction="20000"/>
          </a:bodyPr>
          <a:lstStyle/>
          <a:p>
            <a:pPr lvl="0"/>
            <a:r>
              <a:rPr lang="en-US" sz="3200" dirty="0"/>
              <a:t>Brown v. Board of Education of Topeka</a:t>
            </a:r>
          </a:p>
          <a:p>
            <a:pPr lvl="0"/>
            <a:r>
              <a:rPr lang="en-US" sz="3200" dirty="0"/>
              <a:t>Financing the interstate highway system</a:t>
            </a:r>
          </a:p>
          <a:p>
            <a:pPr lvl="0"/>
            <a:r>
              <a:rPr lang="en-US" sz="3200" dirty="0"/>
              <a:t>Balancing the budget</a:t>
            </a:r>
          </a:p>
          <a:p>
            <a:pPr lvl="0"/>
            <a:r>
              <a:rPr lang="en-US" sz="3200" dirty="0"/>
              <a:t>Cutting taxes</a:t>
            </a:r>
          </a:p>
          <a:p>
            <a:pPr lvl="0"/>
            <a:r>
              <a:rPr lang="en-US" sz="3200" dirty="0"/>
              <a:t>Raising the minimum wage</a:t>
            </a:r>
          </a:p>
          <a:p>
            <a:pPr lvl="0"/>
            <a:r>
              <a:rPr lang="en-US" sz="3200" dirty="0"/>
              <a:t>Extending social security and unemployment benefits</a:t>
            </a:r>
          </a:p>
          <a:p>
            <a:pPr lvl="0"/>
            <a:r>
              <a:rPr lang="en-US" sz="3200" dirty="0"/>
              <a:t>Increasing funding for public housing</a:t>
            </a:r>
          </a:p>
        </p:txBody>
      </p:sp>
    </p:spTree>
    <p:extLst>
      <p:ext uri="{BB962C8B-B14F-4D97-AF65-F5344CB8AC3E}">
        <p14:creationId xmlns:p14="http://schemas.microsoft.com/office/powerpoint/2010/main" val="3264076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Election of 1956</a:t>
            </a:r>
            <a:r>
              <a:rPr lang="en-US" dirty="0" smtClean="0"/>
              <a:t>	</a:t>
            </a:r>
            <a:endParaRPr lang="en-US" dirty="0"/>
          </a:p>
        </p:txBody>
      </p:sp>
      <p:sp>
        <p:nvSpPr>
          <p:cNvPr id="3" name="Content Placeholder 2"/>
          <p:cNvSpPr>
            <a:spLocks noGrp="1"/>
          </p:cNvSpPr>
          <p:nvPr>
            <p:ph idx="1"/>
          </p:nvPr>
        </p:nvSpPr>
        <p:spPr>
          <a:xfrm>
            <a:off x="0" y="2142067"/>
            <a:ext cx="12191999" cy="4715933"/>
          </a:xfrm>
        </p:spPr>
        <p:txBody>
          <a:bodyPr>
            <a:normAutofit/>
          </a:bodyPr>
          <a:lstStyle/>
          <a:p>
            <a:r>
              <a:rPr lang="en-US" sz="3200" dirty="0"/>
              <a:t>As a </a:t>
            </a:r>
            <a:r>
              <a:rPr lang="en-US" sz="3200" dirty="0" smtClean="0"/>
              <a:t>result, Eisenhower’s popularity </a:t>
            </a:r>
            <a:r>
              <a:rPr lang="en-US" sz="3200" dirty="0"/>
              <a:t>soared and he won re-election in 1956. </a:t>
            </a:r>
            <a:endParaRPr lang="en-US" sz="3200" dirty="0" smtClean="0"/>
          </a:p>
          <a:p>
            <a:endParaRPr lang="en-US" sz="3200" dirty="0"/>
          </a:p>
          <a:p>
            <a:r>
              <a:rPr lang="en-US" sz="3200" dirty="0" smtClean="0"/>
              <a:t>Republicans winning the House </a:t>
            </a:r>
            <a:r>
              <a:rPr lang="en-US" sz="3200" i="1" u="sng" dirty="0" smtClean="0"/>
              <a:t>and</a:t>
            </a:r>
            <a:r>
              <a:rPr lang="en-US" sz="3200" dirty="0" smtClean="0"/>
              <a:t> the Presidency was a clear signal that the American people were ready for change.</a:t>
            </a:r>
            <a:endParaRPr lang="en-US" sz="3200" dirty="0"/>
          </a:p>
        </p:txBody>
      </p:sp>
    </p:spTree>
    <p:extLst>
      <p:ext uri="{BB962C8B-B14F-4D97-AF65-F5344CB8AC3E}">
        <p14:creationId xmlns:p14="http://schemas.microsoft.com/office/powerpoint/2010/main" val="3623276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43</TotalTime>
  <Words>701</Words>
  <Application>Microsoft Office PowerPoint</Application>
  <PresentationFormat>Widescreen</PresentationFormat>
  <Paragraphs>63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Celestial</vt:lpstr>
      <vt:lpstr>22.1: The Postwar Boom</vt:lpstr>
      <vt:lpstr>UNIT GOAL:</vt:lpstr>
      <vt:lpstr>After WWII…</vt:lpstr>
      <vt:lpstr>Helping veterans</vt:lpstr>
      <vt:lpstr>The G.I. Bill of Rights was a law passed in 1944 that helped veterans by giving them:</vt:lpstr>
      <vt:lpstr>Rising Divorce Rate:</vt:lpstr>
      <vt:lpstr>Readjusting the Economy</vt:lpstr>
      <vt:lpstr>1950’s Boom: As a result, many economists began to predict a postwar depression…but they were wrong.  </vt:lpstr>
      <vt:lpstr>Truman’s Bout with Social Issues</vt:lpstr>
      <vt:lpstr>Truman’s Bout with Social Issues CONT’D</vt:lpstr>
      <vt:lpstr>Truman Wins Re-Election in 1948 </vt:lpstr>
      <vt:lpstr>The Republicans Take Over</vt:lpstr>
      <vt:lpstr>New Republicanism: Eisenhower’s Successes</vt:lpstr>
      <vt:lpstr>Election of 1956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27: The Postwar Boom</dc:title>
  <dc:creator>Sterchi, Aaron</dc:creator>
  <cp:lastModifiedBy>Sterchi, Aaron</cp:lastModifiedBy>
  <cp:revision>18</cp:revision>
  <dcterms:created xsi:type="dcterms:W3CDTF">2016-01-03T22:55:04Z</dcterms:created>
  <dcterms:modified xsi:type="dcterms:W3CDTF">2019-02-01T14:04:39Z</dcterms:modified>
</cp:coreProperties>
</file>