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9" r:id="rId7"/>
    <p:sldId id="260" r:id="rId8"/>
    <p:sldId id="273" r:id="rId9"/>
    <p:sldId id="262" r:id="rId10"/>
    <p:sldId id="261" r:id="rId11"/>
    <p:sldId id="263" r:id="rId12"/>
    <p:sldId id="264" r:id="rId13"/>
    <p:sldId id="265" r:id="rId14"/>
    <p:sldId id="266" r:id="rId15"/>
    <p:sldId id="267" r:id="rId16"/>
    <p:sldId id="272" r:id="rId17"/>
    <p:sldId id="268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115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3437B-11A7-524C-BB58-52731EA32EA6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92B59-A0A5-5347-8395-1938FBA72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5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1950s Culture &amp; </a:t>
            </a:r>
            <a:r>
              <a:rPr lang="en-US" b="1" smtClean="0"/>
              <a:t>The American Dream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Lessons 2-4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 Ringer 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the “American Dream” mean to you? In other words, what do you think the </a:t>
            </a:r>
            <a:r>
              <a:rPr lang="en-US" smtClean="0"/>
              <a:t>ultimate goals </a:t>
            </a:r>
            <a:r>
              <a:rPr lang="en-US" dirty="0" smtClean="0"/>
              <a:t>for </a:t>
            </a:r>
            <a:r>
              <a:rPr lang="en-US" smtClean="0"/>
              <a:t>Americans 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5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8112"/>
            <a:ext cx="5812199" cy="6589888"/>
          </a:xfrm>
        </p:spPr>
        <p:txBody>
          <a:bodyPr/>
          <a:lstStyle/>
          <a:p>
            <a:r>
              <a:rPr lang="en-US" dirty="0" smtClean="0"/>
              <a:t>During WWII the economy soared because of high levels of employment and individual saving and investment.</a:t>
            </a:r>
          </a:p>
          <a:p>
            <a:endParaRPr lang="en-US" dirty="0" smtClean="0"/>
          </a:p>
          <a:p>
            <a:r>
              <a:rPr lang="en-US" dirty="0" smtClean="0"/>
              <a:t>After the war, Many worried that the US might be headed toward another recession…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399" y="3330222"/>
            <a:ext cx="2602255" cy="3527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98"/>
            <a:ext cx="8229600" cy="1143000"/>
          </a:xfrm>
        </p:spPr>
        <p:txBody>
          <a:bodyPr/>
          <a:lstStyle/>
          <a:p>
            <a:r>
              <a:rPr lang="en-US" u="sng" dirty="0" smtClean="0"/>
              <a:t>Things that saved the US Economy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55040"/>
            <a:ext cx="9144000" cy="59029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High saving turned into high consumption of goods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GI Bill helped returning soldiers buy new houses, start businesses, and go to college.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government continued to set prices on certain key goods (Ex: Oil)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Fair Deal: Truman’s extension of the New Deal which raised the minimum wage and expanded social security coverage.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14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542"/>
            <a:ext cx="8229600" cy="1143000"/>
          </a:xfrm>
        </p:spPr>
        <p:txBody>
          <a:bodyPr/>
          <a:lstStyle/>
          <a:p>
            <a:r>
              <a:rPr lang="en-US" u="sng" dirty="0" smtClean="0"/>
              <a:t>The “Other America”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Racial &amp; </a:t>
            </a:r>
            <a:r>
              <a:rPr lang="en-US" smtClean="0"/>
              <a:t>economic </a:t>
            </a:r>
            <a:r>
              <a:rPr lang="en-US" smtClean="0"/>
              <a:t>inequality </a:t>
            </a:r>
            <a:r>
              <a:rPr lang="en-US" dirty="0" smtClean="0"/>
              <a:t>continued, which especially bothered returning minority soldiers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b="1" dirty="0" smtClean="0"/>
              <a:t>White flight</a:t>
            </a:r>
            <a:r>
              <a:rPr lang="en-US" dirty="0" smtClean="0"/>
              <a:t>” – Those who would afford to moved away from the cities and into quickly growing suburbs.  Those who couldn’t afford to move, mostly African-Americans, stayed behind.</a:t>
            </a:r>
          </a:p>
          <a:p>
            <a:endParaRPr lang="en-US" dirty="0"/>
          </a:p>
          <a:p>
            <a:endParaRPr lang="en-US" dirty="0" smtClean="0"/>
          </a:p>
          <a:p>
            <a:pPr lvl="8"/>
            <a:r>
              <a:rPr lang="en-US" sz="3200" dirty="0" smtClean="0"/>
              <a:t>…what effect did this have?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White Flight cont’d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97780"/>
          </a:xfrm>
        </p:spPr>
        <p:txBody>
          <a:bodyPr>
            <a:normAutofit/>
          </a:bodyPr>
          <a:lstStyle/>
          <a:p>
            <a:r>
              <a:rPr lang="en-US" dirty="0" smtClean="0"/>
              <a:t>This </a:t>
            </a:r>
            <a:r>
              <a:rPr lang="en-US" dirty="0"/>
              <a:t>resulted in much higher populations of </a:t>
            </a:r>
            <a:r>
              <a:rPr lang="en-US" dirty="0" smtClean="0"/>
              <a:t>non-whites living </a:t>
            </a:r>
            <a:r>
              <a:rPr lang="en-US" dirty="0"/>
              <a:t>in poverty and working in lower-earning blue-collar jobs.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b="1" dirty="0"/>
              <a:t>Cyclical Poverty </a:t>
            </a:r>
            <a:r>
              <a:rPr lang="en-US" dirty="0"/>
              <a:t>– This is highly important today because it explains the cycle of poverty that occurs and income inequality is </a:t>
            </a:r>
            <a:r>
              <a:rPr lang="en-US" dirty="0" smtClean="0"/>
              <a:t>such a  persistent </a:t>
            </a:r>
            <a:r>
              <a:rPr lang="en-US" dirty="0"/>
              <a:t>problem today.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Poverty leads to Activism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r>
              <a:rPr lang="en-US" dirty="0" smtClean="0"/>
              <a:t>In 1962 – 25% of Americans live in poverty (elderly, single women with children, minorities)</a:t>
            </a:r>
          </a:p>
          <a:p>
            <a:endParaRPr lang="en-US" dirty="0"/>
          </a:p>
          <a:p>
            <a:r>
              <a:rPr lang="en-US" dirty="0" smtClean="0"/>
              <a:t>The rampant inequality and social tension of the 1950s set the stage for the Civil Rights Era of the 1960s.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69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78"/>
            <a:ext cx="8229600" cy="1143000"/>
          </a:xfrm>
        </p:spPr>
        <p:txBody>
          <a:bodyPr/>
          <a:lstStyle/>
          <a:p>
            <a:r>
              <a:rPr lang="en-US" u="sng" dirty="0" smtClean="0"/>
              <a:t>Republicans seize an opportunity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1778"/>
            <a:ext cx="6567069" cy="4884385"/>
          </a:xfrm>
        </p:spPr>
        <p:txBody>
          <a:bodyPr>
            <a:normAutofit/>
          </a:bodyPr>
          <a:lstStyle/>
          <a:p>
            <a:r>
              <a:rPr lang="en-US" dirty="0" smtClean="0"/>
              <a:t>Americans had grown dissatisfied with the Democratic party over some key issues (the brief economic downturn, the firing of MacArthur, fears of “communism”, etc)</a:t>
            </a:r>
          </a:p>
          <a:p>
            <a:endParaRPr lang="en-US" dirty="0" smtClean="0"/>
          </a:p>
          <a:p>
            <a:r>
              <a:rPr lang="en-US" dirty="0" smtClean="0"/>
              <a:t>Republicans managed to take control of Congress &amp; eventually in 1952, the Presidency...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269" y="4721578"/>
            <a:ext cx="2119731" cy="21364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269" y="2585156"/>
            <a:ext cx="2119731" cy="21364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37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Politics of the 1950s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Republicans (Eisenhower-Nixon) would win the election in 1952 by 55% of the vote and would also capture Congress.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“Middle Road” </a:t>
            </a:r>
            <a:r>
              <a:rPr lang="en-US" dirty="0"/>
              <a:t>for Republicans</a:t>
            </a:r>
            <a:r>
              <a:rPr lang="en-US" dirty="0" smtClean="0"/>
              <a:t> – </a:t>
            </a:r>
            <a:r>
              <a:rPr lang="en-US" dirty="0"/>
              <a:t>To be conservative when it comes to economics but socially progressive. Eisenhower did not do very much for Civil Rights but he did not stand in the way of progress (Brown </a:t>
            </a:r>
            <a:r>
              <a:rPr lang="en-US" dirty="0" err="1" smtClean="0"/>
              <a:t>v</a:t>
            </a:r>
            <a:r>
              <a:rPr lang="en-US" dirty="0" smtClean="0"/>
              <a:t>. </a:t>
            </a:r>
            <a:r>
              <a:rPr lang="en-US" dirty="0"/>
              <a:t>Board).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u="sng" dirty="0" smtClean="0"/>
              <a:t>The “American Dream” of the 1950s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4420"/>
            <a:ext cx="9144000" cy="5051743"/>
          </a:xfrm>
        </p:spPr>
        <p:txBody>
          <a:bodyPr>
            <a:normAutofit/>
          </a:bodyPr>
          <a:lstStyle/>
          <a:p>
            <a:r>
              <a:rPr lang="en-US" dirty="0" smtClean="0"/>
              <a:t>Despite the brief economic downturn, the 1950s were a period of great economic success and prosperity for the American people.</a:t>
            </a:r>
          </a:p>
          <a:p>
            <a:endParaRPr lang="en-US" dirty="0" smtClean="0"/>
          </a:p>
          <a:p>
            <a:r>
              <a:rPr lang="en-US" dirty="0" smtClean="0"/>
              <a:t>The “</a:t>
            </a:r>
            <a:r>
              <a:rPr lang="en-US" b="1" dirty="0" smtClean="0"/>
              <a:t>American Dream</a:t>
            </a:r>
            <a:r>
              <a:rPr lang="en-US" dirty="0" smtClean="0"/>
              <a:t>” for many included owning your own home, having an income-earning father, a home-maker mother, and well-behaved children all while enjoying the luxuries of life.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7796"/>
            <a:ext cx="2553405" cy="10702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405" y="5787796"/>
            <a:ext cx="2553405" cy="10702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810" y="5787796"/>
            <a:ext cx="2553405" cy="10702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097" y="5787796"/>
            <a:ext cx="2553405" cy="10702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3444"/>
            <a:ext cx="9144000" cy="6377376"/>
          </a:xfrm>
        </p:spPr>
        <p:txBody>
          <a:bodyPr/>
          <a:lstStyle/>
          <a:p>
            <a:r>
              <a:rPr lang="en-US" dirty="0"/>
              <a:t>During the 1950s most Americans began working in white-collar jobs (non-industrial, service-related) that paid higher wages than blue-collar (industrial, labor jobs).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/>
              <a:t>Franchises</a:t>
            </a:r>
            <a:r>
              <a:rPr lang="en-US" dirty="0"/>
              <a:t> developed during the 1950s, which were businesses that operated at multiple locations or sold the license to a particular business model to individuals in exchange for a fee and royalties.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Social Changes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0120"/>
            <a:ext cx="9144000" cy="5897880"/>
          </a:xfrm>
        </p:spPr>
        <p:txBody>
          <a:bodyPr>
            <a:normAutofit/>
          </a:bodyPr>
          <a:lstStyle/>
          <a:p>
            <a:r>
              <a:rPr lang="en-US" b="1" dirty="0"/>
              <a:t>Social Conformity </a:t>
            </a:r>
            <a:r>
              <a:rPr lang="en-US" dirty="0" smtClean="0"/>
              <a:t>–Adhering to a group’s standards</a:t>
            </a:r>
          </a:p>
          <a:p>
            <a:endParaRPr lang="en-US" dirty="0"/>
          </a:p>
          <a:p>
            <a:r>
              <a:rPr lang="en-US" dirty="0" smtClean="0"/>
              <a:t>Businesses </a:t>
            </a:r>
            <a:r>
              <a:rPr lang="en-US" dirty="0"/>
              <a:t>did not want individuals who were too independent, creative, or anti</a:t>
            </a:r>
            <a:r>
              <a:rPr lang="en-US" dirty="0" smtClean="0"/>
              <a:t>-authoritarian. </a:t>
            </a:r>
          </a:p>
          <a:p>
            <a:r>
              <a:rPr lang="en-US" dirty="0" smtClean="0"/>
              <a:t>They </a:t>
            </a:r>
            <a:r>
              <a:rPr lang="en-US" dirty="0"/>
              <a:t>sought to hire conformists.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cultural affect of this was to lower American individualism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“</a:t>
            </a:r>
            <a:r>
              <a:rPr lang="en-US" dirty="0"/>
              <a:t>Do what you have to do to be successful, just get in line, just do what you’re </a:t>
            </a:r>
            <a:r>
              <a:rPr lang="en-US" dirty="0" smtClean="0"/>
              <a:t>told,” et cetera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1143000"/>
          </a:xfrm>
        </p:spPr>
        <p:txBody>
          <a:bodyPr/>
          <a:lstStyle/>
          <a:p>
            <a:r>
              <a:rPr lang="en-US" u="sng" dirty="0" smtClean="0"/>
              <a:t>Social Changes cont’d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840"/>
            <a:ext cx="9144000" cy="5852160"/>
          </a:xfrm>
        </p:spPr>
        <p:txBody>
          <a:bodyPr/>
          <a:lstStyle/>
          <a:p>
            <a:r>
              <a:rPr lang="en-US" b="1" dirty="0"/>
              <a:t>Women’s Roles </a:t>
            </a:r>
            <a:r>
              <a:rPr lang="en-US" dirty="0"/>
              <a:t>– The role of a woman are a home-maker and mother was glorified by magazines, movies, and TV Programs cementing rigid gender roles in America.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/>
              <a:t>Leisure Activities in the 1950s</a:t>
            </a:r>
            <a:r>
              <a:rPr lang="en-US" dirty="0"/>
              <a:t>: Television, Reading, Fishing, Bowling, Hunting, Boating, spectator sports became even more popular.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25"/>
            <a:ext cx="8686800" cy="1406913"/>
          </a:xfrm>
        </p:spPr>
        <p:txBody>
          <a:bodyPr/>
          <a:lstStyle/>
          <a:p>
            <a:r>
              <a:rPr lang="en-US" b="1" u="sng" dirty="0" smtClean="0"/>
              <a:t>Travel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Automania</a:t>
            </a:r>
            <a:r>
              <a:rPr lang="en-US" dirty="0"/>
              <a:t> – Suburban living made owning an automobile a necessity. This led companies to create a wide array of car designs and consumers became highly interested in particular brands, models, and styles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/>
              <a:t>The Interstate Highway System </a:t>
            </a:r>
            <a:r>
              <a:rPr lang="en-US" dirty="0"/>
              <a:t>– Developed after Eisenhower signed a law appropriating funds for the construction of a national highway system. This would eventually lead to the decline of the prominent railroad industry.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5"/>
            <a:ext cx="2709333" cy="158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Business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Planned Obsolescence </a:t>
            </a:r>
            <a:r>
              <a:rPr lang="en-US" dirty="0"/>
              <a:t>– Companies purposely design products to become outdated and insufficient after a period of time, which creates a new in the consumer to buy a new product in order to keep up with trends and social “needs” Companies also allowed widespread use of credit just as they did in the 1920s.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00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3695"/>
          </a:xfrm>
        </p:spPr>
        <p:txBody>
          <a:bodyPr/>
          <a:lstStyle/>
          <a:p>
            <a:r>
              <a:rPr lang="en-US" dirty="0" smtClean="0"/>
              <a:t>Formation of the “Middle Class”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8333"/>
            <a:ext cx="8229600" cy="5531555"/>
          </a:xfrm>
        </p:spPr>
        <p:txBody>
          <a:bodyPr>
            <a:normAutofit/>
          </a:bodyPr>
          <a:lstStyle/>
          <a:p>
            <a:r>
              <a:rPr lang="en-US" b="1" dirty="0"/>
              <a:t>Consumer Culture </a:t>
            </a:r>
            <a:r>
              <a:rPr lang="en-US" dirty="0"/>
              <a:t>– The economic success during late 1940s and 1950s </a:t>
            </a:r>
            <a:r>
              <a:rPr lang="en-US" dirty="0" smtClean="0"/>
              <a:t>created a new social class in America – the “Middle Class.”</a:t>
            </a:r>
          </a:p>
          <a:p>
            <a:endParaRPr lang="en-US" dirty="0"/>
          </a:p>
          <a:p>
            <a:r>
              <a:rPr lang="en-US" dirty="0" smtClean="0"/>
              <a:t>60% of Americans fit into this class, which emphasized a comfortable lifestyle and consumer luxuries.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be examining 1950s </a:t>
            </a:r>
            <a:r>
              <a:rPr lang="en-US" dirty="0" err="1" smtClean="0"/>
              <a:t>PSA’s</a:t>
            </a:r>
            <a:r>
              <a:rPr lang="en-US" dirty="0" smtClean="0"/>
              <a:t> in order to evaluate 1950s culture and the “American Dream.”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Specifically, we will discuss social class, gender roles, and other aspects </a:t>
            </a:r>
            <a:r>
              <a:rPr lang="en-US" smtClean="0"/>
              <a:t>of 1950s culture.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791</Words>
  <Application>Microsoft Office PowerPoint</Application>
  <PresentationFormat>On-screen Show (4:3)</PresentationFormat>
  <Paragraphs>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1950s Culture &amp; The American Dream</vt:lpstr>
      <vt:lpstr>Bell Ringer Question:</vt:lpstr>
      <vt:lpstr>PowerPoint Presentation</vt:lpstr>
      <vt:lpstr>Things that saved the US Economy</vt:lpstr>
      <vt:lpstr>The “Other America”</vt:lpstr>
      <vt:lpstr>PowerPoint Presentation</vt:lpstr>
      <vt:lpstr>White Flight cont’d</vt:lpstr>
      <vt:lpstr>Poverty leads to Activism</vt:lpstr>
      <vt:lpstr>Republicans seize an opportunity</vt:lpstr>
      <vt:lpstr>Politics of the 1950s</vt:lpstr>
      <vt:lpstr>The “American Dream” of the 1950s</vt:lpstr>
      <vt:lpstr>PowerPoint Presentation</vt:lpstr>
      <vt:lpstr>Social Changes</vt:lpstr>
      <vt:lpstr>Social Changes cont’d</vt:lpstr>
      <vt:lpstr>Travel</vt:lpstr>
      <vt:lpstr>New Business Model</vt:lpstr>
      <vt:lpstr>Formation of the “Middle Class”</vt:lpstr>
      <vt:lpstr>Next class:</vt:lpstr>
    </vt:vector>
  </TitlesOfParts>
  <Company>MCHS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Postwar America</dc:title>
  <dc:creator>Aaron Sterchi</dc:creator>
  <cp:lastModifiedBy>Sterchi, Aaron</cp:lastModifiedBy>
  <cp:revision>17</cp:revision>
  <dcterms:created xsi:type="dcterms:W3CDTF">2015-03-20T15:13:48Z</dcterms:created>
  <dcterms:modified xsi:type="dcterms:W3CDTF">2019-02-04T18:56:38Z</dcterms:modified>
</cp:coreProperties>
</file>