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5" r:id="rId5"/>
    <p:sldId id="259" r:id="rId6"/>
    <p:sldId id="267" r:id="rId7"/>
    <p:sldId id="268" r:id="rId8"/>
    <p:sldId id="262" r:id="rId9"/>
    <p:sldId id="263" r:id="rId10"/>
    <p:sldId id="264"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EC35FF-2502-4AB0-B5B1-DBE50A245610}" type="datetimeFigureOut">
              <a:rPr lang="en-US" smtClean="0"/>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89258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EC35FF-2502-4AB0-B5B1-DBE50A245610}" type="datetimeFigureOut">
              <a:rPr lang="en-US" smtClean="0"/>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4217347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EC35FF-2502-4AB0-B5B1-DBE50A245610}" type="datetimeFigureOut">
              <a:rPr lang="en-US" smtClean="0"/>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3523973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EC35FF-2502-4AB0-B5B1-DBE50A245610}" type="datetimeFigureOut">
              <a:rPr lang="en-US" smtClean="0"/>
              <a:t>12/10/2018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314450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EC35FF-2502-4AB0-B5B1-DBE50A245610}" type="datetimeFigureOut">
              <a:rPr lang="en-US" smtClean="0"/>
              <a:t>12/10/2018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1078333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EC35FF-2502-4AB0-B5B1-DBE50A245610}" type="datetimeFigureOut">
              <a:rPr lang="en-US" smtClean="0"/>
              <a:t>12/10/2018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2360776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EC35FF-2502-4AB0-B5B1-DBE50A245610}" type="datetimeFigureOut">
              <a:rPr lang="en-US" smtClean="0"/>
              <a:t>12/10/2018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978913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EC35FF-2502-4AB0-B5B1-DBE50A245610}" type="datetimeFigureOut">
              <a:rPr lang="en-US" smtClean="0"/>
              <a:t>12/10/2018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1044098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EC35FF-2502-4AB0-B5B1-DBE50A245610}" type="datetimeFigureOut">
              <a:rPr lang="en-US" smtClean="0"/>
              <a:t>12/10/2018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2448010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EC35FF-2502-4AB0-B5B1-DBE50A245610}" type="datetimeFigureOut">
              <a:rPr lang="en-US" smtClean="0"/>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3261114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EC35FF-2502-4AB0-B5B1-DBE50A245610}" type="datetimeFigureOut">
              <a:rPr lang="en-US" smtClean="0"/>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2C362-CEDF-44DC-A51D-891706F2A229}" type="slidenum">
              <a:rPr lang="en-US" smtClean="0"/>
              <a:t>‹#›</a:t>
            </a:fld>
            <a:endParaRPr lang="en-US"/>
          </a:p>
        </p:txBody>
      </p:sp>
    </p:spTree>
    <p:extLst>
      <p:ext uri="{BB962C8B-B14F-4D97-AF65-F5344CB8AC3E}">
        <p14:creationId xmlns:p14="http://schemas.microsoft.com/office/powerpoint/2010/main" val="2330046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EC35FF-2502-4AB0-B5B1-DBE50A245610}" type="datetimeFigureOut">
              <a:rPr lang="en-US" smtClean="0"/>
              <a:t>12/10/2018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2C362-CEDF-44DC-A51D-891706F2A229}" type="slidenum">
              <a:rPr lang="en-US" smtClean="0"/>
              <a:t>‹#›</a:t>
            </a:fld>
            <a:endParaRPr lang="en-US"/>
          </a:p>
        </p:txBody>
      </p:sp>
    </p:spTree>
    <p:extLst>
      <p:ext uri="{BB962C8B-B14F-4D97-AF65-F5344CB8AC3E}">
        <p14:creationId xmlns:p14="http://schemas.microsoft.com/office/powerpoint/2010/main" val="3426064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8000" b="-78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7825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questions:</a:t>
            </a:r>
            <a:endParaRPr lang="en-US" dirty="0"/>
          </a:p>
        </p:txBody>
      </p:sp>
      <p:sp>
        <p:nvSpPr>
          <p:cNvPr id="3" name="Content Placeholder 2"/>
          <p:cNvSpPr>
            <a:spLocks noGrp="1"/>
          </p:cNvSpPr>
          <p:nvPr>
            <p:ph idx="1"/>
          </p:nvPr>
        </p:nvSpPr>
        <p:spPr/>
        <p:txBody>
          <a:bodyPr/>
          <a:lstStyle/>
          <a:p>
            <a:r>
              <a:rPr lang="en-US" dirty="0" smtClean="0"/>
              <a:t>What kinds of things are considered masculine?</a:t>
            </a:r>
          </a:p>
          <a:p>
            <a:endParaRPr lang="en-US" dirty="0"/>
          </a:p>
          <a:p>
            <a:endParaRPr lang="en-US" dirty="0" smtClean="0"/>
          </a:p>
          <a:p>
            <a:endParaRPr lang="en-US" dirty="0"/>
          </a:p>
          <a:p>
            <a:r>
              <a:rPr lang="en-US" dirty="0" smtClean="0"/>
              <a:t>What kinds of things are considered feminine?</a:t>
            </a:r>
          </a:p>
          <a:p>
            <a:pPr marL="0" indent="0">
              <a:buNone/>
            </a:pPr>
            <a:endParaRPr lang="en-US" dirty="0"/>
          </a:p>
        </p:txBody>
      </p:sp>
      <p:pic>
        <p:nvPicPr>
          <p:cNvPr id="1026" name="Picture 2" descr="http://www.albany.edu/sociology/assets/man_wom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2634" y="1825625"/>
            <a:ext cx="3333750" cy="2600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503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First some terms…</a:t>
            </a:r>
            <a:endParaRPr lang="en-US" u="sng" dirty="0"/>
          </a:p>
        </p:txBody>
      </p:sp>
      <p:sp>
        <p:nvSpPr>
          <p:cNvPr id="3" name="Content Placeholder 2"/>
          <p:cNvSpPr>
            <a:spLocks noGrp="1"/>
          </p:cNvSpPr>
          <p:nvPr>
            <p:ph idx="1"/>
          </p:nvPr>
        </p:nvSpPr>
        <p:spPr/>
        <p:txBody>
          <a:bodyPr>
            <a:normAutofit/>
          </a:bodyPr>
          <a:lstStyle/>
          <a:p>
            <a:r>
              <a:rPr lang="en-US" dirty="0" smtClean="0"/>
              <a:t>Biological Sex – the physiological anatomy (internal and external sex organs) one is born with such as female, male, or intersex.</a:t>
            </a:r>
          </a:p>
          <a:p>
            <a:endParaRPr lang="en-US" dirty="0"/>
          </a:p>
          <a:p>
            <a:r>
              <a:rPr lang="en-US" dirty="0" smtClean="0"/>
              <a:t>Gender – the way in which society determine and manage biological sex categories. Gender is either self-assigned or assigned by others. Gender is NOT a biological category but is instead a social category.</a:t>
            </a:r>
          </a:p>
          <a:p>
            <a:pPr marL="0" indent="0">
              <a:buNone/>
            </a:pPr>
            <a:endParaRPr lang="en-US" dirty="0" smtClean="0"/>
          </a:p>
          <a:p>
            <a:pPr marL="0" indent="0">
              <a:buNone/>
            </a:pPr>
            <a:r>
              <a:rPr lang="en-US" dirty="0" smtClean="0"/>
              <a:t>People conflate these two terms or think of them as synonyms – they are not.</a:t>
            </a:r>
            <a:endParaRPr lang="en-US" dirty="0"/>
          </a:p>
        </p:txBody>
      </p:sp>
    </p:spTree>
    <p:extLst>
      <p:ext uri="{BB962C8B-B14F-4D97-AF65-F5344CB8AC3E}">
        <p14:creationId xmlns:p14="http://schemas.microsoft.com/office/powerpoint/2010/main" val="774112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a:t>
            </a:r>
            <a:endParaRPr lang="en-US" dirty="0"/>
          </a:p>
        </p:txBody>
      </p:sp>
      <p:sp>
        <p:nvSpPr>
          <p:cNvPr id="3" name="Content Placeholder 2"/>
          <p:cNvSpPr>
            <a:spLocks noGrp="1"/>
          </p:cNvSpPr>
          <p:nvPr>
            <p:ph idx="1"/>
          </p:nvPr>
        </p:nvSpPr>
        <p:spPr/>
        <p:txBody>
          <a:bodyPr/>
          <a:lstStyle/>
          <a:p>
            <a:r>
              <a:rPr lang="en-US" dirty="0" smtClean="0"/>
              <a:t>The Social Paradox of Gender</a:t>
            </a:r>
          </a:p>
          <a:p>
            <a:endParaRPr lang="en-US" dirty="0"/>
          </a:p>
          <a:p>
            <a:endParaRPr lang="en-US" dirty="0" smtClean="0"/>
          </a:p>
          <a:p>
            <a:r>
              <a:rPr lang="en-US" dirty="0" smtClean="0"/>
              <a:t>https://www.youtube.com/watch?v=xBoKJrygPVQ</a:t>
            </a:r>
            <a:endParaRPr lang="en-US" dirty="0"/>
          </a:p>
        </p:txBody>
      </p:sp>
    </p:spTree>
    <p:extLst>
      <p:ext uri="{BB962C8B-B14F-4D97-AF65-F5344CB8AC3E}">
        <p14:creationId xmlns:p14="http://schemas.microsoft.com/office/powerpoint/2010/main" val="2458609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18000" b="-1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What happens when sex and gender do not align?</a:t>
            </a:r>
            <a:endParaRPr lang="en-US" u="sng" dirty="0"/>
          </a:p>
        </p:txBody>
      </p:sp>
      <p:sp>
        <p:nvSpPr>
          <p:cNvPr id="3" name="Content Placeholder 2"/>
          <p:cNvSpPr>
            <a:spLocks noGrp="1"/>
          </p:cNvSpPr>
          <p:nvPr>
            <p:ph idx="1"/>
          </p:nvPr>
        </p:nvSpPr>
        <p:spPr>
          <a:xfrm>
            <a:off x="0" y="1690688"/>
            <a:ext cx="12192000" cy="5167311"/>
          </a:xfrm>
        </p:spPr>
        <p:txBody>
          <a:bodyPr/>
          <a:lstStyle/>
          <a:p>
            <a:pPr marL="0" indent="0">
              <a:buNone/>
            </a:pPr>
            <a:r>
              <a:rPr lang="en-US" u="sng" dirty="0" smtClean="0"/>
              <a:t>Cis-gender</a:t>
            </a:r>
            <a:r>
              <a:rPr lang="en-US" dirty="0" smtClean="0"/>
              <a:t> describes people whose biological sex they were born into matches their personal gender identity.     (Prefix cis means “on the same side”)</a:t>
            </a:r>
          </a:p>
          <a:p>
            <a:pPr marL="0" indent="0">
              <a:buNone/>
            </a:pPr>
            <a:endParaRPr lang="en-US" dirty="0"/>
          </a:p>
          <a:p>
            <a:pPr marL="0" indent="0">
              <a:buNone/>
            </a:pPr>
            <a:r>
              <a:rPr lang="en-US" u="sng" dirty="0" smtClean="0"/>
              <a:t>Transgender</a:t>
            </a:r>
            <a:r>
              <a:rPr lang="en-US" dirty="0" smtClean="0"/>
              <a:t> describes people whose biological sex does not match their gender identity.                    (Prefix trans means “two things that lie on opposite sides”)</a:t>
            </a:r>
          </a:p>
          <a:p>
            <a:pPr marL="0" indent="0">
              <a:buNone/>
            </a:pPr>
            <a:r>
              <a:rPr lang="en-US" dirty="0" smtClean="0"/>
              <a:t>					(0.3% of US population)</a:t>
            </a:r>
            <a:endParaRPr lang="en-US" dirty="0"/>
          </a:p>
          <a:p>
            <a:pPr marL="0" indent="0">
              <a:buNone/>
            </a:pPr>
            <a:r>
              <a:rPr lang="en-US" u="sng" dirty="0" smtClean="0"/>
              <a:t>Intersexuality</a:t>
            </a:r>
            <a:r>
              <a:rPr lang="en-US" dirty="0" smtClean="0"/>
              <a:t> describes variations on sex definitions related to ambiguous genitalia. In other words, people are born with a combination of organs from both biological sexes</a:t>
            </a:r>
            <a:r>
              <a:rPr lang="en-US" dirty="0" smtClean="0"/>
              <a:t>.                   (Different estimates: 1 in 1,000 births / .02%)</a:t>
            </a:r>
          </a:p>
          <a:p>
            <a:pPr marL="0" indent="0">
              <a:buNone/>
            </a:pPr>
            <a:r>
              <a:rPr lang="en-US" dirty="0"/>
              <a:t>	</a:t>
            </a:r>
            <a:r>
              <a:rPr lang="en-US" dirty="0" smtClean="0"/>
              <a:t>			</a:t>
            </a:r>
            <a:r>
              <a:rPr lang="en-US" u="sng" dirty="0" smtClean="0"/>
              <a:t>Perspective</a:t>
            </a:r>
            <a:r>
              <a:rPr lang="en-US" dirty="0" smtClean="0"/>
              <a:t>: Same proportion of people with red hair, left 						handers</a:t>
            </a:r>
            <a:endParaRPr lang="en-US" dirty="0"/>
          </a:p>
        </p:txBody>
      </p:sp>
    </p:spTree>
    <p:extLst>
      <p:ext uri="{BB962C8B-B14F-4D97-AF65-F5344CB8AC3E}">
        <p14:creationId xmlns:p14="http://schemas.microsoft.com/office/powerpoint/2010/main" val="323028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u="sng" dirty="0" smtClean="0"/>
              <a:t>Public Opinion</a:t>
            </a:r>
            <a:r>
              <a:rPr lang="en-US" dirty="0" smtClean="0"/>
              <a:t>:</a:t>
            </a:r>
            <a:endParaRPr lang="en-US" dirty="0"/>
          </a:p>
        </p:txBody>
      </p:sp>
      <p:sp>
        <p:nvSpPr>
          <p:cNvPr id="3" name="Content Placeholder 2"/>
          <p:cNvSpPr>
            <a:spLocks noGrp="1"/>
          </p:cNvSpPr>
          <p:nvPr>
            <p:ph idx="1"/>
          </p:nvPr>
        </p:nvSpPr>
        <p:spPr>
          <a:xfrm>
            <a:off x="0" y="1011382"/>
            <a:ext cx="12192000" cy="5846618"/>
          </a:xfrm>
        </p:spPr>
        <p:txBody>
          <a:bodyPr/>
          <a:lstStyle/>
          <a:p>
            <a:r>
              <a:rPr lang="en-US" dirty="0"/>
              <a:t>A psychological state is considered a mental disorder only if it causes significant distress or disability. Many transgender people do not experience their gender as distressing or disabling, </a:t>
            </a:r>
            <a:r>
              <a:rPr lang="en-US" u="sng" dirty="0"/>
              <a:t>which implies that identifying as transgender does not constitute a mental </a:t>
            </a:r>
            <a:r>
              <a:rPr lang="en-US" u="sng" dirty="0" smtClean="0"/>
              <a:t>disorder</a:t>
            </a:r>
            <a:r>
              <a:rPr lang="en-US" dirty="0" smtClean="0"/>
              <a:t> (American Psychological Association).</a:t>
            </a:r>
          </a:p>
          <a:p>
            <a:endParaRPr lang="en-US" dirty="0"/>
          </a:p>
          <a:p>
            <a:r>
              <a:rPr lang="en-US" dirty="0" smtClean="0"/>
              <a:t>Very recent brain scan studies suggest there is a structural (gray matter, white matter) component that might explain gender dysphoria (Bakker, 2018).</a:t>
            </a:r>
          </a:p>
          <a:p>
            <a:pPr lvl="2"/>
            <a:r>
              <a:rPr lang="en-US" dirty="0" err="1"/>
              <a:t>Dr</a:t>
            </a:r>
            <a:r>
              <a:rPr lang="en-US" dirty="0"/>
              <a:t> Bakker says, “Although more research is needed, we now have evidence that sexual differentiation of the brain differs in young people with GD, as they show functional brain characteristics that are typical of their desired gender.” </a:t>
            </a:r>
            <a:endParaRPr lang="en-US" dirty="0" smtClean="0"/>
          </a:p>
          <a:p>
            <a:pPr lvl="2"/>
            <a:r>
              <a:rPr lang="en-US" dirty="0" err="1" smtClean="0"/>
              <a:t>Dr</a:t>
            </a:r>
            <a:r>
              <a:rPr lang="en-US" dirty="0" smtClean="0"/>
              <a:t> </a:t>
            </a:r>
            <a:r>
              <a:rPr lang="en-US" dirty="0"/>
              <a:t>Bakker’s research will now investigate the role of hormones during puberty on brain development and transgender differences, to help guide and improve future diagnosis and therapy for GD adolescents. </a:t>
            </a:r>
            <a:endParaRPr lang="en-US" dirty="0" smtClean="0"/>
          </a:p>
          <a:p>
            <a:pPr lvl="2"/>
            <a:r>
              <a:rPr lang="en-US" dirty="0" err="1" smtClean="0"/>
              <a:t>Dr</a:t>
            </a:r>
            <a:r>
              <a:rPr lang="en-US" dirty="0" smtClean="0"/>
              <a:t> </a:t>
            </a:r>
            <a:r>
              <a:rPr lang="en-US" dirty="0"/>
              <a:t>Bakker comments, “We will then be better equipped to support these young people, instead of just sending them to a psychiatrist and hoping that their distress will disappear spontaneously.” </a:t>
            </a:r>
          </a:p>
        </p:txBody>
      </p:sp>
    </p:spTree>
    <p:extLst>
      <p:ext uri="{BB962C8B-B14F-4D97-AF65-F5344CB8AC3E}">
        <p14:creationId xmlns:p14="http://schemas.microsoft.com/office/powerpoint/2010/main" val="3956138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dolescent trans brains more like experienced gen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391" y="180109"/>
            <a:ext cx="8739610" cy="6677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275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Sex Roles</a:t>
            </a:r>
            <a:endParaRPr lang="en-US" u="sng" dirty="0"/>
          </a:p>
        </p:txBody>
      </p:sp>
      <p:sp>
        <p:nvSpPr>
          <p:cNvPr id="3" name="Content Placeholder 2"/>
          <p:cNvSpPr>
            <a:spLocks noGrp="1"/>
          </p:cNvSpPr>
          <p:nvPr>
            <p:ph idx="1"/>
          </p:nvPr>
        </p:nvSpPr>
        <p:spPr>
          <a:xfrm>
            <a:off x="0" y="1385456"/>
            <a:ext cx="11353800" cy="5472544"/>
          </a:xfrm>
        </p:spPr>
        <p:txBody>
          <a:bodyPr/>
          <a:lstStyle/>
          <a:p>
            <a:r>
              <a:rPr lang="en-US" dirty="0" smtClean="0"/>
              <a:t>Sex roles describe the tasks and functions perceived to be ideally suited to men versus women.</a:t>
            </a:r>
          </a:p>
          <a:p>
            <a:endParaRPr lang="en-US" dirty="0"/>
          </a:p>
          <a:p>
            <a:r>
              <a:rPr lang="en-US" dirty="0" smtClean="0"/>
              <a:t>What types of jobs or “roles” in society are traditionally ascribed to men? </a:t>
            </a:r>
          </a:p>
          <a:p>
            <a:endParaRPr lang="en-US" dirty="0"/>
          </a:p>
          <a:p>
            <a:r>
              <a:rPr lang="en-US" dirty="0" smtClean="0"/>
              <a:t>What types of jobs or “roles” in society are traditionally ascribed to women? </a:t>
            </a:r>
          </a:p>
          <a:p>
            <a:endParaRPr lang="en-US" dirty="0"/>
          </a:p>
        </p:txBody>
      </p:sp>
    </p:spTree>
    <p:extLst>
      <p:ext uri="{BB962C8B-B14F-4D97-AF65-F5344CB8AC3E}">
        <p14:creationId xmlns:p14="http://schemas.microsoft.com/office/powerpoint/2010/main" val="3020387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that contradicts gender norms:</a:t>
            </a:r>
            <a:endParaRPr lang="en-US" dirty="0"/>
          </a:p>
        </p:txBody>
      </p:sp>
      <p:sp>
        <p:nvSpPr>
          <p:cNvPr id="3" name="Content Placeholder 2"/>
          <p:cNvSpPr>
            <a:spLocks noGrp="1"/>
          </p:cNvSpPr>
          <p:nvPr>
            <p:ph idx="1"/>
          </p:nvPr>
        </p:nvSpPr>
        <p:spPr/>
        <p:txBody>
          <a:bodyPr/>
          <a:lstStyle/>
          <a:p>
            <a:r>
              <a:rPr lang="en-US" dirty="0" smtClean="0"/>
              <a:t>Studies show that…</a:t>
            </a:r>
          </a:p>
          <a:p>
            <a:endParaRPr lang="en-US" dirty="0"/>
          </a:p>
          <a:p>
            <a:r>
              <a:rPr lang="en-US" dirty="0" smtClean="0"/>
              <a:t>Men talk more than women (</a:t>
            </a:r>
            <a:r>
              <a:rPr lang="en-US" i="1" dirty="0" smtClean="0"/>
              <a:t>The Real World</a:t>
            </a:r>
            <a:r>
              <a:rPr lang="en-US" dirty="0" smtClean="0"/>
              <a:t>, 2014).</a:t>
            </a:r>
          </a:p>
          <a:p>
            <a:r>
              <a:rPr lang="en-US" dirty="0" smtClean="0"/>
              <a:t>Men are more emotional than women (</a:t>
            </a:r>
            <a:r>
              <a:rPr lang="en-US" i="1" dirty="0" smtClean="0"/>
              <a:t>In Science</a:t>
            </a:r>
            <a:r>
              <a:rPr lang="en-US" dirty="0" smtClean="0"/>
              <a:t>, 2014).</a:t>
            </a:r>
          </a:p>
          <a:p>
            <a:r>
              <a:rPr lang="en-US" dirty="0" smtClean="0"/>
              <a:t>Women are more aggressive negotiators in the business world (MIT, 2012)… but when men are aggressive they are seen as “leaders” and when women do it they are perceived as “bitchy.”</a:t>
            </a:r>
          </a:p>
          <a:p>
            <a:endParaRPr lang="en-US" dirty="0"/>
          </a:p>
          <a:p>
            <a:r>
              <a:rPr lang="en-US" dirty="0" smtClean="0"/>
              <a:t>And much more.</a:t>
            </a:r>
          </a:p>
          <a:p>
            <a:endParaRPr lang="en-US" dirty="0" smtClean="0"/>
          </a:p>
          <a:p>
            <a:endParaRPr lang="en-US" dirty="0"/>
          </a:p>
        </p:txBody>
      </p:sp>
    </p:spTree>
    <p:extLst>
      <p:ext uri="{BB962C8B-B14F-4D97-AF65-F5344CB8AC3E}">
        <p14:creationId xmlns:p14="http://schemas.microsoft.com/office/powerpoint/2010/main" val="2803909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t="-57000" b="-5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Why does it matter: Gender as a prison</a:t>
            </a:r>
            <a:endParaRPr lang="en-US" u="sng" dirty="0"/>
          </a:p>
        </p:txBody>
      </p:sp>
      <p:sp>
        <p:nvSpPr>
          <p:cNvPr id="3" name="Content Placeholder 2"/>
          <p:cNvSpPr>
            <a:spLocks noGrp="1"/>
          </p:cNvSpPr>
          <p:nvPr>
            <p:ph idx="1"/>
          </p:nvPr>
        </p:nvSpPr>
        <p:spPr>
          <a:xfrm>
            <a:off x="0" y="1454728"/>
            <a:ext cx="12192000" cy="5403272"/>
          </a:xfrm>
        </p:spPr>
        <p:txBody>
          <a:bodyPr/>
          <a:lstStyle/>
          <a:p>
            <a:r>
              <a:rPr lang="en-US" dirty="0" smtClean="0"/>
              <a:t>“Masculinity as a prison”</a:t>
            </a:r>
          </a:p>
          <a:p>
            <a:r>
              <a:rPr lang="en-US" dirty="0" smtClean="0"/>
              <a:t>“Femininity as a prison”</a:t>
            </a:r>
          </a:p>
          <a:p>
            <a:endParaRPr lang="en-US" dirty="0" smtClean="0"/>
          </a:p>
          <a:p>
            <a:r>
              <a:rPr lang="en-US" b="1" dirty="0" smtClean="0"/>
              <a:t>Knowledge is power</a:t>
            </a:r>
            <a:r>
              <a:rPr lang="en-US" dirty="0" smtClean="0"/>
              <a:t>: One you realize that “masculinity” and “femininity” are social constructions you no longer need to be limited by them</a:t>
            </a:r>
            <a:r>
              <a:rPr lang="en-US" dirty="0"/>
              <a:t>. We </a:t>
            </a:r>
            <a:r>
              <a:rPr lang="en-US" dirty="0" smtClean="0"/>
              <a:t>should </a:t>
            </a:r>
            <a:r>
              <a:rPr lang="en-US" dirty="0"/>
              <a:t>not pretend that these “norms” do not </a:t>
            </a:r>
            <a:r>
              <a:rPr lang="en-US" dirty="0" smtClean="0"/>
              <a:t>exist, but we do not need to be constrained by them.</a:t>
            </a:r>
            <a:endParaRPr lang="en-US" dirty="0"/>
          </a:p>
          <a:p>
            <a:endParaRPr lang="en-US" dirty="0" smtClean="0"/>
          </a:p>
          <a:p>
            <a:endParaRPr lang="en-US" dirty="0"/>
          </a:p>
          <a:p>
            <a:r>
              <a:rPr lang="en-US" dirty="0" smtClean="0"/>
              <a:t>But we should also be wary of them…such as the unfair treatment of women in the business world</a:t>
            </a:r>
          </a:p>
          <a:p>
            <a:endParaRPr lang="en-US" dirty="0"/>
          </a:p>
        </p:txBody>
      </p:sp>
    </p:spTree>
    <p:extLst>
      <p:ext uri="{BB962C8B-B14F-4D97-AF65-F5344CB8AC3E}">
        <p14:creationId xmlns:p14="http://schemas.microsoft.com/office/powerpoint/2010/main" val="2901179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exist cartoons, Sexist cartoon, funny, Sexist picture, Sexist pictures, Sexist image, Sexist images, Sexist illustration, Sexist illustr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3040" y="356381"/>
            <a:ext cx="9917723" cy="66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348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577</Words>
  <Application>Microsoft Office PowerPoint</Application>
  <PresentationFormat>Widescreen</PresentationFormat>
  <Paragraphs>53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Opening questions:</vt:lpstr>
      <vt:lpstr>First some terms…</vt:lpstr>
      <vt:lpstr>Video:</vt:lpstr>
      <vt:lpstr>What happens when sex and gender do not align?</vt:lpstr>
      <vt:lpstr>Public Opinion:</vt:lpstr>
      <vt:lpstr>PowerPoint Presentation</vt:lpstr>
      <vt:lpstr>Sex Roles</vt:lpstr>
      <vt:lpstr>Research that contradicts gender norms:</vt:lpstr>
      <vt:lpstr>Why does it matter: Gender as a prison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Sociology of Gender &amp; Sexuality</dc:title>
  <dc:creator>Sterchi, Aaron</dc:creator>
  <cp:lastModifiedBy>Sterchi, Aaron</cp:lastModifiedBy>
  <cp:revision>22</cp:revision>
  <dcterms:created xsi:type="dcterms:W3CDTF">2015-11-19T13:11:59Z</dcterms:created>
  <dcterms:modified xsi:type="dcterms:W3CDTF">2018-12-10T13:24:40Z</dcterms:modified>
</cp:coreProperties>
</file>