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59" r:id="rId6"/>
    <p:sldId id="261" r:id="rId7"/>
    <p:sldId id="262" r:id="rId8"/>
    <p:sldId id="263" r:id="rId9"/>
    <p:sldId id="270" r:id="rId10"/>
    <p:sldId id="264" r:id="rId11"/>
    <p:sldId id="265" r:id="rId12"/>
    <p:sldId id="266" r:id="rId13"/>
    <p:sldId id="267" r:id="rId14"/>
    <p:sldId id="269"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158"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427F379-85AC-4F25-AB4B-9189C1466EEA}" type="datetimeFigureOut">
              <a:rPr lang="en-US" smtClean="0"/>
              <a:t>2/28/2019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4D262FD6-ED50-4B87-90F5-3EA887D52B7A}"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427F379-85AC-4F25-AB4B-9189C1466EE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62FD6-ED50-4B87-90F5-3EA887D52B7A}"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427F379-85AC-4F25-AB4B-9189C1466EEA}" type="datetimeFigureOut">
              <a:rPr lang="en-US" smtClean="0"/>
              <a:t>2/28/2019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4D262FD6-ED50-4B87-90F5-3EA887D52B7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427F379-85AC-4F25-AB4B-9189C1466EEA}"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62FD6-ED50-4B87-90F5-3EA887D52B7A}"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427F379-85AC-4F25-AB4B-9189C1466EEA}" type="datetimeFigureOut">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262FD6-ED50-4B87-90F5-3EA887D52B7A}"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27F379-85AC-4F25-AB4B-9189C1466EEA}" type="datetimeFigureOut">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262FD6-ED50-4B87-90F5-3EA887D52B7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27F379-85AC-4F25-AB4B-9189C1466EEA}" type="datetimeFigureOut">
              <a:rPr lang="en-US" smtClean="0"/>
              <a:t>2/28/2019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262FD6-ED50-4B87-90F5-3EA887D52B7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427F379-85AC-4F25-AB4B-9189C1466EEA}"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262FD6-ED50-4B87-90F5-3EA887D52B7A}"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427F379-85AC-4F25-AB4B-9189C1466EEA}" type="datetimeFigureOut">
              <a:rPr lang="en-US" smtClean="0"/>
              <a:t>2/28/2019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4D262FD6-ED50-4B87-90F5-3EA887D52B7A}"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27F379-85AC-4F25-AB4B-9189C1466EE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62FD6-ED50-4B87-90F5-3EA887D52B7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27F379-85AC-4F25-AB4B-9189C1466EE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262FD6-ED50-4B87-90F5-3EA887D52B7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427F379-85AC-4F25-AB4B-9189C1466EEA}" type="datetimeFigureOut">
              <a:rPr lang="en-US" smtClean="0"/>
              <a:t>2/28/2019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4D262FD6-ED50-4B87-90F5-3EA887D52B7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RMINSD7MmT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mtClean="0"/>
              <a:t>Module 23– </a:t>
            </a:r>
            <a:r>
              <a:rPr lang="en-US" smtClean="0"/>
              <a:t>Section </a:t>
            </a:r>
            <a:r>
              <a:rPr lang="en-US"/>
              <a:t>2</a:t>
            </a:r>
            <a:endParaRPr lang="en-US" dirty="0"/>
          </a:p>
        </p:txBody>
      </p:sp>
      <p:sp>
        <p:nvSpPr>
          <p:cNvPr id="2" name="Title 1"/>
          <p:cNvSpPr>
            <a:spLocks noGrp="1"/>
          </p:cNvSpPr>
          <p:nvPr>
            <p:ph type="ctrTitle"/>
          </p:nvPr>
        </p:nvSpPr>
        <p:spPr/>
        <p:txBody>
          <a:bodyPr/>
          <a:lstStyle/>
          <a:p>
            <a:r>
              <a:rPr lang="en-US" dirty="0" smtClean="0"/>
              <a:t>The New Frontier &amp; The Great Society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the end of this lesson…</a:t>
            </a:r>
            <a:endParaRPr lang="en-US" dirty="0"/>
          </a:p>
        </p:txBody>
      </p:sp>
      <p:sp>
        <p:nvSpPr>
          <p:cNvPr id="3" name="Content Placeholder 2"/>
          <p:cNvSpPr>
            <a:spLocks noGrp="1"/>
          </p:cNvSpPr>
          <p:nvPr>
            <p:ph sz="quarter" idx="1"/>
          </p:nvPr>
        </p:nvSpPr>
        <p:spPr/>
        <p:txBody>
          <a:bodyPr/>
          <a:lstStyle/>
          <a:p>
            <a:r>
              <a:rPr lang="en-US" dirty="0" smtClean="0"/>
              <a:t>Know the difference between “The New Frontier” and “The Great Society”</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Kennedy’s “New Frontier”</a:t>
            </a:r>
            <a:endParaRPr lang="en-US" dirty="0"/>
          </a:p>
        </p:txBody>
      </p:sp>
      <p:sp>
        <p:nvSpPr>
          <p:cNvPr id="3" name="Content Placeholder 2"/>
          <p:cNvSpPr>
            <a:spLocks noGrp="1"/>
          </p:cNvSpPr>
          <p:nvPr>
            <p:ph sz="quarter" idx="1"/>
          </p:nvPr>
        </p:nvSpPr>
        <p:spPr/>
        <p:txBody>
          <a:bodyPr/>
          <a:lstStyle/>
          <a:p>
            <a:r>
              <a:rPr lang="en-US" b="1" dirty="0" smtClean="0"/>
              <a:t>New Frontier – </a:t>
            </a:r>
            <a:r>
              <a:rPr lang="en-US" dirty="0" smtClean="0"/>
              <a:t>Refers to Kennedy’s plans for progress through science and space exploration as well as Civil Rights.</a:t>
            </a:r>
          </a:p>
          <a:p>
            <a:endParaRPr lang="en-US" b="1" dirty="0" smtClean="0"/>
          </a:p>
          <a:p>
            <a:r>
              <a:rPr lang="en-US" dirty="0" smtClean="0"/>
              <a:t>Kennedy argued that although America was great, it could become even better through progress.</a:t>
            </a:r>
          </a:p>
          <a:p>
            <a:endParaRPr lang="en-US" dirty="0" smtClean="0"/>
          </a:p>
          <a:p>
            <a:r>
              <a:rPr lang="en-US" dirty="0" smtClean="0"/>
              <a:t>Opposition: A coalition between Republicans and Southern Democrats blocked funding for most of Kennedy’s programs – just like they had with Truman’s “Fair Deal”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Kennedy’s choice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This left Kennedy with a choice to make. He could either…</a:t>
            </a:r>
            <a:br>
              <a:rPr lang="en-US" dirty="0" smtClean="0"/>
            </a:br>
            <a:r>
              <a:rPr lang="en-US" dirty="0" smtClean="0"/>
              <a:t/>
            </a:r>
            <a:br>
              <a:rPr lang="en-US" dirty="0" smtClean="0"/>
            </a:br>
            <a:r>
              <a:rPr lang="en-US" dirty="0" smtClean="0"/>
              <a:t>1. Use his executive powers to bypass Congress and push through the programs he wanted.</a:t>
            </a:r>
          </a:p>
          <a:p>
            <a:pPr>
              <a:buNone/>
            </a:pPr>
            <a:r>
              <a:rPr lang="en-US" dirty="0" smtClean="0"/>
              <a:t>Or</a:t>
            </a:r>
          </a:p>
          <a:p>
            <a:pPr>
              <a:buNone/>
            </a:pPr>
            <a:r>
              <a:rPr lang="en-US" dirty="0" smtClean="0"/>
              <a:t>	2. Play it politically safe and not fight over highly controversial topics.</a:t>
            </a:r>
          </a:p>
          <a:p>
            <a:pPr>
              <a:buNone/>
            </a:pPr>
            <a:endParaRPr lang="en-US" dirty="0" smtClean="0"/>
          </a:p>
          <a:p>
            <a:pPr>
              <a:buNone/>
            </a:pPr>
            <a:r>
              <a:rPr lang="en-US" dirty="0" smtClean="0"/>
              <a:t>Kennedy played it safe by only making changes in areas where he could convince congress such as the economy and building up of the military.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Frontier” plans</a:t>
            </a:r>
            <a:endParaRPr lang="en-US" dirty="0"/>
          </a:p>
        </p:txBody>
      </p:sp>
      <p:sp>
        <p:nvSpPr>
          <p:cNvPr id="3" name="Content Placeholder 2"/>
          <p:cNvSpPr>
            <a:spLocks noGrp="1"/>
          </p:cNvSpPr>
          <p:nvPr>
            <p:ph sz="quarter" idx="1"/>
          </p:nvPr>
        </p:nvSpPr>
        <p:spPr/>
        <p:txBody>
          <a:bodyPr/>
          <a:lstStyle/>
          <a:p>
            <a:pPr>
              <a:buNone/>
            </a:pPr>
            <a:r>
              <a:rPr lang="en-US" b="1" u="sng" dirty="0" smtClean="0"/>
              <a:t>Two of the programs that passed</a:t>
            </a:r>
            <a:r>
              <a:rPr lang="en-US" u="sng" dirty="0" smtClean="0"/>
              <a:t>:</a:t>
            </a:r>
          </a:p>
          <a:p>
            <a:pPr>
              <a:buNone/>
            </a:pPr>
            <a:r>
              <a:rPr lang="en-US" b="1" dirty="0" smtClean="0"/>
              <a:t>The Peace Corps </a:t>
            </a:r>
            <a:r>
              <a:rPr lang="en-US" dirty="0" smtClean="0"/>
              <a:t>– Volunteers who traveled to developing countries to assist them as teachers, agricultural advisors, doctors and nurses. The program was supposed to promote positive relations between these countries and the US and stop them from turning to communism.</a:t>
            </a:r>
          </a:p>
          <a:p>
            <a:pPr>
              <a:buNone/>
            </a:pPr>
            <a:endParaRPr lang="en-US" dirty="0" smtClean="0"/>
          </a:p>
          <a:p>
            <a:pPr>
              <a:buNone/>
            </a:pPr>
            <a:r>
              <a:rPr lang="en-US" b="1" dirty="0" smtClean="0"/>
              <a:t>Race to the Moon (1962) </a:t>
            </a:r>
            <a:r>
              <a:rPr lang="en-US" dirty="0" smtClean="0"/>
              <a:t>– Secured funding for the space race… this causes rapid funding for a lot of scientific programs and research.</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Race to the Moon!</a:t>
            </a:r>
            <a:endParaRPr lang="en-US" dirty="0"/>
          </a:p>
        </p:txBody>
      </p:sp>
      <p:sp>
        <p:nvSpPr>
          <p:cNvPr id="3" name="Content Placeholder 2"/>
          <p:cNvSpPr>
            <a:spLocks noGrp="1"/>
          </p:cNvSpPr>
          <p:nvPr>
            <p:ph sz="quarter" idx="1"/>
          </p:nvPr>
        </p:nvSpPr>
        <p:spPr/>
        <p:txBody>
          <a:bodyPr/>
          <a:lstStyle/>
          <a:p>
            <a:r>
              <a:rPr lang="en-US" dirty="0" smtClean="0"/>
              <a:t>The Soviets had beaten the US into space with the first satellite as well as the first human in space.</a:t>
            </a:r>
          </a:p>
          <a:p>
            <a:endParaRPr lang="en-US" dirty="0" smtClean="0"/>
          </a:p>
          <a:p>
            <a:r>
              <a:rPr lang="en-US" dirty="0" smtClean="0"/>
              <a:t>Kennedy was determined to get to the moon first to prove that the US was not falling behind. </a:t>
            </a:r>
          </a:p>
          <a:p>
            <a:endParaRPr lang="en-US" dirty="0" smtClean="0"/>
          </a:p>
          <a:p>
            <a:r>
              <a:rPr lang="en-US" dirty="0" smtClean="0"/>
              <a:t>Seven years later in 1969, </a:t>
            </a:r>
            <a:r>
              <a:rPr lang="en-US" dirty="0" smtClean="0">
                <a:hlinkClick r:id="rId2"/>
              </a:rPr>
              <a:t>Neil Armstrong was the first man to walk on the moon!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304800"/>
            <a:ext cx="8534400" cy="6553200"/>
          </a:xfrm>
        </p:spPr>
        <p:txBody>
          <a:bodyPr>
            <a:normAutofit/>
          </a:bodyPr>
          <a:lstStyle/>
          <a:p>
            <a:pPr>
              <a:buNone/>
            </a:pPr>
            <a:r>
              <a:rPr lang="en-US" sz="3200" b="1" dirty="0" smtClean="0"/>
              <a:t>				DEATH OF JFK</a:t>
            </a:r>
            <a:endParaRPr lang="en-US" sz="3200" dirty="0" smtClean="0"/>
          </a:p>
          <a:p>
            <a:r>
              <a:rPr lang="en-US" sz="3200" dirty="0" smtClean="0"/>
              <a:t>1963:  People loved JFK, however he lost some popularity due to his Civil Rights fight.  (still prejudice and racism)</a:t>
            </a:r>
          </a:p>
          <a:p>
            <a:r>
              <a:rPr lang="en-US" sz="3200" dirty="0" smtClean="0"/>
              <a:t>NOVEMBER 22, 1963   DALLAS  TEXAS</a:t>
            </a:r>
          </a:p>
          <a:p>
            <a:r>
              <a:rPr lang="en-US" sz="3200" dirty="0" smtClean="0"/>
              <a:t>JFK went to Texas to work on his relationship with the states democrats.  They were more conservative and he was more liberal.</a:t>
            </a:r>
          </a:p>
          <a:p>
            <a:r>
              <a:rPr lang="en-US" sz="3200" dirty="0" smtClean="0"/>
              <a:t>JFK was with his wife in the back of a car when he was shot in head.  He was taken to the hospital but couldn’t be saved.</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Killed JFK?</a:t>
            </a:r>
            <a:endParaRPr lang="en-US" dirty="0"/>
          </a:p>
        </p:txBody>
      </p:sp>
      <p:sp>
        <p:nvSpPr>
          <p:cNvPr id="3" name="Content Placeholder 2"/>
          <p:cNvSpPr>
            <a:spLocks noGrp="1"/>
          </p:cNvSpPr>
          <p:nvPr>
            <p:ph sz="quarter" idx="1"/>
          </p:nvPr>
        </p:nvSpPr>
        <p:spPr>
          <a:xfrm>
            <a:off x="914400" y="1447800"/>
            <a:ext cx="7772400" cy="5029200"/>
          </a:xfrm>
        </p:spPr>
        <p:txBody>
          <a:bodyPr>
            <a:normAutofit lnSpcReduction="10000"/>
          </a:bodyPr>
          <a:lstStyle/>
          <a:p>
            <a:r>
              <a:rPr lang="en-US" u="sng" dirty="0" smtClean="0"/>
              <a:t>Lee Harvey Oswald</a:t>
            </a:r>
            <a:r>
              <a:rPr lang="en-US" dirty="0" smtClean="0"/>
              <a:t>: 24 years old, ex-Marine, had a checkered past.  Castro supported, lived in the Soviet Union for a short time.  Communist Conspiracy</a:t>
            </a:r>
          </a:p>
          <a:p>
            <a:r>
              <a:rPr lang="en-US" u="sng" dirty="0" smtClean="0"/>
              <a:t>Jack Ruby</a:t>
            </a:r>
            <a:r>
              <a:rPr lang="en-US" dirty="0" smtClean="0"/>
              <a:t>:  shot and killed Oswald as he was being moved from one jail to another.  </a:t>
            </a:r>
          </a:p>
          <a:p>
            <a:endParaRPr lang="en-US" dirty="0" smtClean="0"/>
          </a:p>
          <a:p>
            <a:r>
              <a:rPr lang="en-US" u="sng" dirty="0"/>
              <a:t>Warren </a:t>
            </a:r>
            <a:r>
              <a:rPr lang="en-US" u="sng" dirty="0" smtClean="0"/>
              <a:t>Commission (1963)</a:t>
            </a:r>
            <a:r>
              <a:rPr lang="en-US" dirty="0" smtClean="0"/>
              <a:t>:  Investigation </a:t>
            </a:r>
            <a:r>
              <a:rPr lang="en-US" dirty="0"/>
              <a:t>of the assassination of JFK.  Concluded that there was not a conspiracy  and that Oswald acted alone.    </a:t>
            </a:r>
            <a:endParaRPr lang="en-US" dirty="0" smtClean="0"/>
          </a:p>
          <a:p>
            <a:endParaRPr lang="en-US" dirty="0"/>
          </a:p>
          <a:p>
            <a:r>
              <a:rPr lang="en-US" dirty="0" smtClean="0"/>
              <a:t> </a:t>
            </a:r>
            <a:r>
              <a:rPr lang="en-US" dirty="0"/>
              <a:t>**1979: Reinvestigation concludes Oswald had help </a:t>
            </a:r>
            <a:r>
              <a:rPr lang="en-US" dirty="0" smtClean="0"/>
              <a:t>(second gunmen? Organized conspiracy?)</a:t>
            </a:r>
            <a:endParaRPr lang="en-US" dirty="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533400"/>
          </a:xfrm>
        </p:spPr>
        <p:txBody>
          <a:bodyPr>
            <a:normAutofit fontScale="90000"/>
          </a:bodyPr>
          <a:lstStyle/>
          <a:p>
            <a:r>
              <a:rPr lang="en-US" dirty="0"/>
              <a:t>Who Killed JFK</a:t>
            </a:r>
            <a:r>
              <a:rPr lang="en-US" dirty="0" smtClean="0"/>
              <a:t>? (Cont’d)</a:t>
            </a:r>
            <a:endParaRPr lang="en-US" dirty="0"/>
          </a:p>
        </p:txBody>
      </p:sp>
      <p:sp>
        <p:nvSpPr>
          <p:cNvPr id="3" name="Content Placeholder 2"/>
          <p:cNvSpPr>
            <a:spLocks noGrp="1"/>
          </p:cNvSpPr>
          <p:nvPr>
            <p:ph sz="quarter" idx="1"/>
          </p:nvPr>
        </p:nvSpPr>
        <p:spPr>
          <a:xfrm>
            <a:off x="152400" y="685800"/>
            <a:ext cx="8839200" cy="6019800"/>
          </a:xfrm>
        </p:spPr>
        <p:txBody>
          <a:bodyPr>
            <a:normAutofit/>
          </a:bodyPr>
          <a:lstStyle/>
          <a:p>
            <a:r>
              <a:rPr lang="en-US" dirty="0" smtClean="0"/>
              <a:t>2004 CIA Historian’s Report: Chief Historian David Robarge concluded that the CIA had been complicit in a “benign cover-up”, instructing their officials to give only “passive and selective testimony that would not alter the direction of the Warren Commission’s findings.”</a:t>
            </a:r>
          </a:p>
          <a:p>
            <a:r>
              <a:rPr lang="en-US" u="sng" dirty="0" smtClean="0"/>
              <a:t>The CIA failed to disclose</a:t>
            </a:r>
            <a:r>
              <a:rPr lang="en-US" dirty="0" smtClean="0"/>
              <a:t>:</a:t>
            </a:r>
          </a:p>
          <a:p>
            <a:pPr lvl="1"/>
            <a:r>
              <a:rPr lang="en-US" dirty="0" smtClean="0"/>
              <a:t>Loose ties to Oswald</a:t>
            </a:r>
          </a:p>
          <a:p>
            <a:pPr lvl="1"/>
            <a:r>
              <a:rPr lang="en-US" dirty="0" smtClean="0"/>
              <a:t>CIA ties to Mafia / Castro assassination attempt</a:t>
            </a:r>
          </a:p>
          <a:p>
            <a:pPr marL="320040" lvl="1" indent="0">
              <a:buNone/>
            </a:pPr>
            <a:endParaRPr lang="en-US" dirty="0" smtClean="0"/>
          </a:p>
          <a:p>
            <a:pPr lvl="1"/>
            <a:r>
              <a:rPr lang="en-US" dirty="0"/>
              <a:t>"In the long term, the decision of John McCone and Agency leaders in 1964 not to disclose information about CIA's anti-Castro schemes might have done more to undermine the credibility of the commission than anything else that happened while it was conducting its </a:t>
            </a:r>
            <a:r>
              <a:rPr lang="en-US" dirty="0" smtClean="0"/>
              <a:t>investigation” (</a:t>
            </a:r>
            <a:r>
              <a:rPr lang="en-US" dirty="0" err="1" smtClean="0"/>
              <a:t>Shenon</a:t>
            </a:r>
            <a:r>
              <a:rPr lang="en-US" dirty="0" smtClean="0"/>
              <a:t>, 2015).</a:t>
            </a:r>
            <a:endParaRPr lang="en-US" dirty="0"/>
          </a:p>
        </p:txBody>
      </p:sp>
    </p:spTree>
    <p:extLst>
      <p:ext uri="{BB962C8B-B14F-4D97-AF65-F5344CB8AC3E}">
        <p14:creationId xmlns:p14="http://schemas.microsoft.com/office/powerpoint/2010/main" val="97718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Lyndon Baines Johnson</a:t>
            </a:r>
            <a:endParaRPr lang="en-US" u="sng" dirty="0"/>
          </a:p>
        </p:txBody>
      </p:sp>
      <p:sp>
        <p:nvSpPr>
          <p:cNvPr id="3" name="Content Placeholder 2"/>
          <p:cNvSpPr>
            <a:spLocks noGrp="1"/>
          </p:cNvSpPr>
          <p:nvPr>
            <p:ph sz="quarter" idx="1"/>
          </p:nvPr>
        </p:nvSpPr>
        <p:spPr/>
        <p:txBody>
          <a:bodyPr/>
          <a:lstStyle/>
          <a:p>
            <a:r>
              <a:rPr lang="en-US" dirty="0" smtClean="0"/>
              <a:t>One positive came from the tragedy of the assassination of JFK…</a:t>
            </a:r>
          </a:p>
          <a:p>
            <a:endParaRPr lang="en-US" dirty="0" smtClean="0"/>
          </a:p>
          <a:p>
            <a:r>
              <a:rPr lang="en-US" dirty="0" smtClean="0"/>
              <a:t>LBJ’s smooth transition as president showed Americans that the system was strong. </a:t>
            </a:r>
          </a:p>
          <a:p>
            <a:endParaRPr lang="en-US" dirty="0" smtClean="0"/>
          </a:p>
          <a:p>
            <a:r>
              <a:rPr lang="en-US" dirty="0" smtClean="0"/>
              <a:t>In contrast, the assassination of a dictator would cause widespread turmoil and often a civil war.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67200" y="0"/>
            <a:ext cx="4876800" cy="6858000"/>
          </a:xfrm>
        </p:spPr>
        <p:txBody>
          <a:bodyPr/>
          <a:lstStyle/>
          <a:p>
            <a:pPr>
              <a:buNone/>
            </a:pPr>
            <a:r>
              <a:rPr lang="en-US" u="sng" dirty="0" smtClean="0"/>
              <a:t>		Lyndon Baines Johnson___</a:t>
            </a:r>
          </a:p>
          <a:p>
            <a:r>
              <a:rPr lang="en-US" dirty="0" smtClean="0"/>
              <a:t>Long career in House of Rep. &amp; Senate</a:t>
            </a:r>
          </a:p>
          <a:p>
            <a:r>
              <a:rPr lang="en-US" dirty="0" smtClean="0"/>
              <a:t>Known for his skills as a politician and being very persuasive</a:t>
            </a:r>
          </a:p>
          <a:p>
            <a:r>
              <a:rPr lang="en-US" dirty="0" smtClean="0"/>
              <a:t>Helped pass the </a:t>
            </a:r>
            <a:r>
              <a:rPr lang="en-US" b="1" dirty="0" smtClean="0"/>
              <a:t>Civil Rights Act of 1957</a:t>
            </a:r>
            <a:r>
              <a:rPr lang="en-US" dirty="0" smtClean="0"/>
              <a:t> – which showed the federal government’s commitment to civil rights and the Brown v. Board decision.</a:t>
            </a:r>
          </a:p>
          <a:p>
            <a:endParaRPr lang="en-US" dirty="0" smtClean="0"/>
          </a:p>
          <a:p>
            <a:r>
              <a:rPr lang="en-US" dirty="0" smtClean="0"/>
              <a:t>However, the federal government would find itself having extreme difficulty enforcing this legislation.</a:t>
            </a:r>
            <a:endParaRPr lang="en-US" dirty="0"/>
          </a:p>
        </p:txBody>
      </p:sp>
      <p:pic>
        <p:nvPicPr>
          <p:cNvPr id="1026" name="Picture 2" descr="http://upload.wikimedia.org/wikipedia/commons/c/c3/37_Lyndon_Johnson_3x4.jpg"/>
          <p:cNvPicPr>
            <a:picLocks noChangeAspect="1" noChangeArrowheads="1"/>
          </p:cNvPicPr>
          <p:nvPr/>
        </p:nvPicPr>
        <p:blipFill>
          <a:blip r:embed="rId2" cstate="print"/>
          <a:srcRect/>
          <a:stretch>
            <a:fillRect/>
          </a:stretch>
        </p:blipFill>
        <p:spPr bwMode="auto">
          <a:xfrm>
            <a:off x="0" y="0"/>
            <a:ext cx="4267200" cy="685800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“Great Society”</a:t>
            </a:r>
            <a:endParaRPr lang="en-US" dirty="0"/>
          </a:p>
        </p:txBody>
      </p:sp>
      <p:sp>
        <p:nvSpPr>
          <p:cNvPr id="3" name="Content Placeholder 2"/>
          <p:cNvSpPr>
            <a:spLocks noGrp="1"/>
          </p:cNvSpPr>
          <p:nvPr>
            <p:ph sz="quarter" idx="1"/>
          </p:nvPr>
        </p:nvSpPr>
        <p:spPr/>
        <p:txBody>
          <a:bodyPr/>
          <a:lstStyle/>
          <a:p>
            <a:r>
              <a:rPr lang="en-US" dirty="0" smtClean="0"/>
              <a:t>Once LBJ was re-elected in 1964 he launched his own campaign for progress called the </a:t>
            </a:r>
            <a:r>
              <a:rPr lang="en-US" b="1" dirty="0" smtClean="0"/>
              <a:t>“Great Society.”</a:t>
            </a:r>
          </a:p>
          <a:p>
            <a:endParaRPr lang="en-US" dirty="0" smtClean="0"/>
          </a:p>
          <a:p>
            <a:r>
              <a:rPr lang="en-US" dirty="0" smtClean="0"/>
              <a:t>This plan was also a plan to make the United States even greater – it was an outright war on poverty and discrimination. </a:t>
            </a:r>
          </a:p>
          <a:p>
            <a:endParaRPr lang="en-US" dirty="0" smtClean="0"/>
          </a:p>
          <a:p>
            <a:r>
              <a:rPr lang="en-US" dirty="0" smtClean="0"/>
              <a:t>This was a step up in the government’s role in society though. Critics of LBJ argued that the government had no right righting social wrongs because that was not its purpose.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 Society Programs</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 Economic Opportunity Act</a:t>
            </a:r>
            <a:r>
              <a:rPr lang="en-US" dirty="0" smtClean="0"/>
              <a:t> – Approved $1 billion for youth programs, anti-poverty measures, small-business loans, and job training for citizens.</a:t>
            </a:r>
          </a:p>
          <a:p>
            <a:pPr>
              <a:buNone/>
            </a:pPr>
            <a:r>
              <a:rPr lang="en-US" u="sng" dirty="0" smtClean="0"/>
              <a:t>Some of these still exist today</a:t>
            </a:r>
            <a:r>
              <a:rPr lang="en-US" dirty="0" smtClean="0"/>
              <a:t>: Job Corps &amp; Head Start</a:t>
            </a:r>
          </a:p>
          <a:p>
            <a:pPr>
              <a:buNone/>
            </a:pPr>
            <a:endParaRPr lang="en-US" dirty="0" smtClean="0"/>
          </a:p>
          <a:p>
            <a:pPr>
              <a:buNone/>
            </a:pPr>
            <a:endParaRPr lang="en-US" dirty="0" smtClean="0"/>
          </a:p>
          <a:p>
            <a:pPr>
              <a:buNone/>
            </a:pPr>
            <a:r>
              <a:rPr lang="en-US" dirty="0" smtClean="0"/>
              <a:t>LBJ’s programs were very successful because they cut the numbers of Americans living in poverty in half (11% to 5.5%). However, these programs were costly to fund and continued the tradition of </a:t>
            </a:r>
            <a:r>
              <a:rPr lang="en-US" dirty="0" err="1" smtClean="0"/>
              <a:t>decificit</a:t>
            </a:r>
            <a:r>
              <a:rPr lang="en-US" dirty="0" smtClean="0"/>
              <a:t> spending that would be a problem for decades.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Writing Assignment:</a:t>
            </a:r>
            <a:endParaRPr lang="en-US" dirty="0"/>
          </a:p>
        </p:txBody>
      </p:sp>
      <p:sp>
        <p:nvSpPr>
          <p:cNvPr id="3" name="Content Placeholder 2"/>
          <p:cNvSpPr>
            <a:spLocks noGrp="1"/>
          </p:cNvSpPr>
          <p:nvPr>
            <p:ph sz="quarter" idx="1"/>
          </p:nvPr>
        </p:nvSpPr>
        <p:spPr>
          <a:xfrm>
            <a:off x="0" y="1447800"/>
            <a:ext cx="9144000" cy="5410200"/>
          </a:xfrm>
        </p:spPr>
        <p:txBody>
          <a:bodyPr>
            <a:normAutofit/>
          </a:bodyPr>
          <a:lstStyle/>
          <a:p>
            <a:r>
              <a:rPr lang="en-US" sz="3600" dirty="0" smtClean="0"/>
              <a:t>In 2-3 </a:t>
            </a:r>
            <a:r>
              <a:rPr lang="en-US" sz="3600" smtClean="0"/>
              <a:t>paragraphs compare/contrast </a:t>
            </a:r>
            <a:r>
              <a:rPr lang="en-US" sz="3600" dirty="0" smtClean="0"/>
              <a:t>the “New Frontier” with the “Great Society.”</a:t>
            </a:r>
            <a:endParaRPr lang="en-US" sz="3600" dirty="0"/>
          </a:p>
        </p:txBody>
      </p:sp>
    </p:spTree>
    <p:extLst>
      <p:ext uri="{BB962C8B-B14F-4D97-AF65-F5344CB8AC3E}">
        <p14:creationId xmlns:p14="http://schemas.microsoft.com/office/powerpoint/2010/main" val="2988478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sz="quarter" idx="1"/>
          </p:nvPr>
        </p:nvSpPr>
        <p:spPr/>
        <p:txBody>
          <a:bodyPr/>
          <a:lstStyle/>
          <a:p>
            <a:r>
              <a:rPr lang="en-US" u="sng" dirty="0" smtClean="0"/>
              <a:t>Book Questions</a:t>
            </a:r>
          </a:p>
          <a:p>
            <a:pPr>
              <a:buNone/>
            </a:pPr>
            <a:r>
              <a:rPr lang="en-US" dirty="0" smtClean="0"/>
              <a:t>-Pg 902: Terms #1-10, Main Ideas #1-7</a:t>
            </a:r>
          </a:p>
          <a:p>
            <a:pPr>
              <a:buNone/>
            </a:pPr>
            <a:r>
              <a:rPr lang="en-US" dirty="0" smtClean="0"/>
              <a:t>-Pg 903: Standardized Test Practice #1-3</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177</TotalTime>
  <Words>736</Words>
  <Application>Microsoft Office PowerPoint</Application>
  <PresentationFormat>On-screen Show (4:3)</PresentationFormat>
  <Paragraphs>76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Franklin Gothic Book</vt:lpstr>
      <vt:lpstr>Perpetua</vt:lpstr>
      <vt:lpstr>Wingdings 2</vt:lpstr>
      <vt:lpstr>Equity</vt:lpstr>
      <vt:lpstr>The New Frontier &amp; The Great Society</vt:lpstr>
      <vt:lpstr>By the end of this lesson…</vt:lpstr>
      <vt:lpstr>Kennedy’s “New Frontier”</vt:lpstr>
      <vt:lpstr>Kennedy’s choice</vt:lpstr>
      <vt:lpstr>“New Frontier” plans</vt:lpstr>
      <vt:lpstr>Race to the Moon!</vt:lpstr>
      <vt:lpstr>PowerPoint Presentation</vt:lpstr>
      <vt:lpstr>Who Killed JFK?</vt:lpstr>
      <vt:lpstr>Who Killed JFK? (Cont’d)</vt:lpstr>
      <vt:lpstr>Lyndon Baines Johnson</vt:lpstr>
      <vt:lpstr>PowerPoint Presentation</vt:lpstr>
      <vt:lpstr>The “Great Society”</vt:lpstr>
      <vt:lpstr>Great Society Programs</vt:lpstr>
      <vt:lpstr>Writing Assignment:</vt:lpstr>
      <vt:lpstr>Assignment: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Frontier &amp; The Great Society</dc:title>
  <dc:creator>Meaghan</dc:creator>
  <cp:lastModifiedBy>Sterchi, Aaron</cp:lastModifiedBy>
  <cp:revision>12</cp:revision>
  <dcterms:created xsi:type="dcterms:W3CDTF">2015-04-05T22:31:00Z</dcterms:created>
  <dcterms:modified xsi:type="dcterms:W3CDTF">2019-02-28T17:14:01Z</dcterms:modified>
</cp:coreProperties>
</file>