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58" r:id="rId5"/>
    <p:sldId id="259" r:id="rId6"/>
    <p:sldId id="269" r:id="rId7"/>
    <p:sldId id="260" r:id="rId8"/>
    <p:sldId id="261" r:id="rId9"/>
    <p:sldId id="262" r:id="rId10"/>
    <p:sldId id="263" r:id="rId11"/>
    <p:sldId id="270" r:id="rId12"/>
    <p:sldId id="264" r:id="rId13"/>
    <p:sldId id="265" r:id="rId14"/>
    <p:sldId id="266"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158"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8025A2-B8FA-40F7-8114-26FF737A186B}"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8025A2-B8FA-40F7-8114-26FF737A186B}"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8025A2-B8FA-40F7-8114-26FF737A186B}"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8025A2-B8FA-40F7-8114-26FF737A186B}"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8025A2-B8FA-40F7-8114-26FF737A186B}" type="datetimeFigureOut">
              <a:rPr lang="en-US" smtClean="0"/>
              <a:pPr/>
              <a:t>2/25/2019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8025A2-B8FA-40F7-8114-26FF737A186B}" type="datetimeFigureOut">
              <a:rPr lang="en-US" smtClean="0"/>
              <a:pPr/>
              <a:t>2/25/2019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8025A2-B8FA-40F7-8114-26FF737A186B}" type="datetimeFigureOut">
              <a:rPr lang="en-US" smtClean="0"/>
              <a:pPr/>
              <a:t>2/25/2019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025A2-B8FA-40F7-8114-26FF737A186B}"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025A2-B8FA-40F7-8114-26FF737A186B}"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8025A2-B8FA-40F7-8114-26FF737A186B}"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8025A2-B8FA-40F7-8114-26FF737A186B}"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F44C5-6AC7-498B-84E7-E0C228794B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025A2-B8FA-40F7-8114-26FF737A186B}" type="datetimeFigureOut">
              <a:rPr lang="en-US" smtClean="0"/>
              <a:pPr/>
              <a:t>2/25/2019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F44C5-6AC7-498B-84E7-E0C228794B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gbrcRKqLSRw"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2000"/>
            <a:lum/>
          </a:blip>
          <a:srcRect/>
          <a:stretch>
            <a:fillRect t="-11000" b="-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Kennedy and the Cold War</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Module 23</a:t>
            </a:r>
            <a:r>
              <a:rPr lang="en-US" b="1" dirty="0" smtClean="0">
                <a:solidFill>
                  <a:schemeClr val="tx1"/>
                </a:solidFill>
              </a:rPr>
              <a:t>– </a:t>
            </a:r>
            <a:r>
              <a:rPr lang="en-US" b="1" dirty="0" smtClean="0">
                <a:solidFill>
                  <a:schemeClr val="tx1"/>
                </a:solidFill>
              </a:rPr>
              <a:t>Section </a:t>
            </a:r>
            <a:r>
              <a:rPr lang="en-US" b="1" dirty="0" smtClean="0">
                <a:solidFill>
                  <a:schemeClr val="tx1"/>
                </a:solidFill>
              </a:rPr>
              <a:t>1</a:t>
            </a:r>
          </a:p>
          <a:p>
            <a:r>
              <a:rPr lang="en-US" b="1" smtClean="0">
                <a:solidFill>
                  <a:schemeClr val="tx1"/>
                </a:solidFill>
              </a:rPr>
              <a:t>23.1</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3810000" cy="715962"/>
          </a:xfrm>
        </p:spPr>
        <p:txBody>
          <a:bodyPr>
            <a:normAutofit fontScale="90000"/>
          </a:bodyPr>
          <a:lstStyle/>
          <a:p>
            <a:r>
              <a:rPr lang="en-US" dirty="0" smtClean="0"/>
              <a:t>At the start of the 1960s…</a:t>
            </a:r>
            <a:endParaRPr lang="en-US" dirty="0"/>
          </a:p>
        </p:txBody>
      </p:sp>
      <p:sp>
        <p:nvSpPr>
          <p:cNvPr id="3" name="Content Placeholder 2"/>
          <p:cNvSpPr>
            <a:spLocks noGrp="1"/>
          </p:cNvSpPr>
          <p:nvPr>
            <p:ph idx="1"/>
          </p:nvPr>
        </p:nvSpPr>
        <p:spPr>
          <a:xfrm>
            <a:off x="228600" y="1219200"/>
            <a:ext cx="8458200" cy="5410200"/>
          </a:xfrm>
        </p:spPr>
        <p:txBody>
          <a:bodyPr>
            <a:normAutofit/>
          </a:bodyPr>
          <a:lstStyle/>
          <a:p>
            <a:pPr>
              <a:buNone/>
            </a:pPr>
            <a:r>
              <a:rPr lang="en-US" dirty="0"/>
              <a:t>Cold war tensions were very high at the time. </a:t>
            </a:r>
            <a:r>
              <a:rPr lang="en-US" dirty="0" smtClean="0"/>
              <a:t>It had </a:t>
            </a:r>
            <a:r>
              <a:rPr lang="en-US" dirty="0"/>
              <a:t>looked like the 1960s would begin with friendly competition between the US and Soviets until the </a:t>
            </a:r>
            <a:r>
              <a:rPr lang="en-US" u="sng" dirty="0"/>
              <a:t>U-2 spy plane incident</a:t>
            </a:r>
            <a:r>
              <a:rPr lang="en-US" dirty="0"/>
              <a:t>. The Soviet launch of </a:t>
            </a:r>
            <a:r>
              <a:rPr lang="en-US" u="sng" dirty="0"/>
              <a:t>Sputnik</a:t>
            </a:r>
            <a:r>
              <a:rPr lang="en-US" dirty="0"/>
              <a:t> and their development of </a:t>
            </a:r>
            <a:r>
              <a:rPr lang="en-US" u="sng" dirty="0"/>
              <a:t>long-range missiles </a:t>
            </a:r>
            <a:r>
              <a:rPr lang="en-US" dirty="0"/>
              <a:t>led many Americans to fear that the US was falling behind its rival. In the election of 1960, John F. Kennedy (D) would go up against Vice President Richard M. Nixon (R).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2000"/>
            <a:lum/>
          </a:blip>
          <a:srcRect/>
          <a:stretch>
            <a:fillRect t="-33000" b="-3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Watch/Listen:</a:t>
            </a:r>
            <a:endParaRPr lang="en-US" dirty="0"/>
          </a:p>
        </p:txBody>
      </p:sp>
      <p:sp>
        <p:nvSpPr>
          <p:cNvPr id="3" name="Content Placeholder 2"/>
          <p:cNvSpPr>
            <a:spLocks noGrp="1"/>
          </p:cNvSpPr>
          <p:nvPr>
            <p:ph idx="1"/>
          </p:nvPr>
        </p:nvSpPr>
        <p:spPr/>
        <p:txBody>
          <a:bodyPr/>
          <a:lstStyle/>
          <a:p>
            <a:r>
              <a:rPr lang="en-US" dirty="0" smtClean="0"/>
              <a:t>Listen to both candidates opening statements. Who do you think did a better job?</a:t>
            </a:r>
          </a:p>
          <a:p>
            <a:endParaRPr lang="en-US" dirty="0"/>
          </a:p>
          <a:p>
            <a:r>
              <a:rPr lang="en-US" dirty="0" smtClean="0">
                <a:hlinkClick r:id="rId3"/>
              </a:rPr>
              <a:t>Kennedy and Nixon Debate (1960)</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0"/>
            <a:ext cx="8229600" cy="4419600"/>
          </a:xfrm>
        </p:spPr>
        <p:txBody>
          <a:bodyPr>
            <a:normAutofit lnSpcReduction="10000"/>
          </a:bodyPr>
          <a:lstStyle/>
          <a:p>
            <a:r>
              <a:rPr lang="en-US" b="1" u="sng" dirty="0"/>
              <a:t>The First Televised Debate (1960</a:t>
            </a:r>
            <a:r>
              <a:rPr lang="en-US" b="1" u="sng" dirty="0" smtClean="0"/>
              <a:t>):</a:t>
            </a:r>
            <a:r>
              <a:rPr lang="en-US" dirty="0" smtClean="0"/>
              <a:t/>
            </a:r>
            <a:br>
              <a:rPr lang="en-US" dirty="0" smtClean="0"/>
            </a:br>
            <a:r>
              <a:rPr lang="en-US" dirty="0" smtClean="0"/>
              <a:t> </a:t>
            </a:r>
            <a:r>
              <a:rPr lang="en-US" dirty="0"/>
              <a:t>JFK and Nixon squared off. </a:t>
            </a:r>
            <a:endParaRPr lang="en-US" dirty="0" smtClean="0"/>
          </a:p>
          <a:p>
            <a:r>
              <a:rPr lang="en-US" dirty="0" smtClean="0"/>
              <a:t>They </a:t>
            </a:r>
            <a:r>
              <a:rPr lang="en-US" dirty="0"/>
              <a:t>were both eloquent speakers and highly knowledgeable. </a:t>
            </a:r>
            <a:endParaRPr lang="en-US" dirty="0" smtClean="0"/>
          </a:p>
          <a:p>
            <a:r>
              <a:rPr lang="en-US" dirty="0" smtClean="0"/>
              <a:t>On most </a:t>
            </a:r>
            <a:r>
              <a:rPr lang="en-US" dirty="0"/>
              <a:t>issues the two were quite similar. </a:t>
            </a:r>
            <a:endParaRPr lang="en-US" dirty="0" smtClean="0"/>
          </a:p>
          <a:p>
            <a:r>
              <a:rPr lang="en-US" dirty="0" smtClean="0"/>
              <a:t>People </a:t>
            </a:r>
            <a:r>
              <a:rPr lang="en-US" dirty="0"/>
              <a:t>who listened to the debate on the radio thought that Nixon won, but those who had watched on television thought that JFK won the debate.</a:t>
            </a:r>
          </a:p>
        </p:txBody>
      </p:sp>
      <p:pic>
        <p:nvPicPr>
          <p:cNvPr id="10242" name="Picture 2" descr="http://www.barnettcox.com/wp-content/uploads/2015/03/bump-pic-TV.gif"/>
          <p:cNvPicPr>
            <a:picLocks noChangeAspect="1" noChangeArrowheads="1"/>
          </p:cNvPicPr>
          <p:nvPr/>
        </p:nvPicPr>
        <p:blipFill>
          <a:blip r:embed="rId2" cstate="print"/>
          <a:srcRect/>
          <a:stretch>
            <a:fillRect/>
          </a:stretch>
        </p:blipFill>
        <p:spPr bwMode="auto">
          <a:xfrm>
            <a:off x="5791200" y="4102455"/>
            <a:ext cx="3124200" cy="2755545"/>
          </a:xfrm>
          <a:prstGeom prst="rect">
            <a:avLst/>
          </a:prstGeom>
          <a:noFill/>
        </p:spPr>
      </p:pic>
      <p:pic>
        <p:nvPicPr>
          <p:cNvPr id="10244" name="Picture 4" descr="http://uvmbored.com/files/2011/08/Debate.jpg"/>
          <p:cNvPicPr>
            <a:picLocks noChangeAspect="1" noChangeArrowheads="1"/>
          </p:cNvPicPr>
          <p:nvPr/>
        </p:nvPicPr>
        <p:blipFill>
          <a:blip r:embed="rId3" cstate="print"/>
          <a:srcRect/>
          <a:stretch>
            <a:fillRect/>
          </a:stretch>
        </p:blipFill>
        <p:spPr bwMode="auto">
          <a:xfrm>
            <a:off x="0" y="4191000"/>
            <a:ext cx="3644483" cy="2667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4000"/>
            <a:lum/>
          </a:blip>
          <a:srcRect/>
          <a:stretch>
            <a:fillRect l="-21000" r="-2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b="1" dirty="0" smtClean="0"/>
              <a:t>The 36</a:t>
            </a:r>
            <a:r>
              <a:rPr lang="en-US" b="1" baseline="30000" dirty="0" smtClean="0"/>
              <a:t>th</a:t>
            </a:r>
            <a:r>
              <a:rPr lang="en-US" b="1" dirty="0" smtClean="0"/>
              <a:t> President</a:t>
            </a:r>
            <a:endParaRPr lang="en-US" b="1" dirty="0"/>
          </a:p>
        </p:txBody>
      </p:sp>
      <p:sp>
        <p:nvSpPr>
          <p:cNvPr id="3" name="Content Placeholder 2"/>
          <p:cNvSpPr>
            <a:spLocks noGrp="1"/>
          </p:cNvSpPr>
          <p:nvPr>
            <p:ph idx="1"/>
          </p:nvPr>
        </p:nvSpPr>
        <p:spPr>
          <a:xfrm>
            <a:off x="0" y="1417638"/>
            <a:ext cx="9144000" cy="5440362"/>
          </a:xfrm>
        </p:spPr>
        <p:txBody>
          <a:bodyPr/>
          <a:lstStyle/>
          <a:p>
            <a:r>
              <a:rPr lang="en-US" dirty="0" smtClean="0"/>
              <a:t>JFK won the election of 1961</a:t>
            </a:r>
          </a:p>
          <a:p>
            <a:endParaRPr lang="en-US" dirty="0" smtClean="0"/>
          </a:p>
          <a:p>
            <a:endParaRPr lang="en-US" dirty="0"/>
          </a:p>
          <a:p>
            <a:r>
              <a:rPr lang="en-US" dirty="0" smtClean="0"/>
              <a:t>He wanted to confront “communism” head on, but his leadership would be put to the test with several Cold War crises.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1960 Presidential Election Returns"/>
          <p:cNvPicPr>
            <a:picLocks noChangeAspect="1" noChangeArrowheads="1"/>
          </p:cNvPicPr>
          <p:nvPr/>
        </p:nvPicPr>
        <p:blipFill>
          <a:blip r:embed="rId2" cstate="print"/>
          <a:srcRect/>
          <a:stretch>
            <a:fillRect/>
          </a:stretch>
        </p:blipFill>
        <p:spPr bwMode="auto">
          <a:xfrm>
            <a:off x="0" y="0"/>
            <a:ext cx="9077789"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Kennedy’s Military Strategy</a:t>
            </a:r>
            <a:endParaRPr lang="en-US" dirty="0"/>
          </a:p>
        </p:txBody>
      </p:sp>
      <p:sp>
        <p:nvSpPr>
          <p:cNvPr id="3" name="Content Placeholder 2"/>
          <p:cNvSpPr>
            <a:spLocks noGrp="1"/>
          </p:cNvSpPr>
          <p:nvPr>
            <p:ph idx="1"/>
          </p:nvPr>
        </p:nvSpPr>
        <p:spPr>
          <a:xfrm>
            <a:off x="0" y="914400"/>
            <a:ext cx="9144000" cy="5943600"/>
          </a:xfrm>
        </p:spPr>
        <p:txBody>
          <a:bodyPr/>
          <a:lstStyle/>
          <a:p>
            <a:r>
              <a:rPr lang="en-US" u="sng" dirty="0"/>
              <a:t>Kennedy wanted to strengthen the United States’ ability to fight a non-nuclear </a:t>
            </a:r>
            <a:r>
              <a:rPr lang="en-US" u="sng" dirty="0" smtClean="0"/>
              <a:t>war</a:t>
            </a:r>
            <a:r>
              <a:rPr lang="en-US" u="sng" dirty="0"/>
              <a:t> </a:t>
            </a:r>
            <a:r>
              <a:rPr lang="en-US" dirty="0" smtClean="0"/>
              <a:t>because…</a:t>
            </a:r>
          </a:p>
          <a:p>
            <a:endParaRPr lang="en-US" dirty="0" smtClean="0"/>
          </a:p>
          <a:p>
            <a:r>
              <a:rPr lang="en-US" dirty="0" smtClean="0"/>
              <a:t>He </a:t>
            </a:r>
            <a:r>
              <a:rPr lang="en-US" dirty="0"/>
              <a:t>argued that Eisenhower’s strategy to “respond to Soviet aggression with massive retaliation” </a:t>
            </a:r>
            <a:r>
              <a:rPr lang="en-US" dirty="0" smtClean="0"/>
              <a:t>would not work – it was </a:t>
            </a:r>
            <a:r>
              <a:rPr lang="en-US" b="1" dirty="0" smtClean="0"/>
              <a:t>mutually assured destruction</a:t>
            </a:r>
            <a:r>
              <a:rPr lang="en-US" dirty="0" smtClean="0"/>
              <a:t>.</a:t>
            </a:r>
          </a:p>
          <a:p>
            <a:endParaRPr lang="en-US" dirty="0"/>
          </a:p>
          <a:p>
            <a:r>
              <a:rPr lang="en-US" dirty="0" smtClean="0"/>
              <a:t>This made the U.S. weaker in his eyes.</a:t>
            </a:r>
            <a:endParaRPr lang="en-US" dirty="0"/>
          </a:p>
        </p:txBody>
      </p:sp>
      <p:pic>
        <p:nvPicPr>
          <p:cNvPr id="8194" name="Picture 2" descr="http://jfk2012.weebly.com/uploads/1/5/1/3/15136682/1353587405.jpg"/>
          <p:cNvPicPr>
            <a:picLocks noChangeAspect="1" noChangeArrowheads="1"/>
          </p:cNvPicPr>
          <p:nvPr/>
        </p:nvPicPr>
        <p:blipFill>
          <a:blip r:embed="rId2" cstate="print"/>
          <a:srcRect/>
          <a:stretch>
            <a:fillRect/>
          </a:stretch>
        </p:blipFill>
        <p:spPr bwMode="auto">
          <a:xfrm>
            <a:off x="7110984" y="5105400"/>
            <a:ext cx="2033016" cy="1752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1000"/>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b="1" dirty="0" smtClean="0"/>
              <a:t>The Cuban Dilemma</a:t>
            </a:r>
            <a:endParaRPr lang="en-US" b="1" dirty="0"/>
          </a:p>
        </p:txBody>
      </p:sp>
      <p:sp>
        <p:nvSpPr>
          <p:cNvPr id="3" name="Content Placeholder 2"/>
          <p:cNvSpPr>
            <a:spLocks noGrp="1"/>
          </p:cNvSpPr>
          <p:nvPr>
            <p:ph idx="1"/>
          </p:nvPr>
        </p:nvSpPr>
        <p:spPr>
          <a:xfrm>
            <a:off x="0" y="1417638"/>
            <a:ext cx="9144000" cy="5440362"/>
          </a:xfrm>
        </p:spPr>
        <p:txBody>
          <a:bodyPr>
            <a:normAutofit/>
          </a:bodyPr>
          <a:lstStyle/>
          <a:p>
            <a:r>
              <a:rPr lang="en-US" dirty="0" smtClean="0"/>
              <a:t>Castro </a:t>
            </a:r>
            <a:r>
              <a:rPr lang="en-US" dirty="0"/>
              <a:t>came </a:t>
            </a:r>
            <a:r>
              <a:rPr lang="en-US" dirty="0" smtClean="0"/>
              <a:t>to </a:t>
            </a:r>
            <a:r>
              <a:rPr lang="en-US" dirty="0"/>
              <a:t>power </a:t>
            </a:r>
            <a:r>
              <a:rPr lang="en-US" dirty="0" smtClean="0"/>
              <a:t>by leading a successful revolution against Cuba’s former dictator.  He then assumed dictator powers for himself.</a:t>
            </a:r>
          </a:p>
          <a:p>
            <a:endParaRPr lang="en-US" dirty="0" smtClean="0"/>
          </a:p>
          <a:p>
            <a:r>
              <a:rPr lang="en-US" dirty="0" smtClean="0"/>
              <a:t>Castro then seized </a:t>
            </a:r>
            <a:r>
              <a:rPr lang="en-US" dirty="0"/>
              <a:t>and nationalized three oil refineries owned by the </a:t>
            </a:r>
            <a:r>
              <a:rPr lang="en-US" dirty="0" smtClean="0"/>
              <a:t>US/Britain</a:t>
            </a:r>
          </a:p>
          <a:p>
            <a:endParaRPr lang="en-US" dirty="0"/>
          </a:p>
          <a:p>
            <a:r>
              <a:rPr lang="en-US" dirty="0" smtClean="0"/>
              <a:t>In response, Eisenhower placed an </a:t>
            </a:r>
            <a:r>
              <a:rPr lang="en-US" b="1" dirty="0" smtClean="0"/>
              <a:t>embargo</a:t>
            </a:r>
            <a:r>
              <a:rPr lang="en-US" dirty="0" smtClean="0"/>
              <a:t> on Cuba…meaning he cut off diplomatic and trade relations.</a:t>
            </a:r>
          </a:p>
          <a:p>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51000" r="-5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771"/>
            <a:ext cx="8229600" cy="1143000"/>
          </a:xfrm>
        </p:spPr>
        <p:txBody>
          <a:bodyPr/>
          <a:lstStyle/>
          <a:p>
            <a:r>
              <a:rPr lang="en-US" b="1" dirty="0" smtClean="0"/>
              <a:t>The Bay of Pigs</a:t>
            </a:r>
            <a:endParaRPr lang="en-US" b="1" dirty="0"/>
          </a:p>
        </p:txBody>
      </p:sp>
      <p:sp>
        <p:nvSpPr>
          <p:cNvPr id="3" name="Content Placeholder 2"/>
          <p:cNvSpPr>
            <a:spLocks noGrp="1"/>
          </p:cNvSpPr>
          <p:nvPr>
            <p:ph idx="1"/>
          </p:nvPr>
        </p:nvSpPr>
        <p:spPr>
          <a:xfrm>
            <a:off x="0" y="1417638"/>
            <a:ext cx="9144000" cy="5440362"/>
          </a:xfrm>
        </p:spPr>
        <p:txBody>
          <a:bodyPr/>
          <a:lstStyle/>
          <a:p>
            <a:r>
              <a:rPr lang="en-US" dirty="0" smtClean="0"/>
              <a:t>In March of 1960, Eisenhower approved a secret CIA mission to overthrow Castro</a:t>
            </a:r>
          </a:p>
          <a:p>
            <a:endParaRPr lang="en-US" dirty="0" smtClean="0"/>
          </a:p>
          <a:p>
            <a:r>
              <a:rPr lang="en-US" dirty="0" smtClean="0"/>
              <a:t>The Plan was to train Cuban exiles to invade Cuba while the U.S. assisted them with airstrikes</a:t>
            </a:r>
          </a:p>
          <a:p>
            <a:endParaRPr lang="en-US" dirty="0" smtClean="0"/>
          </a:p>
          <a:p>
            <a:r>
              <a:rPr lang="en-US" dirty="0" smtClean="0"/>
              <a:t>When JFK learned of this plan 9 days after his election, he did not like the plan. He decided to continue it anyway     ($$ was spent).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The Bay of Pigs cont’d</a:t>
            </a:r>
            <a:endParaRPr lang="en-US" b="1" dirty="0"/>
          </a:p>
        </p:txBody>
      </p:sp>
      <p:sp>
        <p:nvSpPr>
          <p:cNvPr id="3" name="Content Placeholder 2"/>
          <p:cNvSpPr>
            <a:spLocks noGrp="1"/>
          </p:cNvSpPr>
          <p:nvPr>
            <p:ph idx="1"/>
          </p:nvPr>
        </p:nvSpPr>
        <p:spPr>
          <a:xfrm>
            <a:off x="0" y="1143000"/>
            <a:ext cx="9144000" cy="5715000"/>
          </a:xfrm>
        </p:spPr>
        <p:txBody>
          <a:bodyPr/>
          <a:lstStyle/>
          <a:p>
            <a:r>
              <a:rPr lang="en-US" u="sng" dirty="0" smtClean="0"/>
              <a:t>The event was a disaster because</a:t>
            </a:r>
            <a:r>
              <a:rPr lang="en-US" dirty="0" smtClean="0"/>
              <a:t>:</a:t>
            </a:r>
          </a:p>
          <a:p>
            <a:pPr>
              <a:buNone/>
            </a:pPr>
            <a:r>
              <a:rPr lang="en-US" dirty="0" smtClean="0"/>
              <a:t>	1. CIA airstrike(s) failed to destroy the Cuban air force</a:t>
            </a:r>
          </a:p>
          <a:p>
            <a:pPr>
              <a:buNone/>
            </a:pPr>
            <a:endParaRPr lang="en-US" dirty="0" smtClean="0"/>
          </a:p>
          <a:p>
            <a:pPr>
              <a:buNone/>
            </a:pPr>
            <a:r>
              <a:rPr lang="en-US" dirty="0"/>
              <a:t>	</a:t>
            </a:r>
            <a:r>
              <a:rPr lang="en-US" dirty="0" smtClean="0"/>
              <a:t>2. Advanced strike group sent to distract the Cuban army never arrived</a:t>
            </a:r>
          </a:p>
          <a:p>
            <a:pPr>
              <a:buNone/>
            </a:pPr>
            <a:endParaRPr lang="en-US" dirty="0" smtClean="0"/>
          </a:p>
          <a:p>
            <a:pPr>
              <a:buNone/>
            </a:pPr>
            <a:r>
              <a:rPr lang="en-US" dirty="0"/>
              <a:t>	</a:t>
            </a:r>
            <a:r>
              <a:rPr lang="en-US" dirty="0" smtClean="0"/>
              <a:t>3.  The CIA failed to properly assess the size of the Cuban army and the Soviet tanks and jets that assisted them</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upload.wikimedia.org/wikipedia/commons/7/78/BayofPig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4000"/>
            <a:lum/>
          </a:blip>
          <a:srcRect/>
          <a:stretch>
            <a:fillRect t="-30000" b="-3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Defeat!</a:t>
            </a:r>
            <a:endParaRPr lang="en-US" dirty="0"/>
          </a:p>
        </p:txBody>
      </p:sp>
      <p:sp>
        <p:nvSpPr>
          <p:cNvPr id="3" name="Content Placeholder 2"/>
          <p:cNvSpPr>
            <a:spLocks noGrp="1"/>
          </p:cNvSpPr>
          <p:nvPr>
            <p:ph idx="1"/>
          </p:nvPr>
        </p:nvSpPr>
        <p:spPr>
          <a:xfrm>
            <a:off x="0" y="1143000"/>
            <a:ext cx="9144000" cy="5715000"/>
          </a:xfrm>
        </p:spPr>
        <p:txBody>
          <a:bodyPr/>
          <a:lstStyle/>
          <a:p>
            <a:r>
              <a:rPr lang="en-US" dirty="0" smtClean="0"/>
              <a:t>The Cuban media sensationalized the defeat of the “North American mercenaries”</a:t>
            </a:r>
          </a:p>
          <a:p>
            <a:endParaRPr lang="en-US" dirty="0"/>
          </a:p>
          <a:p>
            <a:r>
              <a:rPr lang="en-US" dirty="0" smtClean="0"/>
              <a:t>This publicly shamed the US and Kennedy had to take the blame</a:t>
            </a:r>
          </a:p>
          <a:p>
            <a:endParaRPr lang="en-US" dirty="0"/>
          </a:p>
          <a:p>
            <a:r>
              <a:rPr lang="en-US" dirty="0" smtClean="0"/>
              <a:t>In response, the Soviets increased arms shipments to Cuba</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Cuban Missile Crisis</a:t>
            </a:r>
            <a:endParaRPr lang="en-US" dirty="0"/>
          </a:p>
        </p:txBody>
      </p:sp>
      <p:sp>
        <p:nvSpPr>
          <p:cNvPr id="3" name="Content Placeholder 2"/>
          <p:cNvSpPr>
            <a:spLocks noGrp="1"/>
          </p:cNvSpPr>
          <p:nvPr>
            <p:ph idx="1"/>
          </p:nvPr>
        </p:nvSpPr>
        <p:spPr>
          <a:xfrm>
            <a:off x="0" y="914400"/>
            <a:ext cx="9144000" cy="4983163"/>
          </a:xfrm>
        </p:spPr>
        <p:txBody>
          <a:bodyPr/>
          <a:lstStyle/>
          <a:p>
            <a:r>
              <a:rPr lang="en-US" dirty="0" smtClean="0"/>
              <a:t>US Planes photographed Soviet missile bases in Cuba shortly after the Bay of Pigs incident showing completed Soviet missile bases armed and ready to fire</a:t>
            </a:r>
          </a:p>
          <a:p>
            <a:endParaRPr lang="en-US" dirty="0"/>
          </a:p>
          <a:p>
            <a:r>
              <a:rPr lang="en-US" dirty="0" smtClean="0"/>
              <a:t>The American public panicked – for six days the world watched as the threat of nuclear disaster on a global scale loomed.</a:t>
            </a:r>
            <a:endParaRPr lang="en-US" dirty="0"/>
          </a:p>
        </p:txBody>
      </p:sp>
      <p:pic>
        <p:nvPicPr>
          <p:cNvPr id="3074" name="Picture 2" descr="Image result for cuban missile crisis"/>
          <p:cNvPicPr>
            <a:picLocks noChangeAspect="1" noChangeArrowheads="1"/>
          </p:cNvPicPr>
          <p:nvPr/>
        </p:nvPicPr>
        <p:blipFill>
          <a:blip r:embed="rId2" cstate="print"/>
          <a:srcRect/>
          <a:stretch>
            <a:fillRect/>
          </a:stretch>
        </p:blipFill>
        <p:spPr bwMode="auto">
          <a:xfrm>
            <a:off x="5638800" y="5600699"/>
            <a:ext cx="3505200" cy="1257301"/>
          </a:xfrm>
          <a:prstGeom prst="rect">
            <a:avLst/>
          </a:prstGeom>
          <a:noFill/>
        </p:spPr>
      </p:pic>
      <p:pic>
        <p:nvPicPr>
          <p:cNvPr id="3076" name="Picture 4" descr="Image result for cuban missile crisis"/>
          <p:cNvPicPr>
            <a:picLocks noChangeAspect="1" noChangeArrowheads="1"/>
          </p:cNvPicPr>
          <p:nvPr/>
        </p:nvPicPr>
        <p:blipFill>
          <a:blip r:embed="rId2" cstate="print"/>
          <a:srcRect/>
          <a:stretch>
            <a:fillRect/>
          </a:stretch>
        </p:blipFill>
        <p:spPr bwMode="auto">
          <a:xfrm>
            <a:off x="0" y="5600699"/>
            <a:ext cx="3505200" cy="1257301"/>
          </a:xfrm>
          <a:prstGeom prst="rect">
            <a:avLst/>
          </a:prstGeom>
          <a:noFill/>
        </p:spPr>
      </p:pic>
      <p:pic>
        <p:nvPicPr>
          <p:cNvPr id="3080" name="Picture 8" descr="Image result for cuban missile crisis"/>
          <p:cNvPicPr>
            <a:picLocks noChangeAspect="1" noChangeArrowheads="1"/>
          </p:cNvPicPr>
          <p:nvPr/>
        </p:nvPicPr>
        <p:blipFill>
          <a:blip r:embed="rId3" cstate="print"/>
          <a:srcRect/>
          <a:stretch>
            <a:fillRect/>
          </a:stretch>
        </p:blipFill>
        <p:spPr bwMode="auto">
          <a:xfrm>
            <a:off x="3581400" y="5715000"/>
            <a:ext cx="2152952" cy="1143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Cuban Missile Crisis cont’d</a:t>
            </a:r>
            <a:endParaRPr lang="en-US" dirty="0"/>
          </a:p>
        </p:txBody>
      </p:sp>
      <p:sp>
        <p:nvSpPr>
          <p:cNvPr id="3" name="Content Placeholder 2"/>
          <p:cNvSpPr>
            <a:spLocks noGrp="1"/>
          </p:cNvSpPr>
          <p:nvPr>
            <p:ph idx="1"/>
          </p:nvPr>
        </p:nvSpPr>
        <p:spPr/>
        <p:txBody>
          <a:bodyPr/>
          <a:lstStyle/>
          <a:p>
            <a:r>
              <a:rPr lang="en-US" dirty="0" smtClean="0"/>
              <a:t>Kennedy ordered a massive force of 100,000 soldiers to assemble in Florida. They poised for an invasion of Cuba.</a:t>
            </a:r>
          </a:p>
          <a:p>
            <a:endParaRPr lang="en-US" dirty="0"/>
          </a:p>
          <a:p>
            <a:r>
              <a:rPr lang="en-US" dirty="0" smtClean="0"/>
              <a:t>Kennedy and </a:t>
            </a:r>
            <a:r>
              <a:rPr lang="en-US" dirty="0" err="1" smtClean="0"/>
              <a:t>Krushchev</a:t>
            </a:r>
            <a:r>
              <a:rPr lang="en-US" dirty="0" smtClean="0"/>
              <a:t> began dialogue to resolve the crisis</a:t>
            </a:r>
            <a:endParaRPr lang="en-US" dirty="0"/>
          </a:p>
        </p:txBody>
      </p:sp>
      <p:pic>
        <p:nvPicPr>
          <p:cNvPr id="2050" name="Picture 2" descr="Image result for cuban missile crisis"/>
          <p:cNvPicPr>
            <a:picLocks noChangeAspect="1" noChangeArrowheads="1"/>
          </p:cNvPicPr>
          <p:nvPr/>
        </p:nvPicPr>
        <p:blipFill>
          <a:blip r:embed="rId2" cstate="print"/>
          <a:srcRect/>
          <a:stretch>
            <a:fillRect/>
          </a:stretch>
        </p:blipFill>
        <p:spPr bwMode="auto">
          <a:xfrm>
            <a:off x="5867400" y="4538609"/>
            <a:ext cx="3276600" cy="2319391"/>
          </a:xfrm>
          <a:prstGeom prst="rect">
            <a:avLst/>
          </a:prstGeom>
          <a:noFill/>
        </p:spPr>
      </p:pic>
      <p:pic>
        <p:nvPicPr>
          <p:cNvPr id="2052" name="Picture 4" descr="Image result for cuban missile crisis"/>
          <p:cNvPicPr>
            <a:picLocks noChangeAspect="1" noChangeArrowheads="1"/>
          </p:cNvPicPr>
          <p:nvPr/>
        </p:nvPicPr>
        <p:blipFill>
          <a:blip r:embed="rId3" cstate="print"/>
          <a:srcRect/>
          <a:stretch>
            <a:fillRect/>
          </a:stretch>
        </p:blipFill>
        <p:spPr bwMode="auto">
          <a:xfrm>
            <a:off x="0" y="5107289"/>
            <a:ext cx="4572000" cy="175071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Cuban Missile Crisis cont’d</a:t>
            </a:r>
            <a:endParaRPr lang="en-US" dirty="0"/>
          </a:p>
        </p:txBody>
      </p:sp>
      <p:sp>
        <p:nvSpPr>
          <p:cNvPr id="3" name="Content Placeholder 2"/>
          <p:cNvSpPr>
            <a:spLocks noGrp="1"/>
          </p:cNvSpPr>
          <p:nvPr>
            <p:ph idx="1"/>
          </p:nvPr>
        </p:nvSpPr>
        <p:spPr>
          <a:xfrm>
            <a:off x="0" y="990600"/>
            <a:ext cx="9144000" cy="5867400"/>
          </a:xfrm>
        </p:spPr>
        <p:txBody>
          <a:bodyPr/>
          <a:lstStyle/>
          <a:p>
            <a:r>
              <a:rPr lang="en-US" dirty="0" smtClean="0"/>
              <a:t>Khrushchev offered to remove the missiles in Cuba as long as the US also removed their missile bases from Turkey</a:t>
            </a:r>
          </a:p>
          <a:p>
            <a:endParaRPr lang="en-US" dirty="0"/>
          </a:p>
          <a:p>
            <a:r>
              <a:rPr lang="en-US" dirty="0" smtClean="0"/>
              <a:t>The agreement was made and nuclear disaster was averted – but both leaders would be heavily criticized </a:t>
            </a:r>
            <a:r>
              <a:rPr lang="en-US" u="sng" dirty="0" smtClean="0"/>
              <a:t>at the time</a:t>
            </a:r>
            <a:r>
              <a:rPr lang="en-US" dirty="0" smtClean="0"/>
              <a: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521</Words>
  <Application>Microsoft Office PowerPoint</Application>
  <PresentationFormat>On-screen Show (4:3)</PresentationFormat>
  <Paragraphs>61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Kennedy and the Cold War</vt:lpstr>
      <vt:lpstr>At the start of the 1960s…</vt:lpstr>
      <vt:lpstr>Watch/Listen:</vt:lpstr>
      <vt:lpstr>PowerPoint Presentation</vt:lpstr>
      <vt:lpstr>The 36th President</vt:lpstr>
      <vt:lpstr>PowerPoint Presentation</vt:lpstr>
      <vt:lpstr>Kennedy’s Military Strategy</vt:lpstr>
      <vt:lpstr>The Cuban Dilemma</vt:lpstr>
      <vt:lpstr>The Bay of Pigs</vt:lpstr>
      <vt:lpstr>The Bay of Pigs cont’d</vt:lpstr>
      <vt:lpstr>PowerPoint Presentation</vt:lpstr>
      <vt:lpstr>Defeat!</vt:lpstr>
      <vt:lpstr>The Cuban Missile Crisis</vt:lpstr>
      <vt:lpstr>Cuban Missile Crisis cont’d</vt:lpstr>
      <vt:lpstr>Cuban Missile Crisis cont’d</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Kennedy and the Cold War</dc:title>
  <dc:creator>Meaghan</dc:creator>
  <cp:lastModifiedBy>Sterchi, Aaron</cp:lastModifiedBy>
  <cp:revision>12</cp:revision>
  <dcterms:created xsi:type="dcterms:W3CDTF">2015-04-05T22:05:34Z</dcterms:created>
  <dcterms:modified xsi:type="dcterms:W3CDTF">2019-02-25T16:22:45Z</dcterms:modified>
</cp:coreProperties>
</file>