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1" r:id="rId5"/>
    <p:sldId id="258" r:id="rId6"/>
    <p:sldId id="260" r:id="rId7"/>
    <p:sldId id="262" r:id="rId8"/>
    <p:sldId id="266" r:id="rId9"/>
    <p:sldId id="263" r:id="rId10"/>
    <p:sldId id="265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24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6FBAC-2601-4011-9D15-A9DA51589FC3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5CAC-FDE5-4819-944D-3232457EF7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6FBAC-2601-4011-9D15-A9DA51589FC3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5CAC-FDE5-4819-944D-3232457EF7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6FBAC-2601-4011-9D15-A9DA51589FC3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5CAC-FDE5-4819-944D-3232457EF7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6FBAC-2601-4011-9D15-A9DA51589FC3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5CAC-FDE5-4819-944D-3232457EF7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6FBAC-2601-4011-9D15-A9DA51589FC3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5CAC-FDE5-4819-944D-3232457EF7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6FBAC-2601-4011-9D15-A9DA51589FC3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5CAC-FDE5-4819-944D-3232457EF7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6FBAC-2601-4011-9D15-A9DA51589FC3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5CAC-FDE5-4819-944D-3232457EF7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6FBAC-2601-4011-9D15-A9DA51589FC3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5CAC-FDE5-4819-944D-3232457EF7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6FBAC-2601-4011-9D15-A9DA51589FC3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5CAC-FDE5-4819-944D-3232457EF7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6FBAC-2601-4011-9D15-A9DA51589FC3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5CAC-FDE5-4819-944D-3232457EF7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6FBAC-2601-4011-9D15-A9DA51589FC3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5CAC-FDE5-4819-944D-3232457EF7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6FBAC-2601-4011-9D15-A9DA51589FC3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B5CAC-FDE5-4819-944D-3232457EF7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8000"/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War in Europe, Africa, &amp; Asia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Module 20, Lesson 5&amp;6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Campaigns: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Atlantic: Allied convoys </a:t>
            </a:r>
            <a:r>
              <a:rPr lang="en-US" dirty="0" err="1" smtClean="0"/>
              <a:t>vs</a:t>
            </a:r>
            <a:r>
              <a:rPr lang="en-US" dirty="0" smtClean="0"/>
              <a:t> German U-boats</a:t>
            </a:r>
          </a:p>
          <a:p>
            <a:r>
              <a:rPr lang="en-US" dirty="0" smtClean="0"/>
              <a:t>Eastern Front: Russians </a:t>
            </a:r>
            <a:r>
              <a:rPr lang="en-US" dirty="0" err="1" smtClean="0"/>
              <a:t>vs</a:t>
            </a:r>
            <a:r>
              <a:rPr lang="en-US" dirty="0" smtClean="0"/>
              <a:t> Germans</a:t>
            </a:r>
          </a:p>
          <a:p>
            <a:r>
              <a:rPr lang="en-US" dirty="0" smtClean="0"/>
              <a:t>North Africa:  US/Brit </a:t>
            </a:r>
            <a:r>
              <a:rPr lang="en-US" dirty="0" err="1" smtClean="0"/>
              <a:t>vs</a:t>
            </a:r>
            <a:r>
              <a:rPr lang="en-US" dirty="0" smtClean="0"/>
              <a:t> Germany/Italy</a:t>
            </a:r>
          </a:p>
          <a:p>
            <a:r>
              <a:rPr lang="en-US" dirty="0" smtClean="0"/>
              <a:t>Italy: US/Brits invade Italy</a:t>
            </a:r>
          </a:p>
          <a:p>
            <a:r>
              <a:rPr lang="en-US" dirty="0" smtClean="0"/>
              <a:t>Western Front: US/Brits </a:t>
            </a:r>
            <a:r>
              <a:rPr lang="en-US" dirty="0" err="1" smtClean="0"/>
              <a:t>vs</a:t>
            </a:r>
            <a:r>
              <a:rPr lang="en-US" dirty="0" smtClean="0"/>
              <a:t> Germans</a:t>
            </a:r>
          </a:p>
          <a:p>
            <a:r>
              <a:rPr lang="en-US" dirty="0" smtClean="0"/>
              <a:t>Pacific: US/Aus </a:t>
            </a:r>
            <a:r>
              <a:rPr lang="en-US" dirty="0" err="1" smtClean="0"/>
              <a:t>vs</a:t>
            </a:r>
            <a:r>
              <a:rPr lang="en-US" dirty="0" smtClean="0"/>
              <a:t> Japan</a:t>
            </a:r>
          </a:p>
        </p:txBody>
      </p:sp>
      <p:pic>
        <p:nvPicPr>
          <p:cNvPr id="17410" name="Picture 2" descr="http://freepages.genealogy.rootsweb.ancestry.com/~scottandgwen/images/ww2_victo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4725" y="3209924"/>
            <a:ext cx="1819275" cy="36480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lnSpcReduction="10000"/>
          </a:bodyPr>
          <a:lstStyle/>
          <a:p>
            <a:r>
              <a:rPr lang="en-US" u="sng" dirty="0" smtClean="0"/>
              <a:t>Battle of Stalingrad in 1942</a:t>
            </a:r>
          </a:p>
          <a:p>
            <a:r>
              <a:rPr lang="en-US" dirty="0"/>
              <a:t>The “Russian winter” had stopped German forces in their tracks in 1941.</a:t>
            </a:r>
          </a:p>
          <a:p>
            <a:r>
              <a:rPr lang="en-US" dirty="0"/>
              <a:t>-In summer of 1942 German forces began going on the offensive again hoping to capture Soviet oil fields</a:t>
            </a:r>
          </a:p>
          <a:p>
            <a:r>
              <a:rPr lang="en-US" dirty="0"/>
              <a:t>-The Luftwaffe began heavy bombing raids to pave the way for German land forces</a:t>
            </a:r>
          </a:p>
          <a:p>
            <a:r>
              <a:rPr lang="en-US" dirty="0"/>
              <a:t>-German land forces moved in…conquering the city of Stalingrad house by house…however it took them too long and winter again set in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Stalin wants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Joseph Stalin asks FDR/Churchill to open a “western front” and start pushing toward Germany because the Soviet Union had taken enormous losses thus far</a:t>
            </a:r>
          </a:p>
          <a:p>
            <a:r>
              <a:rPr lang="en-US" dirty="0" smtClean="0"/>
              <a:t>FDR/Churchill instead chose to finish the Italian campaign. This will scar the relationship between the Stalin and FDR/Churchill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5000"/>
            <a:lum/>
          </a:blip>
          <a:srcRect/>
          <a:stretch>
            <a:fillRect t="-45000" b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Stalingrad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Russian forces surrounded Stalingrad, trapping the German forces and </a:t>
            </a:r>
            <a:r>
              <a:rPr lang="en-US" dirty="0"/>
              <a:t>H</a:t>
            </a:r>
            <a:r>
              <a:rPr lang="en-US" dirty="0" smtClean="0"/>
              <a:t>itler ordered them not to retreat</a:t>
            </a:r>
          </a:p>
          <a:p>
            <a:r>
              <a:rPr lang="en-US" dirty="0" smtClean="0"/>
              <a:t>-Eventually, the German forces surrender after months and months of brutal fighting and 1,100,000 soviet soldier deaths.</a:t>
            </a:r>
          </a:p>
          <a:p>
            <a:r>
              <a:rPr lang="en-US" dirty="0" smtClean="0"/>
              <a:t>-Now the Soviet forces would advance on Germany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Dwight D. Eisenhower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953000" cy="5638800"/>
          </a:xfrm>
        </p:spPr>
        <p:txBody>
          <a:bodyPr/>
          <a:lstStyle/>
          <a:p>
            <a:r>
              <a:rPr lang="en-US" dirty="0" smtClean="0"/>
              <a:t>Leads successful campaign in North Africa and Italy</a:t>
            </a:r>
          </a:p>
          <a:p>
            <a:endParaRPr lang="en-US" dirty="0" smtClean="0"/>
          </a:p>
          <a:p>
            <a:r>
              <a:rPr lang="en-US" dirty="0" smtClean="0"/>
              <a:t>In charge of “Operation Overlord” (D-Day): The campaign to liberate France… set in motion June 6</a:t>
            </a:r>
            <a:r>
              <a:rPr lang="en-US" baseline="30000" dirty="0" smtClean="0"/>
              <a:t>th</a:t>
            </a:r>
            <a:r>
              <a:rPr lang="en-US" dirty="0" smtClean="0"/>
              <a:t>, 1944</a:t>
            </a:r>
            <a:endParaRPr lang="en-US" dirty="0"/>
          </a:p>
        </p:txBody>
      </p:sp>
      <p:pic>
        <p:nvPicPr>
          <p:cNvPr id="13314" name="Picture 2" descr="http://upload.wikimedia.org/wikipedia/commons/8/88/General_of_the_Army_Dwight_D._Eisenhower_19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838200"/>
            <a:ext cx="3733800" cy="6019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D-Day: June 6</a:t>
            </a:r>
            <a:r>
              <a:rPr lang="en-US" baseline="30000" dirty="0" smtClean="0"/>
              <a:t>th</a:t>
            </a:r>
            <a:r>
              <a:rPr lang="en-US" dirty="0" smtClean="0"/>
              <a:t>, 1944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Shortly </a:t>
            </a:r>
            <a:r>
              <a:rPr lang="en-US" dirty="0"/>
              <a:t>after midnight, three divisions parachuted down behind German lines followed by early morning thousands of seaborne soldiers came in the largest land-sea-air operation in army history.</a:t>
            </a:r>
          </a:p>
          <a:p>
            <a:r>
              <a:rPr lang="en-US" dirty="0"/>
              <a:t>Despite enormous casualties, the Allied forces were able to gain ground and eventually liberate the French capital.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Film clips: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Band of Brothers: 101</a:t>
            </a:r>
            <a:r>
              <a:rPr lang="en-US" baseline="30000" dirty="0" smtClean="0"/>
              <a:t>st</a:t>
            </a:r>
            <a:r>
              <a:rPr lang="en-US" dirty="0" smtClean="0"/>
              <a:t> Airborne (Army) parachute into France</a:t>
            </a:r>
          </a:p>
          <a:p>
            <a:endParaRPr lang="en-US" dirty="0"/>
          </a:p>
          <a:p>
            <a:r>
              <a:rPr lang="en-US" dirty="0" smtClean="0"/>
              <a:t>Saving Private Ryan: Marines conduct amphibious assault on the beach of </a:t>
            </a:r>
            <a:r>
              <a:rPr lang="en-US" dirty="0" smtClean="0"/>
              <a:t>Normandy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Race is 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Soviets and US/British forces would now race for the glory of being the first one to take Germany</a:t>
            </a:r>
          </a:p>
          <a:p>
            <a:r>
              <a:rPr lang="en-US" dirty="0" smtClean="0"/>
              <a:t>Allies capture first German town… Hitler respond with a desperate final assault (8 tank divisions). </a:t>
            </a:r>
          </a:p>
          <a:p>
            <a:r>
              <a:rPr lang="en-US" dirty="0" smtClean="0"/>
              <a:t>After a month-long battle, German forces retreat</a:t>
            </a:r>
            <a:endParaRPr lang="en-US" dirty="0"/>
          </a:p>
        </p:txBody>
      </p:sp>
      <p:pic>
        <p:nvPicPr>
          <p:cNvPr id="11266" name="Picture 2" descr="https://s-media-cache-ak0.pinimg.com/236x/16/a9/98/16a9981d94031af0e2e08aed9b04b9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87274" cy="1743076"/>
          </a:xfrm>
          <a:prstGeom prst="rect">
            <a:avLst/>
          </a:prstGeom>
          <a:noFill/>
        </p:spPr>
      </p:pic>
      <p:pic>
        <p:nvPicPr>
          <p:cNvPr id="5" name="Picture 2" descr="https://s-media-cache-ak0.pinimg.com/236x/16/a9/98/16a9981d94031af0e2e08aed9b04b9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56726" y="0"/>
            <a:ext cx="1987274" cy="17430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Meanwhile…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Soviet </a:t>
            </a:r>
            <a:r>
              <a:rPr lang="en-US" dirty="0"/>
              <a:t>troops come across the first death camps where German “SS” were working feverishly to dispose of the “evidence”    </a:t>
            </a:r>
          </a:p>
          <a:p>
            <a:r>
              <a:rPr lang="en-US" dirty="0" smtClean="0"/>
              <a:t>The </a:t>
            </a:r>
            <a:r>
              <a:rPr lang="en-US" dirty="0"/>
              <a:t>Soviets were horrified.   Americans would eventually stumble across </a:t>
            </a:r>
            <a:r>
              <a:rPr lang="en-US" dirty="0" smtClean="0"/>
              <a:t>more death </a:t>
            </a:r>
            <a:r>
              <a:rPr lang="en-US" dirty="0"/>
              <a:t>camps and be equally </a:t>
            </a:r>
            <a:r>
              <a:rPr lang="en-US" dirty="0" smtClean="0"/>
              <a:t>horrified</a:t>
            </a:r>
          </a:p>
          <a:p>
            <a:r>
              <a:rPr lang="en-US" dirty="0" smtClean="0"/>
              <a:t>The Holocaust had been discovered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2" descr="https://s-media-cache-ak0.pinimg.com/236x/16/a9/98/16a9981d94031af0e2e08aed9b04b9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87274" cy="1743076"/>
          </a:xfrm>
          <a:prstGeom prst="rect">
            <a:avLst/>
          </a:prstGeom>
          <a:noFill/>
        </p:spPr>
      </p:pic>
      <p:pic>
        <p:nvPicPr>
          <p:cNvPr id="5" name="Picture 2" descr="https://s-media-cache-ak0.pinimg.com/236x/16/a9/98/16a9981d94031af0e2e08aed9b04b9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56726" y="0"/>
            <a:ext cx="1987274" cy="17430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2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V-E Day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As Allied troops were closing in, Hitler shot himself and his wife took poison. Their bodies were burned.</a:t>
            </a:r>
          </a:p>
          <a:p>
            <a:r>
              <a:rPr lang="en-US" b="1" dirty="0"/>
              <a:t>On May 8</a:t>
            </a:r>
            <a:r>
              <a:rPr lang="en-US" b="1" baseline="30000" dirty="0"/>
              <a:t>th</a:t>
            </a:r>
            <a:r>
              <a:rPr lang="en-US" b="1" dirty="0"/>
              <a:t>, 1945 the Allies celebrated V-E Day – the unconditional surrender of Germany and Victory in Europe.</a:t>
            </a:r>
          </a:p>
          <a:p>
            <a:r>
              <a:rPr lang="en-US" b="1" dirty="0" smtClean="0"/>
              <a:t>Roosevelt </a:t>
            </a:r>
            <a:r>
              <a:rPr lang="en-US" b="1" dirty="0"/>
              <a:t>died before V-E Day in 1945 and Vice President Harry Truman assumed office.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1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War in Japan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The Allies were hoping that victory in Europe would force Japan to surrender… but they would be disappointed</a:t>
            </a:r>
            <a:r>
              <a:rPr lang="en-US" b="1" dirty="0" smtClean="0"/>
              <a:t>.</a:t>
            </a:r>
            <a:endParaRPr lang="en-US" b="1" dirty="0"/>
          </a:p>
          <a:p>
            <a:r>
              <a:rPr lang="en-US" b="1" dirty="0" smtClean="0"/>
              <a:t>Allied </a:t>
            </a:r>
            <a:r>
              <a:rPr lang="en-US" b="1" dirty="0"/>
              <a:t>forces, led by General Douglas MacArthur are forced to flee the </a:t>
            </a:r>
            <a:r>
              <a:rPr lang="en-US" b="1" dirty="0" smtClean="0"/>
              <a:t>Philippines </a:t>
            </a:r>
            <a:r>
              <a:rPr lang="en-US" b="1" dirty="0"/>
              <a:t>leaving behind many U.S. soldiers.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events: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Surprise air strike of Tokyo (hope)</a:t>
            </a:r>
          </a:p>
          <a:p>
            <a:r>
              <a:rPr lang="en-US" dirty="0" smtClean="0"/>
              <a:t>Battle of Midway  (Foothold)</a:t>
            </a:r>
          </a:p>
          <a:p>
            <a:r>
              <a:rPr lang="en-US" dirty="0" smtClean="0"/>
              <a:t>Battle of Iwo Jima (Prepare for mainland assault)</a:t>
            </a:r>
          </a:p>
          <a:p>
            <a:r>
              <a:rPr lang="en-US" dirty="0" smtClean="0"/>
              <a:t>Dropping of the atomic bombs in Nagasaki &amp; Hiroshima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The Manhattan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4678363"/>
          </a:xfrm>
        </p:spPr>
        <p:txBody>
          <a:bodyPr/>
          <a:lstStyle/>
          <a:p>
            <a:r>
              <a:rPr lang="en-US" dirty="0" smtClean="0"/>
              <a:t>This </a:t>
            </a:r>
            <a:r>
              <a:rPr lang="en-US" dirty="0"/>
              <a:t>was the most enormous scientific undertaking of its time… employing 600,000 Americans working in absolute secrecy </a:t>
            </a:r>
            <a:endParaRPr lang="en-US" dirty="0" smtClean="0"/>
          </a:p>
          <a:p>
            <a:r>
              <a:rPr lang="en-US" dirty="0" smtClean="0"/>
              <a:t>Truman </a:t>
            </a:r>
            <a:r>
              <a:rPr lang="en-US" dirty="0"/>
              <a:t>did not even know about the project until he became </a:t>
            </a:r>
            <a:r>
              <a:rPr lang="en-US" dirty="0" smtClean="0"/>
              <a:t>president). </a:t>
            </a:r>
            <a:r>
              <a:rPr lang="en-US" dirty="0"/>
              <a:t>The project’s final result was the </a:t>
            </a:r>
            <a:r>
              <a:rPr lang="en-US" b="1" dirty="0"/>
              <a:t>Atomic Bomb </a:t>
            </a:r>
            <a:r>
              <a:rPr lang="en-US" dirty="0"/>
              <a:t>– a weapon of mass destruction.</a:t>
            </a:r>
          </a:p>
        </p:txBody>
      </p:sp>
      <p:pic>
        <p:nvPicPr>
          <p:cNvPr id="5122" name="Picture 2" descr="http://atomicbombbychrisbluhm.weebly.com/uploads/2/6/1/3/26133403/587466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4392691"/>
            <a:ext cx="4419600" cy="24653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9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“Little Boy” &amp; “Fat Man”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atomic bombs were dropped on Hiroshima and Nagasaki – so much destruction ensued that Japan’s emperor ordered the military to draw papers for formal surrender.</a:t>
            </a:r>
          </a:p>
          <a:p>
            <a:r>
              <a:rPr lang="en-US" dirty="0"/>
              <a:t>“I cannot bear to see my innocent people suffer any longer,” he told Japan’s leaders </a:t>
            </a:r>
            <a:r>
              <a:rPr lang="en-US" dirty="0" smtClean="0"/>
              <a:t>tearfully.”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Yalta Conference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Stalin, FDR, and Churchill met soon after Germany surrendered to discuss plans for Post-war Europe. </a:t>
            </a:r>
            <a:endParaRPr lang="en-US" dirty="0" smtClean="0"/>
          </a:p>
          <a:p>
            <a:r>
              <a:rPr lang="en-US" dirty="0" smtClean="0"/>
              <a:t>Stalin </a:t>
            </a:r>
            <a:r>
              <a:rPr lang="en-US" dirty="0"/>
              <a:t>wanted to harshly punish Germany by dividing it into militarily occupied zones to prevent them from ever attacking his people again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Churchill strongly disagreed, fearing the Stalin wanted to establish a communist regime there.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Yalta Conference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FDR mediated between the two and Churchill conceded to Stalin because they badly wanted Stalin to take part in a new peacekeeping organization – The United Nations. Compromise was reached.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Nuremberg War Trials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Germany was geographically divided into three zones, occupied by American, British, and Soviet troops.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the German town of Nuremburg, German leaders and military officials were put on trial for “war crimes</a:t>
            </a:r>
            <a:r>
              <a:rPr lang="en-US" dirty="0" smtClean="0"/>
              <a:t>”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813</Words>
  <Application>Microsoft Office PowerPoint</Application>
  <PresentationFormat>On-screen Show (4:3)</PresentationFormat>
  <Paragraphs>68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War in Europe, Africa, &amp; Asia</vt:lpstr>
      <vt:lpstr>Campaigns:</vt:lpstr>
      <vt:lpstr>PowerPoint Presentation</vt:lpstr>
      <vt:lpstr>Stalin wants help</vt:lpstr>
      <vt:lpstr>Stalingrad cont’d</vt:lpstr>
      <vt:lpstr>Dwight D. Eisenhower</vt:lpstr>
      <vt:lpstr>D-Day: June 6th, 1944</vt:lpstr>
      <vt:lpstr>Film clips:</vt:lpstr>
      <vt:lpstr>The Race is on</vt:lpstr>
      <vt:lpstr>Meanwhile…</vt:lpstr>
      <vt:lpstr>V-E Day</vt:lpstr>
      <vt:lpstr>War in Japan</vt:lpstr>
      <vt:lpstr>Key events:</vt:lpstr>
      <vt:lpstr>The Manhattan Project</vt:lpstr>
      <vt:lpstr>“Little Boy” &amp; “Fat Man”</vt:lpstr>
      <vt:lpstr>Yalta Conference</vt:lpstr>
      <vt:lpstr>Yalta Conference cont’d</vt:lpstr>
      <vt:lpstr>Nuremberg War Trials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Meaghan</dc:creator>
  <cp:lastModifiedBy>Sterchi, Aaron</cp:lastModifiedBy>
  <cp:revision>7</cp:revision>
  <dcterms:created xsi:type="dcterms:W3CDTF">2015-03-05T22:59:31Z</dcterms:created>
  <dcterms:modified xsi:type="dcterms:W3CDTF">2018-10-17T13:46:59Z</dcterms:modified>
</cp:coreProperties>
</file>