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124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74C20-E6E6-49C5-B9EB-6AA6917C5DC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54B4F-7BDC-4CE4-BD56-6E510FCEE0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74C20-E6E6-49C5-B9EB-6AA6917C5DC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54B4F-7BDC-4CE4-BD56-6E510FCEE0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74C20-E6E6-49C5-B9EB-6AA6917C5DC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54B4F-7BDC-4CE4-BD56-6E510FCEE0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74C20-E6E6-49C5-B9EB-6AA6917C5DC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54B4F-7BDC-4CE4-BD56-6E510FCEE0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74C20-E6E6-49C5-B9EB-6AA6917C5DC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54B4F-7BDC-4CE4-BD56-6E510FCEE0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74C20-E6E6-49C5-B9EB-6AA6917C5DC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54B4F-7BDC-4CE4-BD56-6E510FCEE0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74C20-E6E6-49C5-B9EB-6AA6917C5DC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54B4F-7BDC-4CE4-BD56-6E510FCEE0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74C20-E6E6-49C5-B9EB-6AA6917C5DC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54B4F-7BDC-4CE4-BD56-6E510FCEE0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74C20-E6E6-49C5-B9EB-6AA6917C5DC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54B4F-7BDC-4CE4-BD56-6E510FCEE04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74C20-E6E6-49C5-B9EB-6AA6917C5DC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54B4F-7BDC-4CE4-BD56-6E510FCEE0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74C20-E6E6-49C5-B9EB-6AA6917C5DC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54B4F-7BDC-4CE4-BD56-6E510FCEE0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CC74C20-E6E6-49C5-B9EB-6AA6917C5DC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9454B4F-7BDC-4CE4-BD56-6E510FCEE04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“A New Deal” Fights the Depression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Module 19.1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" y="533400"/>
            <a:ext cx="8183880" cy="1051560"/>
          </a:xfrm>
        </p:spPr>
        <p:txBody>
          <a:bodyPr/>
          <a:lstStyle/>
          <a:p>
            <a:r>
              <a:rPr lang="en-US" dirty="0" smtClean="0"/>
              <a:t>The Election of 1932…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4960"/>
            <a:ext cx="8183880" cy="4285488"/>
          </a:xfrm>
        </p:spPr>
        <p:txBody>
          <a:bodyPr/>
          <a:lstStyle/>
          <a:p>
            <a:r>
              <a:rPr lang="en-US" dirty="0" smtClean="0"/>
              <a:t>Hoover (Republican) vs Franklin Delano Roosevelt [FDR] (Democrat)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People were ready for change because of the hard times of the Great Depression &amp; anger toward Hoover’s lack of response to it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his inaugural address, FDR famously said this to give the American people hope: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“The only thing we have to fear, is fear itself!’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634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0" r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amhist.ist.unomaha.edu/module_files/election%20of%201932%20m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488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183880" cy="1051560"/>
          </a:xfrm>
        </p:spPr>
        <p:txBody>
          <a:bodyPr/>
          <a:lstStyle/>
          <a:p>
            <a:r>
              <a:rPr lang="en-US" dirty="0" smtClean="0"/>
              <a:t>FDR wins!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2560"/>
            <a:ext cx="8183880" cy="443179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FDR was a two-term governor from New York and a distant cousin to a former president -- Theodore Roosevelt.</a:t>
            </a:r>
          </a:p>
          <a:p>
            <a:endParaRPr lang="en-US" dirty="0" smtClean="0"/>
          </a:p>
          <a:p>
            <a:r>
              <a:rPr lang="en-US" dirty="0" smtClean="0"/>
              <a:t>He had also been a state senator and the Assistant Secretary of the Navy.</a:t>
            </a:r>
          </a:p>
          <a:p>
            <a:endParaRPr lang="en-US" dirty="0" smtClean="0"/>
          </a:p>
          <a:p>
            <a:r>
              <a:rPr lang="en-US" smtClean="0"/>
              <a:t>FDR wins </a:t>
            </a:r>
            <a:r>
              <a:rPr lang="en-US" dirty="0" smtClean="0"/>
              <a:t>by a landslide (23 million votes to 16 million).</a:t>
            </a:r>
          </a:p>
          <a:p>
            <a:endParaRPr lang="en-US" dirty="0" smtClean="0"/>
          </a:p>
          <a:p>
            <a:r>
              <a:rPr lang="en-US" dirty="0" smtClean="0"/>
              <a:t>The Democrats also won a majority of seats in the House (their greatest victory since before the Civil War).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3880" cy="1051560"/>
          </a:xfrm>
        </p:spPr>
        <p:txBody>
          <a:bodyPr/>
          <a:lstStyle/>
          <a:p>
            <a:r>
              <a:rPr lang="en-US" dirty="0" smtClean="0"/>
              <a:t>The “New Deal”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8760"/>
            <a:ext cx="8183880" cy="4355592"/>
          </a:xfrm>
        </p:spPr>
        <p:txBody>
          <a:bodyPr/>
          <a:lstStyle/>
          <a:p>
            <a:r>
              <a:rPr lang="en-US" dirty="0" smtClean="0"/>
              <a:t>FDR’s First Plan: He gathered a group of experts (professors, lawyers, economists) to begin devising a new set of economic and social policies.</a:t>
            </a:r>
          </a:p>
          <a:p>
            <a:endParaRPr lang="en-US" dirty="0" smtClean="0"/>
          </a:p>
          <a:p>
            <a:r>
              <a:rPr lang="en-US" dirty="0" smtClean="0"/>
              <a:t>This </a:t>
            </a:r>
            <a:r>
              <a:rPr lang="en-US" u="sng" dirty="0" smtClean="0"/>
              <a:t>group of experts </a:t>
            </a:r>
            <a:r>
              <a:rPr lang="en-US" dirty="0" smtClean="0"/>
              <a:t>was called the “</a:t>
            </a:r>
            <a:r>
              <a:rPr lang="en-US" b="1" u="sng" dirty="0" smtClean="0"/>
              <a:t>Brain Trust</a:t>
            </a:r>
            <a:r>
              <a:rPr lang="en-US" dirty="0" smtClean="0"/>
              <a:t>”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4373880" cy="5870448"/>
          </a:xfrm>
        </p:spPr>
        <p:txBody>
          <a:bodyPr/>
          <a:lstStyle/>
          <a:p>
            <a:r>
              <a:rPr lang="en-US" b="1" dirty="0" smtClean="0"/>
              <a:t>The New Deal</a:t>
            </a:r>
            <a:r>
              <a:rPr lang="en-US" dirty="0" smtClean="0"/>
              <a:t> – a phrase taken from Roosevelt’s campaign speeches in which he promised “a new deal for the American people” who were upset at the direction of the country.</a:t>
            </a:r>
            <a:endParaRPr lang="en-US" b="1" dirty="0"/>
          </a:p>
        </p:txBody>
      </p:sp>
      <p:sp>
        <p:nvSpPr>
          <p:cNvPr id="40962" name="AutoShape 2" descr="data:image/jpeg;base64,/9j/4AAQSkZJRgABAQAAAQABAAD/2wCEAAkGBxQSEhUUEhQWFBQUFxYVFxcVFBQUFRQXGBcXFxUUFRQYHCggGBwlHBQXITEhJSksLi4uFx8zODMsNygtLisBCgoKBQUFDgUFDisZExkrKysrKysrKysrKysrKysrKysrKysrKysrKysrKysrKysrKysrKysrKysrKysrKysrK//AABEIAPQAzwMBIgACEQEDEQH/xAAcAAABBQEBAQAAAAAAAAAAAAAAAQIDBAUGBwj/xABDEAABAwIDAwkGAwYDCQAAAAABAAIRAyEEBTESQVEGBxMiYXGBkaEUMrHB0fAjQuFSYnKCkvEzosIIFSRDU2Nzk7L/xAAUAQEAAAAAAAAAAAAAAAAAAAAA/8QAFBEBAAAAAAAAAAAAAAAAAAAAAP/aAAwDAQACEQMRAD8A8gSQlJRKAARollNJQKnBNCWUDghJKAgVErqsl5D1qtPpqpFKlxM7bv4Wrucm5AYZga4zVmDtHZiDpY3QeT4XLqtUxTpucTwaT8FsUuQ2PcJGGf4wPQle94NjKLIpta0DgGiO+E2riXTO1O+xQfOuOyLEUTFSk5p4EKg6i4bivojGsbVEvG13rAwmXUOldtUmdm1EHuQeKFhG4psr1PlNSpkkCi1scIHkuCxOCa6dnVBkSiUtakWmCFGSgfKWVFtI2kEsolRSjaQTbSXaUIKNpBOHJWuUO0gPQMlKmoBQOlOCYgFA5KAkBQCgdC9E5teThNTpn0w4AHZLoLWnc7Zm65zkHkHtuKaxxLaTOvUcNQ0bh2k28+C92fSZTa2nRhjAIa1sAm0SbXKBjsRSEteekdrFtkdkgWUbczcTLGuaG2cCdoDsINwO6I4b1doZcI60EwZta/fqm1MNs6DZ3G3l4fBAyvjWviWkOG9piOMjWOPD1Wc+u5khzZvYi+v3qrowxmTqLW07PFLXokiOEfp99qDPpVDIjTiosfsxcD01+StVGHcPvsTHsJFh53QcpmlcRsubbWfzDtBXFZkX039WCDvi69LzDKdodXqO7LA964jMcM4Eio2w3wB/dBm0n0qrSKrCHbnbvEjRc1mGDNJ0ajcRoV0Iw9SmZZprJ3jhKvNy41aZ6RuyHX7jxCDhZRKlxmGdTeWO1H3KhQOlEpqJQOCEgKJQOShMlKCgEISIHShNSoHAoASBaOQ4MVa9NhnrOAtrcxZB6rzL5G9tOpXqDZY+zAR78fm7hdelYPLp63fBKlwGXClSp0mWDQAtVoQVqeDhJWwohXZUVUoMethwFnYieK2sSFlV9exBQJdBTZnuUlSuAIOugsqj3z3oJjTnTXf9Vj8psm2mE7M/FbuXm6uYoyIQeIF7qTiHtJZvkXHktWixoa2DLXe67akA/swuozzKGPJI6r+LYB+h7iueqcli9riHkOmbS2CN5agweVmUhzOkYZe2zhvhcUvXH4ao2mW1gHENjaAu4dq8pxgAe6NJKCFIhKECJZQhAicEiUBAqRCEAE5IlQC7Hmrw4fmFK0lsuA7QP1XHL0vmMwoOKq1TEUqYueLju8AUHvdBh1OvwUyawyJSuKBXKvWepHKvWuEFfECdVmuv9AFpu1vv+ir9HrabeH3ZBh1pm0/LxVN7TJ+U38FtV6Z7BI4T56LNqNGhMeQ/VAYHXsWoxgPes6g2Dx++K0WOugp1MGHax8fQ6op4EAaTP3ZXazeH6JrKugMIMjMMta5hGsg66r56zijsV6jeDiF9N1qQAMr5+5fYIsxdR2yQ1xkGDBteCg5lCVNQOSIBQgAnNSBOBQBSIQgUIRKJQC73mcxThjgwGGlrnOG52z7vq5cErWVZi/D1WVaRh7CCO2Nx7Cg+v2GyUFZ2SZg2vQp1WkFtRjXgj94Aq9tIHPVOs77+Kix+aMYDJ0B9BK53D8q6L37Idc27/HTVB0dRwAae7yTMVUvCo16+1QDhuJB85+a5XlByhhnVJDiNk3Av49yDczDM6THEFw2uE/JcxnHKBjbNBO/hPhvHaFwGLqVqn54B95z7an5WVqhgqFFv4mJkuAMCQOOo1t32KDu8r5RMcAXjyu6O0TPouhw2OZUHUM33ggg77FeW4Ho2OBp1KczZpBbI8BJ/RdTk+O1EmSQS0SJ7SdT5juQdpTd4pHiLmIF0lJ0gEcEj2zHkggq1+sNkyN/0XOcrGdMH4WpSaGvYTTfv2h81pY/FU8MQ5+hIFhpPYq3Kqo1zaVWmZDATI4Qg+f8AEUixzmu1aS094MKJWcyxHSVXv/acSqyASpEIFSpqEDkIQgVCQJQgEIKRB9A8yWe9NgugcRt4Z2wBPWNM9ZjiPEif3V0uZ5hMti4MCT8gZXhPNTnfsuYU5JFOtNJ+kGbtJnSCPVe+5jRh4eBNjECd1kHC8p8mLwamKxIpUtwd1AOyJ6y5ai/CD3KlQkGzodr3LsMsyGrXL8RjOq989GH3NIBx2SGmwkQYF+Kp4fk5TwrqhLukdV2yeqXhxfqZIAOugm51CDouQWM9pw1Zs7RpuDZE3ltjffYrh+U9NzHkeC9E5A5eyjRqbDY2tmTvdG1BPgVg8rcqNRpe3UHcg87yzJateo2Z6NrpcQ4NsDBIdxImN/mujzrktQfVa+nstYA6G7IESSTLWg7dyTJIKhyhr2FwA14bjxhbtKTq0nvMDv07UGZQ5M0CZLb2s3qtaBA93id5MmVfyzLgwwBv+7/3WlhqMmYA7gPRaNKiBp+qDQwjYap6IVanUAgKzoAg5/ltl+2wOB93Udi5XMMaG5XXM3aC0eNl3Wd0zUaGC+0b/wAO9eec6tNmGwrKVKwqvEjuufgg8mQhCAQhCAQhCByEJUAhIhAqaU5NKAC+oebLNfa8toVHdZ7AaLydS6n1Z8RB8V8vhe0f7PmbCMThSbgtxDBvIIFOpA7CKf8AUg9brsEfYXPV8m6WpJ8r+v3vXTvCbIaEFejhxTYWjcFjtoy0zxK3aFTbaXaAgx3blkOJhwFzJ0QcjicIKdWRFz5rVaxpGioZ5llV9NzxqzrW4DVU8qzEwA8zOjuPZ2FBtOpt++5RsfF/vzUNZ86H77EtNhj6/BBcouk9ivh6zcGFdlBXzWq0FhJg3jt7F5BzuZn0uJZT3Umadrv0HqvYjB1ExpbReHc59HZzCqf2hTcP6APiCg5NAQhAsIQhAiEqECoSJUCoSIQKkKVNQKF1HNpmvs2ZYZ8w1zxRf2tq9S/YHFp/lXLhOY4ggtMOBBB4EXB80H2QSuc5TZiWNIadVeyXMxi8LRrt0rU2vjgXDrN8DI8Fm4jLduoG7kEtfNy3Ch4a4BrGSYBBsAYAM6rkavKp7Q5wG049Vrfdkne7fA7AvSWU2hoaNAIXI5hyebVxJdEA69qDjjmuMEmpUYQ5vutaRszwvp3yky+vxFtL/wBlr5hl3RvLSJA9BxWPjMZTpg9Zre9wnyQblIQJFx6jsV7CPkX4fZWLkuZMq2aQ4CxXQUmRceI+f3/cCk8B1yeBj0IUtR5HyVYffd8oTa9VBcw5m68p55sHFehViz6ZYT2sM/B/ovUME6Qs7l7yc9rwNQj36X4jD2tFx4iQg+fSUgQhAFCEQgEJUiByEIQCEIQCRKUgQATpSIQe7cw+bdJg6uHJvQqbTR+5Vl3/ANh/mvR3jZl0XAMei+cOa3lGMDjmOqGKNYdDUO5skFjz3OA8CV9G4h1kGY6tjHtd0NOg0/ldVqPvOvVaw/FR/wC7caLvxlIHgMOIHdNSStlr7ABZWZ4KpUcANN99yDm8x5K0XOLq+Kq13EyQXBrPBrdN2/cs93JzCNP4dJu1+1qR3Eyt/E5A8nfHeUrMs2GwNUHPYfACmZbx+5WnQxW4p1XDkWPpwVGoyDwvqfu36+CC5tyo8TUmAq1OvumeET6KVzroL2EMALoc4eKGX1nvtFJ7j/SVlcnsJ0tT91tz9Fm8+ecijgRQB6+IcGR+43rPPdYD+ZB4BUBcB2KuVZ2rJjmg3QQISIQKhIlQOQhCASoQgREJUiAQlSIBe680/K8Ymh7NWd+PQbDSTerSFg6+pbofA714hQoFxiFr5Th30ajKrHFj2O2muGo/SJBG8EoPp+huVs1AAvNuSfL9lchlWGVCYtOy48WfT4wuwxWYAaEGdL2QXcVXELExOJvHxWfmGcw03v8Ae9crVzdznWJ38Z+7oOurVxcW++K5fM8TeN0/ZTaePMdbWdJ+MKsWkuvqdUE+Be4nfH3da9GgXuaxt3ExHbxVHBtEW3Hhqe4LvuTWT9C3bf8A4jv8reHegv5VgW4enG/Vx4lfOPOZyk9ux73NM0qU0qfAweu8d7vQBes88HKv2TCmlTMVsRLGxq1v53+AMd5C+diIFkEu2gDasoGmLqek4zPYUFUG6kLVG4XU1GJhAxClqUuCiQOSpEqBUhSpCgEJCkQOWnleWGoZOiiy7BF5k6LqcNTDWiEDfZWMFgqGKqTbvV3EvlVgwTogiwlKLntK6LkhnNbF4huDc4nbDujeCQ5rmtLyHGbiGniflhY4gMWnzQUC/NaTh/yg958Wlkf5/RB0GbZViKTy2oNDJ1VTCYeodTFt0DziF7XykyqlWpF1QhhaCduYgdp4Lyd1Bpg0H9KHaETrw7SgKGFbTEkgnwsm0pqPDWAkk6AEkrYwPJivVjaGw3i/5NXZZNklPDjqCXHV7ruP0HYEFXk1yeFEB9SDUiw1DPq7tW5isSGNLiYABJJ3AalBK8y57OU3QYYYZh/ExEh0atpD3vOw8Sg8l5cco3Y7GVK0nYB2KQ4MBse86+KxGvkXVeU6UEoPxTmH4FQFOlAEKShqogVLTKC20pjqYOiaCntughhCVCASJSmoFKfh6W04BRrZybC/mKDRw9PZAaNyvNcs+iZdZXECPdMptMIa0g9iVzUGdmtWRC9C/wBn/LCamIrkdUBtNp4m5dHouDwuG6bEUaX7dRrT3E39JX0xkGV08NSDKbQ1vAIMnnBLvZ2AEgGoAQPzdVxAPiJ8FxfJrOqdLMMNQJ/xHVGxPVDix2yY4kiPFdPzrYro8LTPB5d4hjot/N6LwjIekxGNpmX7TX9LNNjqjmimduzReJAHig+qHAKu8cEmDriqxjxYPaHQbESJgjcexWBSQZuKOyCV8t8uc6OMxlWrMtB2GfwtsCO8yfFfQHO9m/suXv2TFWuehpxY9b33DuYHeML5kexBFCVKQgBABPAQgICE8JAlhA7aTmFRtUzEDUIQgEiVCBaQkrocK7ZYsnCUN60nuhqCxgBJKvkLPyy4laTGoGtYm1hEhTUwqeMdYoLXIGj0maYccHF3k0r6XiAvnfmbYHZq2d1OoR32+pX0DmmLFGk+o7RjS7y0CDz3nixbXhmGa4bbWGo6b7IcQ1lhvOy/yXLcxGFb7Ri3GC5lJjRxh73bUf8ArCpbVTE1cVXqkl1VzRf9loMAdl4V7m0ZsZkWMsPZ3l0ae+zZn1Qe2YBnUA4SPVWlUy59iOB+K57nJ5R+xYR2yYq1pZT4i3Xf4A+ZCDx/nX5Qe14t4BmlQ/DpXt/3Kni4RPBrV5xVbC2MTUBJ3SI+Cya5QVg1SdEpKNNSlqCm4IT4k9yeGIGsTtlSU2KUMlBXaFKxikDFIQgooSpEApaNOSijRJWngqAlBJTpwFFXNgArT7eKhpM2ngIL2CGy0DirLqw00UgoeiSpRHCUBSNu9Uce+0K+WxYWhZOZOtdB1nMdSnMHVNzG7P8AXI/0r1znHxEYdtMa1HX/AIW3PrsrzbmPoRSxFU/9amz+lod/rXWcvcX0uIawaU2geLrn02UHN4SmNmBp4XWvzW4CfacWR/jVTSp/+OiS31ftf0hYma1TTpucB7jSQANTBgAcZXoHJzCey4SjR1dTpsZ/FUI6x8XEoNrA1fxH7mhoLidGxxPdPkvAOX3KY47FvfP4TTsUhwY3R0cXGXeMbl6dznZ37Jg/Z2O/GxIO2RqGaOP80bI7A5eE1XgXKBlaoIjf9/VZtQXU73X7UYin1tEElClZSlltPFSUGCE9xaBc7roMylTnaI4/JO2E/BaE8SfkpnN+4QR0eBT6jACmkQbocJP1+qBzWkn9YStaToE0KxhWnVBkqSjTkpKdMlbGW4OLlBNh8JsjtTKYhy0HrPrNgoG13KxlY6yq1UuEedsRxQdE0SgMukNinMqIIqjLrEzUrbqH4rCzfig9K5u6ooZOX6GpXqHy2Wf6Vca8veXuuTcrk8qzH/hsvwjfzbdZ99zqj3j0C66loSgq1nND6Zd7vSNJ7mdfx9xdblueU206mLrO/CpDq8XuJjqjeSbBeY8pi576FJpIdVqbI4gEQ4+RPmqfLLNZc3D0jFGhYAaFwGyXdsCQP5jvQU+VGePxld9Z+rzYC4a0e60dgHnc71z9ZsaHtVktt9/FUavkgYxt1Ni6sAS3u4Hequ0rrD1b990EG092kNHbr5IGHGriXd5+SkLZ7PH5JWstr52QDHEaJr39qWpYcPmoHdqCSyUkWCr7SRzroLTtysbWy0SqTLlPxLpMDcgvYKkNVoYVyRCCWrvVGrp4oQgbFj4KfJmg1JQhBsvCY7RCEEfzlY/KF0CBvQhBcyExmTBuYNhvY1tOAF6PUf1PP4oQg4zOcQ5uKY4WLKNQtPAlzWSO2CuWquv6/H6IQgcHR6rPxRuhCCKkbq45+gSoQQbZUzShCCLHVSXNbusfFJUCEIISiJKEIJqPvBT4QXJQh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AutoShape 4" descr="data:image/jpeg;base64,/9j/4AAQSkZJRgABAQAAAQABAAD/2wCEAAkGBxQSEhUUEhQWFBQUFxYVFxcVFBQUFRQXGBcXFxUUFRQYHCggGBwlHBQXITEhJSksLi4uFx8zODMsNygtLisBCgoKBQUFDgUFDisZExkrKysrKysrKysrKysrKysrKysrKysrKysrKysrKysrKysrKysrKysrKysrKysrKysrK//AABEIAPQAzwMBIgACEQEDEQH/xAAcAAABBQEBAQAAAAAAAAAAAAAAAQIDBAUGBwj/xABDEAABAwIDAwkGAwYDCQAAAAABAAIRAyEEBTESQVEGBxMiYXGBkaEUMrHB0fAjQuFSYnKCkvEzosIIFSRDU2Nzk7L/xAAUAQEAAAAAAAAAAAAAAAAAAAAA/8QAFBEBAAAAAAAAAAAAAAAAAAAAAP/aAAwDAQACEQMRAD8A8gSQlJRKAARollNJQKnBNCWUDghJKAgVErqsl5D1qtPpqpFKlxM7bv4Wrucm5AYZga4zVmDtHZiDpY3QeT4XLqtUxTpucTwaT8FsUuQ2PcJGGf4wPQle94NjKLIpta0DgGiO+E2riXTO1O+xQfOuOyLEUTFSk5p4EKg6i4bivojGsbVEvG13rAwmXUOldtUmdm1EHuQeKFhG4psr1PlNSpkkCi1scIHkuCxOCa6dnVBkSiUtakWmCFGSgfKWVFtI2kEsolRSjaQTbSXaUIKNpBOHJWuUO0gPQMlKmoBQOlOCYgFA5KAkBQCgdC9E5teThNTpn0w4AHZLoLWnc7Zm65zkHkHtuKaxxLaTOvUcNQ0bh2k28+C92fSZTa2nRhjAIa1sAm0SbXKBjsRSEteekdrFtkdkgWUbczcTLGuaG2cCdoDsINwO6I4b1doZcI60EwZta/fqm1MNs6DZ3G3l4fBAyvjWviWkOG9piOMjWOPD1Wc+u5khzZvYi+v3qrowxmTqLW07PFLXokiOEfp99qDPpVDIjTiosfsxcD01+StVGHcPvsTHsJFh53QcpmlcRsubbWfzDtBXFZkX039WCDvi69LzDKdodXqO7LA964jMcM4Eio2w3wB/dBm0n0qrSKrCHbnbvEjRc1mGDNJ0ajcRoV0Iw9SmZZprJ3jhKvNy41aZ6RuyHX7jxCDhZRKlxmGdTeWO1H3KhQOlEpqJQOCEgKJQOShMlKCgEISIHShNSoHAoASBaOQ4MVa9NhnrOAtrcxZB6rzL5G9tOpXqDZY+zAR78fm7hdelYPLp63fBKlwGXClSp0mWDQAtVoQVqeDhJWwohXZUVUoMethwFnYieK2sSFlV9exBQJdBTZnuUlSuAIOugsqj3z3oJjTnTXf9Vj8psm2mE7M/FbuXm6uYoyIQeIF7qTiHtJZvkXHktWixoa2DLXe67akA/swuozzKGPJI6r+LYB+h7iueqcli9riHkOmbS2CN5agweVmUhzOkYZe2zhvhcUvXH4ao2mW1gHENjaAu4dq8pxgAe6NJKCFIhKECJZQhAicEiUBAqRCEAE5IlQC7Hmrw4fmFK0lsuA7QP1XHL0vmMwoOKq1TEUqYueLju8AUHvdBh1OvwUyawyJSuKBXKvWepHKvWuEFfECdVmuv9AFpu1vv+ir9HrabeH3ZBh1pm0/LxVN7TJ+U38FtV6Z7BI4T56LNqNGhMeQ/VAYHXsWoxgPes6g2Dx++K0WOugp1MGHax8fQ6op4EAaTP3ZXazeH6JrKugMIMjMMta5hGsg66r56zijsV6jeDiF9N1qQAMr5+5fYIsxdR2yQ1xkGDBteCg5lCVNQOSIBQgAnNSBOBQBSIQgUIRKJQC73mcxThjgwGGlrnOG52z7vq5cErWVZi/D1WVaRh7CCO2Nx7Cg+v2GyUFZ2SZg2vQp1WkFtRjXgj94Aq9tIHPVOs77+Kix+aMYDJ0B9BK53D8q6L37Idc27/HTVB0dRwAae7yTMVUvCo16+1QDhuJB85+a5XlByhhnVJDiNk3Av49yDczDM6THEFw2uE/JcxnHKBjbNBO/hPhvHaFwGLqVqn54B95z7an5WVqhgqFFv4mJkuAMCQOOo1t32KDu8r5RMcAXjyu6O0TPouhw2OZUHUM33ggg77FeW4Ho2OBp1KczZpBbI8BJ/RdTk+O1EmSQS0SJ7SdT5juQdpTd4pHiLmIF0lJ0gEcEj2zHkggq1+sNkyN/0XOcrGdMH4WpSaGvYTTfv2h81pY/FU8MQ5+hIFhpPYq3Kqo1zaVWmZDATI4Qg+f8AEUixzmu1aS094MKJWcyxHSVXv/acSqyASpEIFSpqEDkIQgVCQJQgEIKRB9A8yWe9NgugcRt4Z2wBPWNM9ZjiPEif3V0uZ5hMti4MCT8gZXhPNTnfsuYU5JFOtNJ+kGbtJnSCPVe+5jRh4eBNjECd1kHC8p8mLwamKxIpUtwd1AOyJ6y5ai/CD3KlQkGzodr3LsMsyGrXL8RjOq989GH3NIBx2SGmwkQYF+Kp4fk5TwrqhLukdV2yeqXhxfqZIAOugm51CDouQWM9pw1Zs7RpuDZE3ltjffYrh+U9NzHkeC9E5A5eyjRqbDY2tmTvdG1BPgVg8rcqNRpe3UHcg87yzJateo2Z6NrpcQ4NsDBIdxImN/mujzrktQfVa+nstYA6G7IESSTLWg7dyTJIKhyhr2FwA14bjxhbtKTq0nvMDv07UGZQ5M0CZLb2s3qtaBA93id5MmVfyzLgwwBv+7/3WlhqMmYA7gPRaNKiBp+qDQwjYap6IVanUAgKzoAg5/ltl+2wOB93Udi5XMMaG5XXM3aC0eNl3Wd0zUaGC+0b/wAO9eec6tNmGwrKVKwqvEjuufgg8mQhCAQhCAQhCByEJUAhIhAqaU5NKAC+oebLNfa8toVHdZ7AaLydS6n1Z8RB8V8vhe0f7PmbCMThSbgtxDBvIIFOpA7CKf8AUg9brsEfYXPV8m6WpJ8r+v3vXTvCbIaEFejhxTYWjcFjtoy0zxK3aFTbaXaAgx3blkOJhwFzJ0QcjicIKdWRFz5rVaxpGioZ5llV9NzxqzrW4DVU8qzEwA8zOjuPZ2FBtOpt++5RsfF/vzUNZ86H77EtNhj6/BBcouk9ivh6zcGFdlBXzWq0FhJg3jt7F5BzuZn0uJZT3Umadrv0HqvYjB1ExpbReHc59HZzCqf2hTcP6APiCg5NAQhAsIQhAiEqECoSJUCoSIQKkKVNQKF1HNpmvs2ZYZ8w1zxRf2tq9S/YHFp/lXLhOY4ggtMOBBB4EXB80H2QSuc5TZiWNIadVeyXMxi8LRrt0rU2vjgXDrN8DI8Fm4jLduoG7kEtfNy3Ch4a4BrGSYBBsAYAM6rkavKp7Q5wG049Vrfdkne7fA7AvSWU2hoaNAIXI5hyebVxJdEA69qDjjmuMEmpUYQ5vutaRszwvp3yky+vxFtL/wBlr5hl3RvLSJA9BxWPjMZTpg9Zre9wnyQblIQJFx6jsV7CPkX4fZWLkuZMq2aQ4CxXQUmRceI+f3/cCk8B1yeBj0IUtR5HyVYffd8oTa9VBcw5m68p55sHFehViz6ZYT2sM/B/ovUME6Qs7l7yc9rwNQj36X4jD2tFx4iQg+fSUgQhAFCEQgEJUiByEIQCEIQCRKUgQATpSIQe7cw+bdJg6uHJvQqbTR+5Vl3/ANh/mvR3jZl0XAMei+cOa3lGMDjmOqGKNYdDUO5skFjz3OA8CV9G4h1kGY6tjHtd0NOg0/ldVqPvOvVaw/FR/wC7caLvxlIHgMOIHdNSStlr7ABZWZ4KpUcANN99yDm8x5K0XOLq+Kq13EyQXBrPBrdN2/cs93JzCNP4dJu1+1qR3Eyt/E5A8nfHeUrMs2GwNUHPYfACmZbx+5WnQxW4p1XDkWPpwVGoyDwvqfu36+CC5tyo8TUmAq1OvumeET6KVzroL2EMALoc4eKGX1nvtFJ7j/SVlcnsJ0tT91tz9Fm8+ecijgRQB6+IcGR+43rPPdYD+ZB4BUBcB2KuVZ2rJjmg3QQISIQKhIlQOQhCASoQgREJUiAQlSIBe680/K8Ymh7NWd+PQbDSTerSFg6+pbofA714hQoFxiFr5Th30ajKrHFj2O2muGo/SJBG8EoPp+huVs1AAvNuSfL9lchlWGVCYtOy48WfT4wuwxWYAaEGdL2QXcVXELExOJvHxWfmGcw03v8Ae9crVzdznWJ38Z+7oOurVxcW++K5fM8TeN0/ZTaePMdbWdJ+MKsWkuvqdUE+Be4nfH3da9GgXuaxt3ExHbxVHBtEW3Hhqe4LvuTWT9C3bf8A4jv8reHegv5VgW4enG/Vx4lfOPOZyk9ux73NM0qU0qfAweu8d7vQBes88HKv2TCmlTMVsRLGxq1v53+AMd5C+diIFkEu2gDasoGmLqek4zPYUFUG6kLVG4XU1GJhAxClqUuCiQOSpEqBUhSpCgEJCkQOWnleWGoZOiiy7BF5k6LqcNTDWiEDfZWMFgqGKqTbvV3EvlVgwTogiwlKLntK6LkhnNbF4huDc4nbDujeCQ5rmtLyHGbiGniflhY4gMWnzQUC/NaTh/yg958Wlkf5/RB0GbZViKTy2oNDJ1VTCYeodTFt0DziF7XykyqlWpF1QhhaCduYgdp4Lyd1Bpg0H9KHaETrw7SgKGFbTEkgnwsm0pqPDWAkk6AEkrYwPJivVjaGw3i/5NXZZNklPDjqCXHV7ruP0HYEFXk1yeFEB9SDUiw1DPq7tW5isSGNLiYABJJ3AalBK8y57OU3QYYYZh/ExEh0atpD3vOw8Sg8l5cco3Y7GVK0nYB2KQ4MBse86+KxGvkXVeU6UEoPxTmH4FQFOlAEKShqogVLTKC20pjqYOiaCntughhCVCASJSmoFKfh6W04BRrZybC/mKDRw9PZAaNyvNcs+iZdZXECPdMptMIa0g9iVzUGdmtWRC9C/wBn/LCamIrkdUBtNp4m5dHouDwuG6bEUaX7dRrT3E39JX0xkGV08NSDKbQ1vAIMnnBLvZ2AEgGoAQPzdVxAPiJ8FxfJrOqdLMMNQJ/xHVGxPVDix2yY4kiPFdPzrYro8LTPB5d4hjot/N6LwjIekxGNpmX7TX9LNNjqjmimduzReJAHig+qHAKu8cEmDriqxjxYPaHQbESJgjcexWBSQZuKOyCV8t8uc6OMxlWrMtB2GfwtsCO8yfFfQHO9m/suXv2TFWuehpxY9b33DuYHeML5kexBFCVKQgBABPAQgICE8JAlhA7aTmFRtUzEDUIQgEiVCBaQkrocK7ZYsnCUN60nuhqCxgBJKvkLPyy4laTGoGtYm1hEhTUwqeMdYoLXIGj0maYccHF3k0r6XiAvnfmbYHZq2d1OoR32+pX0DmmLFGk+o7RjS7y0CDz3nixbXhmGa4bbWGo6b7IcQ1lhvOy/yXLcxGFb7Ri3GC5lJjRxh73bUf8ArCpbVTE1cVXqkl1VzRf9loMAdl4V7m0ZsZkWMsPZ3l0ae+zZn1Qe2YBnUA4SPVWlUy59iOB+K57nJ5R+xYR2yYq1pZT4i3Xf4A+ZCDx/nX5Qe14t4BmlQ/DpXt/3Kni4RPBrV5xVbC2MTUBJ3SI+Cya5QVg1SdEpKNNSlqCm4IT4k9yeGIGsTtlSU2KUMlBXaFKxikDFIQgooSpEApaNOSijRJWngqAlBJTpwFFXNgArT7eKhpM2ngIL2CGy0DirLqw00UgoeiSpRHCUBSNu9Uce+0K+WxYWhZOZOtdB1nMdSnMHVNzG7P8AXI/0r1znHxEYdtMa1HX/AIW3PrsrzbmPoRSxFU/9amz+lod/rXWcvcX0uIawaU2geLrn02UHN4SmNmBp4XWvzW4CfacWR/jVTSp/+OiS31ftf0hYma1TTpucB7jSQANTBgAcZXoHJzCey4SjR1dTpsZ/FUI6x8XEoNrA1fxH7mhoLidGxxPdPkvAOX3KY47FvfP4TTsUhwY3R0cXGXeMbl6dznZ37Jg/Z2O/GxIO2RqGaOP80bI7A5eE1XgXKBlaoIjf9/VZtQXU73X7UYin1tEElClZSlltPFSUGCE9xaBc7roMylTnaI4/JO2E/BaE8SfkpnN+4QR0eBT6jACmkQbocJP1+qBzWkn9YStaToE0KxhWnVBkqSjTkpKdMlbGW4OLlBNh8JsjtTKYhy0HrPrNgoG13KxlY6yq1UuEedsRxQdE0SgMukNinMqIIqjLrEzUrbqH4rCzfig9K5u6ooZOX6GpXqHy2Wf6Vca8veXuuTcrk8qzH/hsvwjfzbdZ99zqj3j0C66loSgq1nND6Zd7vSNJ7mdfx9xdblueU206mLrO/CpDq8XuJjqjeSbBeY8pi576FJpIdVqbI4gEQ4+RPmqfLLNZc3D0jFGhYAaFwGyXdsCQP5jvQU+VGePxld9Z+rzYC4a0e60dgHnc71z9ZsaHtVktt9/FUavkgYxt1Ni6sAS3u4Hequ0rrD1b990EG092kNHbr5IGHGriXd5+SkLZ7PH5JWstr52QDHEaJr39qWpYcPmoHdqCSyUkWCr7SRzroLTtysbWy0SqTLlPxLpMDcgvYKkNVoYVyRCCWrvVGrp4oQgbFj4KfJmg1JQhBsvCY7RCEEfzlY/KF0CBvQhBcyExmTBuYNhvY1tOAF6PUf1PP4oQg4zOcQ5uKY4WLKNQtPAlzWSO2CuWquv6/H6IQgcHR6rPxRuhCCKkbq45+gSoQQbZUzShCCLHVSXNbusfFJUCEIISiJKEIJqPvBT4QXJQh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AutoShape 6" descr="data:image/jpeg;base64,/9j/4AAQSkZJRgABAQAAAQABAAD/2wCEAAkGBxQSEhUUEhQWFBQUFxYVFxcVFBQUFRQXGBcXFxUUFRQYHCggGBwlHBQXITEhJSksLi4uFx8zODMsNygtLisBCgoKBQUFDgUFDisZExkrKysrKysrKysrKysrKysrKysrKysrKysrKysrKysrKysrKysrKysrKysrKysrKysrK//AABEIAPQAzwMBIgACEQEDEQH/xAAcAAABBQEBAQAAAAAAAAAAAAAAAQIDBAUGBwj/xABDEAABAwIDAwkGAwYDCQAAAAABAAIRAyEEBTESQVEGBxMiYXGBkaEUMrHB0fAjQuFSYnKCkvEzosIIFSRDU2Nzk7L/xAAUAQEAAAAAAAAAAAAAAAAAAAAA/8QAFBEBAAAAAAAAAAAAAAAAAAAAAP/aAAwDAQACEQMRAD8A8gSQlJRKAARollNJQKnBNCWUDghJKAgVErqsl5D1qtPpqpFKlxM7bv4Wrucm5AYZga4zVmDtHZiDpY3QeT4XLqtUxTpucTwaT8FsUuQ2PcJGGf4wPQle94NjKLIpta0DgGiO+E2riXTO1O+xQfOuOyLEUTFSk5p4EKg6i4bivojGsbVEvG13rAwmXUOldtUmdm1EHuQeKFhG4psr1PlNSpkkCi1scIHkuCxOCa6dnVBkSiUtakWmCFGSgfKWVFtI2kEsolRSjaQTbSXaUIKNpBOHJWuUO0gPQMlKmoBQOlOCYgFA5KAkBQCgdC9E5teThNTpn0w4AHZLoLWnc7Zm65zkHkHtuKaxxLaTOvUcNQ0bh2k28+C92fSZTa2nRhjAIa1sAm0SbXKBjsRSEteekdrFtkdkgWUbczcTLGuaG2cCdoDsINwO6I4b1doZcI60EwZta/fqm1MNs6DZ3G3l4fBAyvjWviWkOG9piOMjWOPD1Wc+u5khzZvYi+v3qrowxmTqLW07PFLXokiOEfp99qDPpVDIjTiosfsxcD01+StVGHcPvsTHsJFh53QcpmlcRsubbWfzDtBXFZkX039WCDvi69LzDKdodXqO7LA964jMcM4Eio2w3wB/dBm0n0qrSKrCHbnbvEjRc1mGDNJ0ajcRoV0Iw9SmZZprJ3jhKvNy41aZ6RuyHX7jxCDhZRKlxmGdTeWO1H3KhQOlEpqJQOCEgKJQOShMlKCgEISIHShNSoHAoASBaOQ4MVa9NhnrOAtrcxZB6rzL5G9tOpXqDZY+zAR78fm7hdelYPLp63fBKlwGXClSp0mWDQAtVoQVqeDhJWwohXZUVUoMethwFnYieK2sSFlV9exBQJdBTZnuUlSuAIOugsqj3z3oJjTnTXf9Vj8psm2mE7M/FbuXm6uYoyIQeIF7qTiHtJZvkXHktWixoa2DLXe67akA/swuozzKGPJI6r+LYB+h7iueqcli9riHkOmbS2CN5agweVmUhzOkYZe2zhvhcUvXH4ao2mW1gHENjaAu4dq8pxgAe6NJKCFIhKECJZQhAicEiUBAqRCEAE5IlQC7Hmrw4fmFK0lsuA7QP1XHL0vmMwoOKq1TEUqYueLju8AUHvdBh1OvwUyawyJSuKBXKvWepHKvWuEFfECdVmuv9AFpu1vv+ir9HrabeH3ZBh1pm0/LxVN7TJ+U38FtV6Z7BI4T56LNqNGhMeQ/VAYHXsWoxgPes6g2Dx++K0WOugp1MGHax8fQ6op4EAaTP3ZXazeH6JrKugMIMjMMta5hGsg66r56zijsV6jeDiF9N1qQAMr5+5fYIsxdR2yQ1xkGDBteCg5lCVNQOSIBQgAnNSBOBQBSIQgUIRKJQC73mcxThjgwGGlrnOG52z7vq5cErWVZi/D1WVaRh7CCO2Nx7Cg+v2GyUFZ2SZg2vQp1WkFtRjXgj94Aq9tIHPVOs77+Kix+aMYDJ0B9BK53D8q6L37Idc27/HTVB0dRwAae7yTMVUvCo16+1QDhuJB85+a5XlByhhnVJDiNk3Av49yDczDM6THEFw2uE/JcxnHKBjbNBO/hPhvHaFwGLqVqn54B95z7an5WVqhgqFFv4mJkuAMCQOOo1t32KDu8r5RMcAXjyu6O0TPouhw2OZUHUM33ggg77FeW4Ho2OBp1KczZpBbI8BJ/RdTk+O1EmSQS0SJ7SdT5juQdpTd4pHiLmIF0lJ0gEcEj2zHkggq1+sNkyN/0XOcrGdMH4WpSaGvYTTfv2h81pY/FU8MQ5+hIFhpPYq3Kqo1zaVWmZDATI4Qg+f8AEUixzmu1aS094MKJWcyxHSVXv/acSqyASpEIFSpqEDkIQgVCQJQgEIKRB9A8yWe9NgugcRt4Z2wBPWNM9ZjiPEif3V0uZ5hMti4MCT8gZXhPNTnfsuYU5JFOtNJ+kGbtJnSCPVe+5jRh4eBNjECd1kHC8p8mLwamKxIpUtwd1AOyJ6y5ai/CD3KlQkGzodr3LsMsyGrXL8RjOq989GH3NIBx2SGmwkQYF+Kp4fk5TwrqhLukdV2yeqXhxfqZIAOugm51CDouQWM9pw1Zs7RpuDZE3ltjffYrh+U9NzHkeC9E5A5eyjRqbDY2tmTvdG1BPgVg8rcqNRpe3UHcg87yzJateo2Z6NrpcQ4NsDBIdxImN/mujzrktQfVa+nstYA6G7IESSTLWg7dyTJIKhyhr2FwA14bjxhbtKTq0nvMDv07UGZQ5M0CZLb2s3qtaBA93id5MmVfyzLgwwBv+7/3WlhqMmYA7gPRaNKiBp+qDQwjYap6IVanUAgKzoAg5/ltl+2wOB93Udi5XMMaG5XXM3aC0eNl3Wd0zUaGC+0b/wAO9eec6tNmGwrKVKwqvEjuufgg8mQhCAQhCAQhCByEJUAhIhAqaU5NKAC+oebLNfa8toVHdZ7AaLydS6n1Z8RB8V8vhe0f7PmbCMThSbgtxDBvIIFOpA7CKf8AUg9brsEfYXPV8m6WpJ8r+v3vXTvCbIaEFejhxTYWjcFjtoy0zxK3aFTbaXaAgx3blkOJhwFzJ0QcjicIKdWRFz5rVaxpGioZ5llV9NzxqzrW4DVU8qzEwA8zOjuPZ2FBtOpt++5RsfF/vzUNZ86H77EtNhj6/BBcouk9ivh6zcGFdlBXzWq0FhJg3jt7F5BzuZn0uJZT3Umadrv0HqvYjB1ExpbReHc59HZzCqf2hTcP6APiCg5NAQhAsIQhAiEqECoSJUCoSIQKkKVNQKF1HNpmvs2ZYZ8w1zxRf2tq9S/YHFp/lXLhOY4ggtMOBBB4EXB80H2QSuc5TZiWNIadVeyXMxi8LRrt0rU2vjgXDrN8DI8Fm4jLduoG7kEtfNy3Ch4a4BrGSYBBsAYAM6rkavKp7Q5wG049Vrfdkne7fA7AvSWU2hoaNAIXI5hyebVxJdEA69qDjjmuMEmpUYQ5vutaRszwvp3yky+vxFtL/wBlr5hl3RvLSJA9BxWPjMZTpg9Zre9wnyQblIQJFx6jsV7CPkX4fZWLkuZMq2aQ4CxXQUmRceI+f3/cCk8B1yeBj0IUtR5HyVYffd8oTa9VBcw5m68p55sHFehViz6ZYT2sM/B/ovUME6Qs7l7yc9rwNQj36X4jD2tFx4iQg+fSUgQhAFCEQgEJUiByEIQCEIQCRKUgQATpSIQe7cw+bdJg6uHJvQqbTR+5Vl3/ANh/mvR3jZl0XAMei+cOa3lGMDjmOqGKNYdDUO5skFjz3OA8CV9G4h1kGY6tjHtd0NOg0/ldVqPvOvVaw/FR/wC7caLvxlIHgMOIHdNSStlr7ABZWZ4KpUcANN99yDm8x5K0XOLq+Kq13EyQXBrPBrdN2/cs93JzCNP4dJu1+1qR3Eyt/E5A8nfHeUrMs2GwNUHPYfACmZbx+5WnQxW4p1XDkWPpwVGoyDwvqfu36+CC5tyo8TUmAq1OvumeET6KVzroL2EMALoc4eKGX1nvtFJ7j/SVlcnsJ0tT91tz9Fm8+ecijgRQB6+IcGR+43rPPdYD+ZB4BUBcB2KuVZ2rJjmg3QQISIQKhIlQOQhCASoQgREJUiAQlSIBe680/K8Ymh7NWd+PQbDSTerSFg6+pbofA714hQoFxiFr5Th30ajKrHFj2O2muGo/SJBG8EoPp+huVs1AAvNuSfL9lchlWGVCYtOy48WfT4wuwxWYAaEGdL2QXcVXELExOJvHxWfmGcw03v8Ae9crVzdznWJ38Z+7oOurVxcW++K5fM8TeN0/ZTaePMdbWdJ+MKsWkuvqdUE+Be4nfH3da9GgXuaxt3ExHbxVHBtEW3Hhqe4LvuTWT9C3bf8A4jv8reHegv5VgW4enG/Vx4lfOPOZyk9ux73NM0qU0qfAweu8d7vQBes88HKv2TCmlTMVsRLGxq1v53+AMd5C+diIFkEu2gDasoGmLqek4zPYUFUG6kLVG4XU1GJhAxClqUuCiQOSpEqBUhSpCgEJCkQOWnleWGoZOiiy7BF5k6LqcNTDWiEDfZWMFgqGKqTbvV3EvlVgwTogiwlKLntK6LkhnNbF4huDc4nbDujeCQ5rmtLyHGbiGniflhY4gMWnzQUC/NaTh/yg958Wlkf5/RB0GbZViKTy2oNDJ1VTCYeodTFt0DziF7XykyqlWpF1QhhaCduYgdp4Lyd1Bpg0H9KHaETrw7SgKGFbTEkgnwsm0pqPDWAkk6AEkrYwPJivVjaGw3i/5NXZZNklPDjqCXHV7ruP0HYEFXk1yeFEB9SDUiw1DPq7tW5isSGNLiYABJJ3AalBK8y57OU3QYYYZh/ExEh0atpD3vOw8Sg8l5cco3Y7GVK0nYB2KQ4MBse86+KxGvkXVeU6UEoPxTmH4FQFOlAEKShqogVLTKC20pjqYOiaCntughhCVCASJSmoFKfh6W04BRrZybC/mKDRw9PZAaNyvNcs+iZdZXECPdMptMIa0g9iVzUGdmtWRC9C/wBn/LCamIrkdUBtNp4m5dHouDwuG6bEUaX7dRrT3E39JX0xkGV08NSDKbQ1vAIMnnBLvZ2AEgGoAQPzdVxAPiJ8FxfJrOqdLMMNQJ/xHVGxPVDix2yY4kiPFdPzrYro8LTPB5d4hjot/N6LwjIekxGNpmX7TX9LNNjqjmimduzReJAHig+qHAKu8cEmDriqxjxYPaHQbESJgjcexWBSQZuKOyCV8t8uc6OMxlWrMtB2GfwtsCO8yfFfQHO9m/suXv2TFWuehpxY9b33DuYHeML5kexBFCVKQgBABPAQgICE8JAlhA7aTmFRtUzEDUIQgEiVCBaQkrocK7ZYsnCUN60nuhqCxgBJKvkLPyy4laTGoGtYm1hEhTUwqeMdYoLXIGj0maYccHF3k0r6XiAvnfmbYHZq2d1OoR32+pX0DmmLFGk+o7RjS7y0CDz3nixbXhmGa4bbWGo6b7IcQ1lhvOy/yXLcxGFb7Ri3GC5lJjRxh73bUf8ArCpbVTE1cVXqkl1VzRf9loMAdl4V7m0ZsZkWMsPZ3l0ae+zZn1Qe2YBnUA4SPVWlUy59iOB+K57nJ5R+xYR2yYq1pZT4i3Xf4A+ZCDx/nX5Qe14t4BmlQ/DpXt/3Kni4RPBrV5xVbC2MTUBJ3SI+Cya5QVg1SdEpKNNSlqCm4IT4k9yeGIGsTtlSU2KUMlBXaFKxikDFIQgooSpEApaNOSijRJWngqAlBJTpwFFXNgArT7eKhpM2ngIL2CGy0DirLqw00UgoeiSpRHCUBSNu9Uce+0K+WxYWhZOZOtdB1nMdSnMHVNzG7P8AXI/0r1znHxEYdtMa1HX/AIW3PrsrzbmPoRSxFU/9amz+lod/rXWcvcX0uIawaU2geLrn02UHN4SmNmBp4XWvzW4CfacWR/jVTSp/+OiS31ftf0hYma1TTpucB7jSQANTBgAcZXoHJzCey4SjR1dTpsZ/FUI6x8XEoNrA1fxH7mhoLidGxxPdPkvAOX3KY47FvfP4TTsUhwY3R0cXGXeMbl6dznZ37Jg/Z2O/GxIO2RqGaOP80bI7A5eE1XgXKBlaoIjf9/VZtQXU73X7UYin1tEElClZSlltPFSUGCE9xaBc7roMylTnaI4/JO2E/BaE8SfkpnN+4QR0eBT6jACmkQbocJP1+qBzWkn9YStaToE0KxhWnVBkqSjTkpKdMlbGW4OLlBNh8JsjtTKYhy0HrPrNgoG13KxlY6yq1UuEedsRxQdE0SgMukNinMqIIqjLrEzUrbqH4rCzfig9K5u6ooZOX6GpXqHy2Wf6Vca8veXuuTcrk8qzH/hsvwjfzbdZ99zqj3j0C66loSgq1nND6Zd7vSNJ7mdfx9xdblueU206mLrO/CpDq8XuJjqjeSbBeY8pi576FJpIdVqbI4gEQ4+RPmqfLLNZc3D0jFGhYAaFwGyXdsCQP5jvQU+VGePxld9Z+rzYC4a0e60dgHnc71z9ZsaHtVktt9/FUavkgYxt1Ni6sAS3u4Hequ0rrD1b990EG092kNHbr5IGHGriXd5+SkLZ7PH5JWstr52QDHEaJr39qWpYcPmoHdqCSyUkWCr7SRzroLTtysbWy0SqTLlPxLpMDcgvYKkNVoYVyRCCWrvVGrp4oQgbFj4KfJmg1JQhBsvCY7RCEEfzlY/KF0CBvQhBcyExmTBuYNhvY1tOAF6PUf1PP4oQg4zOcQ5uKY4WLKNQtPAlzWSO2CuWquv6/H6IQgcHR6rPxRuhCCKkbq45+gSoQQbZUzShCCLHVSXNbusfFJUCEIISiJKEIJqPvBT4QXJQh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8" name="AutoShape 8" descr="data:image/jpeg;base64,/9j/4AAQSkZJRgABAQAAAQABAAD/2wCEAAkGBxQSEhUUEhQWFBQUFxYVFxcVFBQUFRQXGBcXFxUUFRQYHCggGBwlHBQXITEhJSksLi4uFx8zODMsNygtLisBCgoKBQUFDgUFDisZExkrKysrKysrKysrKysrKysrKysrKysrKysrKysrKysrKysrKysrKysrKysrKysrKysrK//AABEIAPQAzwMBIgACEQEDEQH/xAAcAAABBQEBAQAAAAAAAAAAAAAAAQIDBAUGBwj/xABDEAABAwIDAwkGAwYDCQAAAAABAAIRAyEEBTESQVEGBxMiYXGBkaEUMrHB0fAjQuFSYnKCkvEzosIIFSRDU2Nzk7L/xAAUAQEAAAAAAAAAAAAAAAAAAAAA/8QAFBEBAAAAAAAAAAAAAAAAAAAAAP/aAAwDAQACEQMRAD8A8gSQlJRKAARollNJQKnBNCWUDghJKAgVErqsl5D1qtPpqpFKlxM7bv4Wrucm5AYZga4zVmDtHZiDpY3QeT4XLqtUxTpucTwaT8FsUuQ2PcJGGf4wPQle94NjKLIpta0DgGiO+E2riXTO1O+xQfOuOyLEUTFSk5p4EKg6i4bivojGsbVEvG13rAwmXUOldtUmdm1EHuQeKFhG4psr1PlNSpkkCi1scIHkuCxOCa6dnVBkSiUtakWmCFGSgfKWVFtI2kEsolRSjaQTbSXaUIKNpBOHJWuUO0gPQMlKmoBQOlOCYgFA5KAkBQCgdC9E5teThNTpn0w4AHZLoLWnc7Zm65zkHkHtuKaxxLaTOvUcNQ0bh2k28+C92fSZTa2nRhjAIa1sAm0SbXKBjsRSEteekdrFtkdkgWUbczcTLGuaG2cCdoDsINwO6I4b1doZcI60EwZta/fqm1MNs6DZ3G3l4fBAyvjWviWkOG9piOMjWOPD1Wc+u5khzZvYi+v3qrowxmTqLW07PFLXokiOEfp99qDPpVDIjTiosfsxcD01+StVGHcPvsTHsJFh53QcpmlcRsubbWfzDtBXFZkX039WCDvi69LzDKdodXqO7LA964jMcM4Eio2w3wB/dBm0n0qrSKrCHbnbvEjRc1mGDNJ0ajcRoV0Iw9SmZZprJ3jhKvNy41aZ6RuyHX7jxCDhZRKlxmGdTeWO1H3KhQOlEpqJQOCEgKJQOShMlKCgEISIHShNSoHAoASBaOQ4MVa9NhnrOAtrcxZB6rzL5G9tOpXqDZY+zAR78fm7hdelYPLp63fBKlwGXClSp0mWDQAtVoQVqeDhJWwohXZUVUoMethwFnYieK2sSFlV9exBQJdBTZnuUlSuAIOugsqj3z3oJjTnTXf9Vj8psm2mE7M/FbuXm6uYoyIQeIF7qTiHtJZvkXHktWixoa2DLXe67akA/swuozzKGPJI6r+LYB+h7iueqcli9riHkOmbS2CN5agweVmUhzOkYZe2zhvhcUvXH4ao2mW1gHENjaAu4dq8pxgAe6NJKCFIhKECJZQhAicEiUBAqRCEAE5IlQC7Hmrw4fmFK0lsuA7QP1XHL0vmMwoOKq1TEUqYueLju8AUHvdBh1OvwUyawyJSuKBXKvWepHKvWuEFfECdVmuv9AFpu1vv+ir9HrabeH3ZBh1pm0/LxVN7TJ+U38FtV6Z7BI4T56LNqNGhMeQ/VAYHXsWoxgPes6g2Dx++K0WOugp1MGHax8fQ6op4EAaTP3ZXazeH6JrKugMIMjMMta5hGsg66r56zijsV6jeDiF9N1qQAMr5+5fYIsxdR2yQ1xkGDBteCg5lCVNQOSIBQgAnNSBOBQBSIQgUIRKJQC73mcxThjgwGGlrnOG52z7vq5cErWVZi/D1WVaRh7CCO2Nx7Cg+v2GyUFZ2SZg2vQp1WkFtRjXgj94Aq9tIHPVOs77+Kix+aMYDJ0B9BK53D8q6L37Idc27/HTVB0dRwAae7yTMVUvCo16+1QDhuJB85+a5XlByhhnVJDiNk3Av49yDczDM6THEFw2uE/JcxnHKBjbNBO/hPhvHaFwGLqVqn54B95z7an5WVqhgqFFv4mJkuAMCQOOo1t32KDu8r5RMcAXjyu6O0TPouhw2OZUHUM33ggg77FeW4Ho2OBp1KczZpBbI8BJ/RdTk+O1EmSQS0SJ7SdT5juQdpTd4pHiLmIF0lJ0gEcEj2zHkggq1+sNkyN/0XOcrGdMH4WpSaGvYTTfv2h81pY/FU8MQ5+hIFhpPYq3Kqo1zaVWmZDATI4Qg+f8AEUixzmu1aS094MKJWcyxHSVXv/acSqyASpEIFSpqEDkIQgVCQJQgEIKRB9A8yWe9NgugcRt4Z2wBPWNM9ZjiPEif3V0uZ5hMti4MCT8gZXhPNTnfsuYU5JFOtNJ+kGbtJnSCPVe+5jRh4eBNjECd1kHC8p8mLwamKxIpUtwd1AOyJ6y5ai/CD3KlQkGzodr3LsMsyGrXL8RjOq989GH3NIBx2SGmwkQYF+Kp4fk5TwrqhLukdV2yeqXhxfqZIAOugm51CDouQWM9pw1Zs7RpuDZE3ltjffYrh+U9NzHkeC9E5A5eyjRqbDY2tmTvdG1BPgVg8rcqNRpe3UHcg87yzJateo2Z6NrpcQ4NsDBIdxImN/mujzrktQfVa+nstYA6G7IESSTLWg7dyTJIKhyhr2FwA14bjxhbtKTq0nvMDv07UGZQ5M0CZLb2s3qtaBA93id5MmVfyzLgwwBv+7/3WlhqMmYA7gPRaNKiBp+qDQwjYap6IVanUAgKzoAg5/ltl+2wOB93Udi5XMMaG5XXM3aC0eNl3Wd0zUaGC+0b/wAO9eec6tNmGwrKVKwqvEjuufgg8mQhCAQhCAQhCByEJUAhIhAqaU5NKAC+oebLNfa8toVHdZ7AaLydS6n1Z8RB8V8vhe0f7PmbCMThSbgtxDBvIIFOpA7CKf8AUg9brsEfYXPV8m6WpJ8r+v3vXTvCbIaEFejhxTYWjcFjtoy0zxK3aFTbaXaAgx3blkOJhwFzJ0QcjicIKdWRFz5rVaxpGioZ5llV9NzxqzrW4DVU8qzEwA8zOjuPZ2FBtOpt++5RsfF/vzUNZ86H77EtNhj6/BBcouk9ivh6zcGFdlBXzWq0FhJg3jt7F5BzuZn0uJZT3Umadrv0HqvYjB1ExpbReHc59HZzCqf2hTcP6APiCg5NAQhAsIQhAiEqECoSJUCoSIQKkKVNQKF1HNpmvs2ZYZ8w1zxRf2tq9S/YHFp/lXLhOY4ggtMOBBB4EXB80H2QSuc5TZiWNIadVeyXMxi8LRrt0rU2vjgXDrN8DI8Fm4jLduoG7kEtfNy3Ch4a4BrGSYBBsAYAM6rkavKp7Q5wG049Vrfdkne7fA7AvSWU2hoaNAIXI5hyebVxJdEA69qDjjmuMEmpUYQ5vutaRszwvp3yky+vxFtL/wBlr5hl3RvLSJA9BxWPjMZTpg9Zre9wnyQblIQJFx6jsV7CPkX4fZWLkuZMq2aQ4CxXQUmRceI+f3/cCk8B1yeBj0IUtR5HyVYffd8oTa9VBcw5m68p55sHFehViz6ZYT2sM/B/ovUME6Qs7l7yc9rwNQj36X4jD2tFx4iQg+fSUgQhAFCEQgEJUiByEIQCEIQCRKUgQATpSIQe7cw+bdJg6uHJvQqbTR+5Vl3/ANh/mvR3jZl0XAMei+cOa3lGMDjmOqGKNYdDUO5skFjz3OA8CV9G4h1kGY6tjHtd0NOg0/ldVqPvOvVaw/FR/wC7caLvxlIHgMOIHdNSStlr7ABZWZ4KpUcANN99yDm8x5K0XOLq+Kq13EyQXBrPBrdN2/cs93JzCNP4dJu1+1qR3Eyt/E5A8nfHeUrMs2GwNUHPYfACmZbx+5WnQxW4p1XDkWPpwVGoyDwvqfu36+CC5tyo8TUmAq1OvumeET6KVzroL2EMALoc4eKGX1nvtFJ7j/SVlcnsJ0tT91tz9Fm8+ecijgRQB6+IcGR+43rPPdYD+ZB4BUBcB2KuVZ2rJjmg3QQISIQKhIlQOQhCASoQgREJUiAQlSIBe680/K8Ymh7NWd+PQbDSTerSFg6+pbofA714hQoFxiFr5Th30ajKrHFj2O2muGo/SJBG8EoPp+huVs1AAvNuSfL9lchlWGVCYtOy48WfT4wuwxWYAaEGdL2QXcVXELExOJvHxWfmGcw03v8Ae9crVzdznWJ38Z+7oOurVxcW++K5fM8TeN0/ZTaePMdbWdJ+MKsWkuvqdUE+Be4nfH3da9GgXuaxt3ExHbxVHBtEW3Hhqe4LvuTWT9C3bf8A4jv8reHegv5VgW4enG/Vx4lfOPOZyk9ux73NM0qU0qfAweu8d7vQBes88HKv2TCmlTMVsRLGxq1v53+AMd5C+diIFkEu2gDasoGmLqek4zPYUFUG6kLVG4XU1GJhAxClqUuCiQOSpEqBUhSpCgEJCkQOWnleWGoZOiiy7BF5k6LqcNTDWiEDfZWMFgqGKqTbvV3EvlVgwTogiwlKLntK6LkhnNbF4huDc4nbDujeCQ5rmtLyHGbiGniflhY4gMWnzQUC/NaTh/yg958Wlkf5/RB0GbZViKTy2oNDJ1VTCYeodTFt0DziF7XykyqlWpF1QhhaCduYgdp4Lyd1Bpg0H9KHaETrw7SgKGFbTEkgnwsm0pqPDWAkk6AEkrYwPJivVjaGw3i/5NXZZNklPDjqCXHV7ruP0HYEFXk1yeFEB9SDUiw1DPq7tW5isSGNLiYABJJ3AalBK8y57OU3QYYYZh/ExEh0atpD3vOw8Sg8l5cco3Y7GVK0nYB2KQ4MBse86+KxGvkXVeU6UEoPxTmH4FQFOlAEKShqogVLTKC20pjqYOiaCntughhCVCASJSmoFKfh6W04BRrZybC/mKDRw9PZAaNyvNcs+iZdZXECPdMptMIa0g9iVzUGdmtWRC9C/wBn/LCamIrkdUBtNp4m5dHouDwuG6bEUaX7dRrT3E39JX0xkGV08NSDKbQ1vAIMnnBLvZ2AEgGoAQPzdVxAPiJ8FxfJrOqdLMMNQJ/xHVGxPVDix2yY4kiPFdPzrYro8LTPB5d4hjot/N6LwjIekxGNpmX7TX9LNNjqjmimduzReJAHig+qHAKu8cEmDriqxjxYPaHQbESJgjcexWBSQZuKOyCV8t8uc6OMxlWrMtB2GfwtsCO8yfFfQHO9m/suXv2TFWuehpxY9b33DuYHeML5kexBFCVKQgBABPAQgICE8JAlhA7aTmFRtUzEDUIQgEiVCBaQkrocK7ZYsnCUN60nuhqCxgBJKvkLPyy4laTGoGtYm1hEhTUwqeMdYoLXIGj0maYccHF3k0r6XiAvnfmbYHZq2d1OoR32+pX0DmmLFGk+o7RjS7y0CDz3nixbXhmGa4bbWGo6b7IcQ1lhvOy/yXLcxGFb7Ri3GC5lJjRxh73bUf8ArCpbVTE1cVXqkl1VzRf9loMAdl4V7m0ZsZkWMsPZ3l0ae+zZn1Qe2YBnUA4SPVWlUy59iOB+K57nJ5R+xYR2yYq1pZT4i3Xf4A+ZCDx/nX5Qe14t4BmlQ/DpXt/3Kni4RPBrV5xVbC2MTUBJ3SI+Cya5QVg1SdEpKNNSlqCm4IT4k9yeGIGsTtlSU2KUMlBXaFKxikDFIQgooSpEApaNOSijRJWngqAlBJTpwFFXNgArT7eKhpM2ngIL2CGy0DirLqw00UgoeiSpRHCUBSNu9Uce+0K+WxYWhZOZOtdB1nMdSnMHVNzG7P8AXI/0r1znHxEYdtMa1HX/AIW3PrsrzbmPoRSxFU/9amz+lod/rXWcvcX0uIawaU2geLrn02UHN4SmNmBp4XWvzW4CfacWR/jVTSp/+OiS31ftf0hYma1TTpucB7jSQANTBgAcZXoHJzCey4SjR1dTpsZ/FUI6x8XEoNrA1fxH7mhoLidGxxPdPkvAOX3KY47FvfP4TTsUhwY3R0cXGXeMbl6dznZ37Jg/Z2O/GxIO2RqGaOP80bI7A5eE1XgXKBlaoIjf9/VZtQXU73X7UYin1tEElClZSlltPFSUGCE9xaBc7roMylTnaI4/JO2E/BaE8SfkpnN+4QR0eBT6jACmkQbocJP1+qBzWkn9YStaToE0KxhWnVBkqSjTkpKdMlbGW4OLlBNh8JsjtTKYhy0HrPrNgoG13KxlY6yq1UuEedsRxQdE0SgMukNinMqIIqjLrEzUrbqH4rCzfig9K5u6ooZOX6GpXqHy2Wf6Vca8veXuuTcrk8qzH/hsvwjfzbdZ99zqj3j0C66loSgq1nND6Zd7vSNJ7mdfx9xdblueU206mLrO/CpDq8XuJjqjeSbBeY8pi576FJpIdVqbI4gEQ4+RPmqfLLNZc3D0jFGhYAaFwGyXdsCQP5jvQU+VGePxld9Z+rzYC4a0e60dgHnc71z9ZsaHtVktt9/FUavkgYxt1Ni6sAS3u4Hequ0rrD1b990EG092kNHbr5IGHGriXd5+SkLZ7PH5JWstr52QDHEaJr39qWpYcPmoHdqCSyUkWCr7SRzroLTtysbWy0SqTLlPxLpMDcgvYKkNVoYVyRCCWrvVGrp4oQgbFj4KfJmg1JQhBsvCY7RCEEfzlY/KF0CBvQhBcyExmTBuYNhvY1tOAF6PUf1PP4oQg4zOcQ5uKY4WLKNQtPAlzWSO2CuWquv6/H6IQgcHR6rPxRuhCCKkbq45+gSoQQbZUzShCCLHVSXNbusfFJUCEIISiJKEIJqPvBT4QXJQh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70" name="Picture 10" descr="FDR in 19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81000"/>
            <a:ext cx="3886200" cy="594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4343400" cy="6022848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/>
              <a:t>New Deal</a:t>
            </a:r>
            <a:r>
              <a:rPr lang="en-US" dirty="0" smtClean="0"/>
              <a:t> focused on </a:t>
            </a:r>
            <a:r>
              <a:rPr lang="en-US" u="sng" dirty="0" smtClean="0"/>
              <a:t>three general goals</a:t>
            </a:r>
            <a:r>
              <a:rPr lang="en-US" dirty="0" smtClean="0"/>
              <a:t>:</a:t>
            </a:r>
          </a:p>
          <a:p>
            <a:r>
              <a:rPr lang="en-US" dirty="0" smtClean="0"/>
              <a:t>1. Immediate relief for the needy</a:t>
            </a:r>
          </a:p>
          <a:p>
            <a:r>
              <a:rPr lang="en-US" dirty="0" smtClean="0"/>
              <a:t>2. Long-term economic recovery</a:t>
            </a:r>
          </a:p>
          <a:p>
            <a:r>
              <a:rPr lang="en-US" dirty="0" smtClean="0"/>
              <a:t>3. Financial reform (to safeguard the country from the problems that led to the G.D.)</a:t>
            </a:r>
          </a:p>
        </p:txBody>
      </p:sp>
      <p:pic>
        <p:nvPicPr>
          <p:cNvPr id="44034" name="Picture 2" descr="FDR in 19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381000"/>
            <a:ext cx="3948278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183880" cy="1051560"/>
          </a:xfrm>
        </p:spPr>
        <p:txBody>
          <a:bodyPr/>
          <a:lstStyle/>
          <a:p>
            <a:r>
              <a:rPr lang="en-US" dirty="0" smtClean="0"/>
              <a:t>The “Hundred Days”…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32560"/>
            <a:ext cx="8183880" cy="4187952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/>
              <a:t>Hundred Days</a:t>
            </a:r>
            <a:r>
              <a:rPr lang="en-US" dirty="0" smtClean="0"/>
              <a:t> refers to a period from March 9</a:t>
            </a:r>
            <a:r>
              <a:rPr lang="en-US" baseline="30000" dirty="0" smtClean="0"/>
              <a:t>th</a:t>
            </a:r>
            <a:r>
              <a:rPr lang="en-US" dirty="0" smtClean="0"/>
              <a:t> to June 16</a:t>
            </a:r>
            <a:r>
              <a:rPr lang="en-US" baseline="30000" dirty="0" smtClean="0"/>
              <a:t>th</a:t>
            </a:r>
            <a:r>
              <a:rPr lang="en-US" dirty="0" smtClean="0"/>
              <a:t> in 1933 in which Democrats worked feverishly to pass “New Deal” legislation, </a:t>
            </a:r>
            <a:r>
              <a:rPr lang="en-US" u="sng" dirty="0" smtClean="0"/>
              <a:t>which significantly expanded the U.S. Governments role in the economy.</a:t>
            </a:r>
            <a:endParaRPr lang="en-US" u="sng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89448"/>
          </a:xfrm>
        </p:spPr>
        <p:txBody>
          <a:bodyPr>
            <a:normAutofit/>
          </a:bodyPr>
          <a:lstStyle/>
          <a:p>
            <a:r>
              <a:rPr lang="en-US" dirty="0" smtClean="0"/>
              <a:t>FDR was diagnosed with polio in 1921 and became partially paralyzed from the waist down.</a:t>
            </a:r>
          </a:p>
          <a:p>
            <a:r>
              <a:rPr lang="en-US" dirty="0" smtClean="0"/>
              <a:t>Most historians believe that struggling with his illness shaped his</a:t>
            </a:r>
            <a:br>
              <a:rPr lang="en-US" dirty="0" smtClean="0"/>
            </a:br>
            <a:r>
              <a:rPr lang="en-US" dirty="0" smtClean="0"/>
              <a:t>strong will and</a:t>
            </a:r>
            <a:br>
              <a:rPr lang="en-US" dirty="0" smtClean="0"/>
            </a:br>
            <a:r>
              <a:rPr lang="en-US" dirty="0" smtClean="0"/>
              <a:t>determination.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45058" name="Picture 2" descr="http://upload.wikimedia.org/wikipedia/commons/7/7e/Rooseveltinwheelcha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47952" y="2819400"/>
            <a:ext cx="3544501" cy="36385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641848"/>
          </a:xfrm>
        </p:spPr>
        <p:txBody>
          <a:bodyPr>
            <a:normAutofit/>
          </a:bodyPr>
          <a:lstStyle/>
          <a:p>
            <a:r>
              <a:rPr lang="en-US" dirty="0" smtClean="0"/>
              <a:t>FDR did not like to be seen or photographed in his wheelchair and made every effort to stand (with assistance) behind a podium.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He rarely discussed his disability because he feared people would react as many did at the time toward disability… with ignorance.</a:t>
            </a:r>
          </a:p>
          <a:p>
            <a:endParaRPr lang="en-US" dirty="0" smtClean="0"/>
          </a:p>
          <a:p>
            <a:r>
              <a:rPr lang="en-US" dirty="0" smtClean="0"/>
              <a:t>FDR was very popular throughout his career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190" y="17813"/>
            <a:ext cx="8183880" cy="1051560"/>
          </a:xfrm>
        </p:spPr>
        <p:txBody>
          <a:bodyPr/>
          <a:lstStyle/>
          <a:p>
            <a:r>
              <a:rPr lang="en-US" dirty="0" smtClean="0"/>
              <a:t>Fireside Chats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b="1" dirty="0"/>
          </a:p>
          <a:p>
            <a:r>
              <a:rPr lang="en-US" dirty="0" smtClean="0"/>
              <a:t>FDR was the first president to use live radio to communicate with the American people.</a:t>
            </a:r>
          </a:p>
          <a:p>
            <a:endParaRPr lang="en-US" b="1" dirty="0" smtClean="0"/>
          </a:p>
          <a:p>
            <a:r>
              <a:rPr lang="en-US" dirty="0" smtClean="0"/>
              <a:t>This made him even more popular because people felt that</a:t>
            </a:r>
            <a:br>
              <a:rPr lang="en-US" dirty="0" smtClean="0"/>
            </a:br>
            <a:r>
              <a:rPr lang="en-US" dirty="0" smtClean="0"/>
              <a:t>he was a confident</a:t>
            </a:r>
            <a:br>
              <a:rPr lang="en-US" dirty="0" smtClean="0"/>
            </a:br>
            <a:r>
              <a:rPr lang="en-US" dirty="0" smtClean="0"/>
              <a:t>leader who cared about</a:t>
            </a:r>
            <a:br>
              <a:rPr lang="en-US" dirty="0" smtClean="0"/>
            </a:br>
            <a:r>
              <a:rPr lang="en-US" dirty="0" smtClean="0"/>
              <a:t>the American people.</a:t>
            </a:r>
          </a:p>
        </p:txBody>
      </p:sp>
      <p:pic>
        <p:nvPicPr>
          <p:cNvPr id="47106" name="Picture 2" descr="http://www.allaboutprops.com/images/inventory/inventoryph-resid/Radio%20-%201930's%20desk%20top%20style%20arch%20t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3083052"/>
            <a:ext cx="2997962" cy="3270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305800" cy="6477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 smtClean="0"/>
              <a:t>Important Changes FDR made</a:t>
            </a:r>
            <a:r>
              <a:rPr lang="en-US" b="1" dirty="0" smtClean="0"/>
              <a:t>:</a:t>
            </a:r>
            <a:endParaRPr lang="en-US" dirty="0" smtClean="0"/>
          </a:p>
          <a:p>
            <a:endParaRPr lang="en-US" b="1" dirty="0" smtClean="0"/>
          </a:p>
          <a:p>
            <a:r>
              <a:rPr lang="en-US" dirty="0" smtClean="0"/>
              <a:t>Established the </a:t>
            </a:r>
            <a:r>
              <a:rPr lang="en-US" b="1" dirty="0" smtClean="0"/>
              <a:t>Federal Deposit Insurance Corporation (FDIC)</a:t>
            </a:r>
            <a:r>
              <a:rPr lang="en-US" dirty="0" smtClean="0"/>
              <a:t> to restore faith in the banking system. ***</a:t>
            </a:r>
          </a:p>
          <a:p>
            <a:endParaRPr lang="en-US" dirty="0" smtClean="0"/>
          </a:p>
          <a:p>
            <a:r>
              <a:rPr lang="en-US" b="1" dirty="0" smtClean="0"/>
              <a:t>Federal Securities Act</a:t>
            </a:r>
            <a:r>
              <a:rPr lang="en-US" dirty="0" smtClean="0"/>
              <a:t> compelled corporations to provide complete and accurate information on all stock offerings and made them liable for misrepresentations (lying to investors and the public)</a:t>
            </a:r>
          </a:p>
          <a:p>
            <a:endParaRPr lang="en-US" dirty="0" smtClean="0"/>
          </a:p>
          <a:p>
            <a:r>
              <a:rPr lang="en-US" b="1" dirty="0" smtClean="0"/>
              <a:t>21</a:t>
            </a:r>
            <a:r>
              <a:rPr lang="en-US" b="1" baseline="30000" dirty="0" smtClean="0"/>
              <a:t>st</a:t>
            </a:r>
            <a:r>
              <a:rPr lang="en-US" b="1" dirty="0" smtClean="0"/>
              <a:t> Amendment</a:t>
            </a:r>
            <a:r>
              <a:rPr lang="en-US" dirty="0" smtClean="0"/>
              <a:t> repealed prohibition and placed a tax on alcohol</a:t>
            </a:r>
            <a:endParaRPr lang="en-US" b="1" dirty="0" smtClean="0"/>
          </a:p>
          <a:p>
            <a:endParaRPr lang="en-US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305800" cy="64770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Important Changes FDR made cont’d:</a:t>
            </a:r>
          </a:p>
          <a:p>
            <a:endParaRPr lang="en-US" b="1" dirty="0" smtClean="0"/>
          </a:p>
          <a:p>
            <a:r>
              <a:rPr lang="en-US" b="1" dirty="0" smtClean="0"/>
              <a:t>“Alphabet Agencies”</a:t>
            </a:r>
            <a:r>
              <a:rPr lang="en-US" dirty="0" smtClean="0"/>
              <a:t> – Various organizations and programs that helped people find work and provided money for individuals and businesses to grow.</a:t>
            </a:r>
          </a:p>
          <a:p>
            <a:r>
              <a:rPr lang="en-US" b="1" dirty="0" smtClean="0"/>
              <a:t>KNOW THIS ONE:</a:t>
            </a:r>
            <a:r>
              <a:rPr lang="en-US" dirty="0" smtClean="0"/>
              <a:t> W.P.A. (Works Progress Administration) – Focused on employing young, male workers who helped build parks and trails.</a:t>
            </a:r>
            <a:endParaRPr lang="en-US" b="1" dirty="0" smtClean="0"/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The National Recovery Agency</a:t>
            </a:r>
            <a:r>
              <a:rPr lang="en-US" dirty="0" smtClean="0"/>
              <a:t> promoted industrial growth by establishing codes of fair practice for industries (price setting, standards and regulations).</a:t>
            </a:r>
            <a:endParaRPr lang="en-US" b="1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305800" cy="6477000"/>
          </a:xfrm>
        </p:spPr>
        <p:txBody>
          <a:bodyPr/>
          <a:lstStyle/>
          <a:p>
            <a:r>
              <a:rPr lang="en-US" b="1" u="sng" dirty="0" smtClean="0"/>
              <a:t>Criticism of FDR:</a:t>
            </a:r>
          </a:p>
          <a:p>
            <a:endParaRPr lang="en-US" dirty="0" smtClean="0"/>
          </a:p>
          <a:p>
            <a:r>
              <a:rPr lang="en-US" dirty="0" smtClean="0"/>
              <a:t>Opponents of FDR thought that…</a:t>
            </a:r>
          </a:p>
          <a:p>
            <a:endParaRPr lang="en-US" dirty="0" smtClean="0"/>
          </a:p>
          <a:p>
            <a:r>
              <a:rPr lang="en-US" dirty="0" smtClean="0"/>
              <a:t>1. New programs cost too much money</a:t>
            </a:r>
          </a:p>
          <a:p>
            <a:r>
              <a:rPr lang="en-US" dirty="0" smtClean="0"/>
              <a:t>2. FDR’s government was using “deficit spending” (spending more money than you have) in order to reboot the economy</a:t>
            </a:r>
          </a:p>
          <a:p>
            <a:endParaRPr lang="en-US" dirty="0" smtClean="0"/>
          </a:p>
          <a:p>
            <a:r>
              <a:rPr lang="en-US" dirty="0" smtClean="0"/>
              <a:t>FDR’s response to his critics was that deficit spending was a “necessary evil” and it would be a short term-strategy    (Today: The debt ceiling)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58</TotalTime>
  <Words>638</Words>
  <Application>Microsoft Office PowerPoint</Application>
  <PresentationFormat>On-screen Show (4:3)</PresentationFormat>
  <Paragraphs>63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Verdana</vt:lpstr>
      <vt:lpstr>Wingdings 2</vt:lpstr>
      <vt:lpstr>Aspect</vt:lpstr>
      <vt:lpstr>“A New Deal” Fights the Depression</vt:lpstr>
      <vt:lpstr>The Election of 1932…</vt:lpstr>
      <vt:lpstr>PowerPoint Presentation</vt:lpstr>
      <vt:lpstr>PowerPoint Presentation</vt:lpstr>
      <vt:lpstr>FDR wins!</vt:lpstr>
      <vt:lpstr>The “New Deal”</vt:lpstr>
      <vt:lpstr>PowerPoint Presentation</vt:lpstr>
      <vt:lpstr>PowerPoint Presentation</vt:lpstr>
      <vt:lpstr>The “Hundred Days”…</vt:lpstr>
      <vt:lpstr>PowerPoint Presentation</vt:lpstr>
      <vt:lpstr>PowerPoint Presentation</vt:lpstr>
      <vt:lpstr>Fireside Chats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“A New Deal” Fights the Depression</dc:title>
  <dc:creator>Meaghan</dc:creator>
  <cp:lastModifiedBy>Sterchi, Aaron</cp:lastModifiedBy>
  <cp:revision>15</cp:revision>
  <dcterms:created xsi:type="dcterms:W3CDTF">2015-02-08T20:17:08Z</dcterms:created>
  <dcterms:modified xsi:type="dcterms:W3CDTF">2018-10-15T15:22:13Z</dcterms:modified>
</cp:coreProperties>
</file>