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2" r:id="rId3"/>
    <p:sldId id="257" r:id="rId4"/>
    <p:sldId id="261" r:id="rId5"/>
    <p:sldId id="272" r:id="rId6"/>
    <p:sldId id="273" r:id="rId7"/>
    <p:sldId id="259" r:id="rId8"/>
    <p:sldId id="258" r:id="rId9"/>
    <p:sldId id="269" r:id="rId10"/>
    <p:sldId id="266" r:id="rId11"/>
    <p:sldId id="274" r:id="rId12"/>
    <p:sldId id="264" r:id="rId13"/>
    <p:sldId id="265" r:id="rId14"/>
    <p:sldId id="267" r:id="rId15"/>
    <p:sldId id="260" r:id="rId16"/>
    <p:sldId id="270" r:id="rId17"/>
    <p:sldId id="271"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1248" y="5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84E1AB73-CDE0-4083-B70F-5C285B277C74}" type="datetimeFigureOut">
              <a:rPr lang="en-US" smtClean="0"/>
              <a:pPr/>
              <a:t>9/24/2018</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D9F94BE9-650F-4675-811B-8CB7C07825ED}"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4E1AB73-CDE0-4083-B70F-5C285B277C74}" type="datetimeFigureOut">
              <a:rPr lang="en-US" smtClean="0"/>
              <a:pPr/>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94BE9-650F-4675-811B-8CB7C07825ED}"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84E1AB73-CDE0-4083-B70F-5C285B277C74}" type="datetimeFigureOut">
              <a:rPr lang="en-US" smtClean="0"/>
              <a:pPr/>
              <a:t>9/24/2018</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D9F94BE9-650F-4675-811B-8CB7C07825ED}"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4E1AB73-CDE0-4083-B70F-5C285B277C74}" type="datetimeFigureOut">
              <a:rPr lang="en-US" smtClean="0"/>
              <a:pPr/>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F94BE9-650F-4675-811B-8CB7C07825ED}"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4E1AB73-CDE0-4083-B70F-5C285B277C74}" type="datetimeFigureOut">
              <a:rPr lang="en-US" smtClean="0"/>
              <a:pPr/>
              <a:t>9/24/2018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F94BE9-650F-4675-811B-8CB7C07825ED}"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4E1AB73-CDE0-4083-B70F-5C285B277C74}" type="datetimeFigureOut">
              <a:rPr lang="en-US" smtClean="0"/>
              <a:pPr/>
              <a:t>9/24/2018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F94BE9-650F-4675-811B-8CB7C07825ED}"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1AB73-CDE0-4083-B70F-5C285B277C74}" type="datetimeFigureOut">
              <a:rPr lang="en-US" smtClean="0"/>
              <a:pPr/>
              <a:t>9/24/2018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F94BE9-650F-4675-811B-8CB7C07825ED}"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4E1AB73-CDE0-4083-B70F-5C285B277C74}" type="datetimeFigureOut">
              <a:rPr lang="en-US" smtClean="0"/>
              <a:pPr/>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F94BE9-650F-4675-811B-8CB7C07825ED}"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4E1AB73-CDE0-4083-B70F-5C285B277C74}" type="datetimeFigureOut">
              <a:rPr lang="en-US" smtClean="0"/>
              <a:pPr/>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F94BE9-650F-4675-811B-8CB7C07825ED}"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E1AB73-CDE0-4083-B70F-5C285B277C74}" type="datetimeFigureOut">
              <a:rPr lang="en-US" smtClean="0"/>
              <a:pPr/>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94BE9-650F-4675-811B-8CB7C07825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E1AB73-CDE0-4083-B70F-5C285B277C74}" type="datetimeFigureOut">
              <a:rPr lang="en-US" smtClean="0"/>
              <a:pPr/>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94BE9-650F-4675-811B-8CB7C07825ED}"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84E1AB73-CDE0-4083-B70F-5C285B277C74}" type="datetimeFigureOut">
              <a:rPr lang="en-US" smtClean="0"/>
              <a:pPr/>
              <a:t>9/24/2018</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9F94BE9-650F-4675-811B-8CB7C07825ED}"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ushistory.org/more/hoover.htm" TargetMode="External"/><Relationship Id="rId2" Type="http://schemas.openxmlformats.org/officeDocument/2006/relationships/hyperlink" Target="https://www.youtube.com/watch?v=6EB4xdUhVV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sfylLnHjcu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hyperhistory.com/online_n2/connections_n2/great_depression.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657600"/>
            <a:ext cx="6858000" cy="990600"/>
          </a:xfrm>
        </p:spPr>
        <p:txBody>
          <a:bodyPr>
            <a:normAutofit/>
          </a:bodyPr>
          <a:lstStyle/>
          <a:p>
            <a:r>
              <a:rPr lang="en-US" dirty="0" smtClean="0"/>
              <a:t>The Nation’s Sick Economy</a:t>
            </a:r>
            <a:endParaRPr lang="en-US" dirty="0"/>
          </a:p>
        </p:txBody>
      </p:sp>
      <p:sp>
        <p:nvSpPr>
          <p:cNvPr id="3" name="Subtitle 2"/>
          <p:cNvSpPr>
            <a:spLocks noGrp="1"/>
          </p:cNvSpPr>
          <p:nvPr>
            <p:ph type="subTitle" idx="1"/>
          </p:nvPr>
        </p:nvSpPr>
        <p:spPr>
          <a:xfrm>
            <a:off x="1295400" y="5181600"/>
            <a:ext cx="6858000" cy="533400"/>
          </a:xfrm>
        </p:spPr>
        <p:txBody>
          <a:bodyPr/>
          <a:lstStyle/>
          <a:p>
            <a:r>
              <a:rPr lang="en-US" smtClean="0"/>
              <a:t>Module 18.1</a:t>
            </a:r>
            <a:endParaRPr lang="en-US" dirty="0"/>
          </a:p>
        </p:txBody>
      </p:sp>
      <p:sp>
        <p:nvSpPr>
          <p:cNvPr id="4" name="TextBox 3"/>
          <p:cNvSpPr txBox="1"/>
          <p:nvPr/>
        </p:nvSpPr>
        <p:spPr>
          <a:xfrm>
            <a:off x="1371600" y="685800"/>
            <a:ext cx="6858000" cy="1569660"/>
          </a:xfrm>
          <a:prstGeom prst="rect">
            <a:avLst/>
          </a:prstGeom>
          <a:noFill/>
        </p:spPr>
        <p:txBody>
          <a:bodyPr wrap="square" rtlCol="0">
            <a:spAutoFit/>
          </a:bodyPr>
          <a:lstStyle/>
          <a:p>
            <a:r>
              <a:rPr lang="en-US" sz="3200" dirty="0"/>
              <a:t>“We in America are nearer to the final triumph over poverty than ever before</a:t>
            </a:r>
            <a:r>
              <a:rPr lang="en-US" sz="3200" dirty="0" smtClean="0"/>
              <a:t>!” –Herbert Hoover in 1928</a:t>
            </a:r>
            <a:endParaRPr lang="en-US" sz="3200" dirty="0"/>
          </a:p>
        </p:txBody>
      </p:sp>
      <p:pic>
        <p:nvPicPr>
          <p:cNvPr id="24578" name="Picture 2" descr="http://upload.wikimedia.org/wikipedia/commons/thumb/3/38/Stocks29.jpg/400px-Stocks29.jpg"/>
          <p:cNvPicPr>
            <a:picLocks noChangeAspect="1" noChangeArrowheads="1"/>
          </p:cNvPicPr>
          <p:nvPr/>
        </p:nvPicPr>
        <p:blipFill>
          <a:blip r:embed="rId2" cstate="print"/>
          <a:srcRect/>
          <a:stretch>
            <a:fillRect/>
          </a:stretch>
        </p:blipFill>
        <p:spPr bwMode="auto">
          <a:xfrm>
            <a:off x="6172200" y="1828800"/>
            <a:ext cx="2514600" cy="161563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The Election of 1928…</a:t>
            </a:r>
            <a:endParaRPr lang="en-US" dirty="0"/>
          </a:p>
        </p:txBody>
      </p:sp>
      <p:sp>
        <p:nvSpPr>
          <p:cNvPr id="3" name="Content Placeholder 2"/>
          <p:cNvSpPr>
            <a:spLocks noGrp="1"/>
          </p:cNvSpPr>
          <p:nvPr>
            <p:ph sz="quarter" idx="1"/>
          </p:nvPr>
        </p:nvSpPr>
        <p:spPr>
          <a:xfrm>
            <a:off x="0" y="1143000"/>
            <a:ext cx="9144000" cy="5715000"/>
          </a:xfrm>
        </p:spPr>
        <p:txBody>
          <a:bodyPr>
            <a:normAutofit/>
          </a:bodyPr>
          <a:lstStyle/>
          <a:p>
            <a:pPr marL="0" indent="0" algn="ctr">
              <a:buNone/>
            </a:pPr>
            <a:r>
              <a:rPr lang="en-US" sz="2800" u="sng" dirty="0" smtClean="0"/>
              <a:t>Herbert Hoover vs Alfred Smith</a:t>
            </a:r>
          </a:p>
          <a:p>
            <a:r>
              <a:rPr lang="en-US" sz="2800" b="1" dirty="0" smtClean="0"/>
              <a:t>Hoover won </a:t>
            </a:r>
            <a:r>
              <a:rPr lang="en-US" sz="2800" dirty="0" smtClean="0"/>
              <a:t>because he was able to point to years of prosperity under Republican leadership (Roaring 20s).    </a:t>
            </a:r>
          </a:p>
          <a:p>
            <a:r>
              <a:rPr lang="en-US" sz="2800" dirty="0" smtClean="0"/>
              <a:t>Hoover is beloved not only in the US… but also around the world…</a:t>
            </a:r>
          </a:p>
          <a:p>
            <a:endParaRPr lang="en-US" sz="2800" dirty="0" smtClean="0"/>
          </a:p>
          <a:p>
            <a:r>
              <a:rPr lang="en-US" sz="2800" dirty="0" smtClean="0">
                <a:hlinkClick r:id="rId2"/>
              </a:rPr>
              <a:t>Hoover and the Election of 1928: Landslide</a:t>
            </a:r>
            <a:endParaRPr lang="en-US" sz="2800" dirty="0" smtClean="0">
              <a:hlinkClick r:id="rId3"/>
            </a:endParaRPr>
          </a:p>
          <a:p>
            <a:r>
              <a:rPr lang="en-US" sz="2800" dirty="0" smtClean="0">
                <a:hlinkClick r:id="rId3"/>
              </a:rPr>
              <a:t>Hoover &amp; Poland</a:t>
            </a:r>
            <a:endParaRPr lang="en-US" sz="2800" dirty="0" smtClean="0"/>
          </a:p>
          <a:p>
            <a:pPr marL="0" indent="0">
              <a:buNone/>
            </a:pPr>
            <a:endParaRPr lang="en-US" sz="2800" dirty="0" smtClean="0"/>
          </a:p>
          <a:p>
            <a:r>
              <a:rPr lang="en-US" sz="2800" dirty="0" smtClean="0"/>
              <a:t>…Republicans were boasting that poverty would be eradicated during Hoover’s presidency.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0000"/>
            <a:lum/>
          </a:blip>
          <a:srcRect/>
          <a:stretch>
            <a:fillRect l="-14000" r="-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9615" y="193431"/>
            <a:ext cx="7239000" cy="990600"/>
          </a:xfrm>
        </p:spPr>
        <p:txBody>
          <a:bodyPr/>
          <a:lstStyle/>
          <a:p>
            <a:r>
              <a:rPr lang="en-US" b="1" u="sng" dirty="0" smtClean="0"/>
              <a:t>Signs of trouble ahead?</a:t>
            </a:r>
            <a:endParaRPr lang="en-US" b="1" u="sng" dirty="0"/>
          </a:p>
        </p:txBody>
      </p:sp>
      <p:sp>
        <p:nvSpPr>
          <p:cNvPr id="3" name="Content Placeholder 2"/>
          <p:cNvSpPr>
            <a:spLocks noGrp="1"/>
          </p:cNvSpPr>
          <p:nvPr>
            <p:ph sz="quarter" idx="1"/>
          </p:nvPr>
        </p:nvSpPr>
        <p:spPr/>
        <p:txBody>
          <a:bodyPr/>
          <a:lstStyle/>
          <a:p>
            <a:pPr>
              <a:buNone/>
            </a:pPr>
            <a:r>
              <a:rPr lang="en-US" sz="3200" dirty="0" smtClean="0"/>
              <a:t>Some economists warned of “weaknesses” in the U.S. economy (Superficial Prosperity).</a:t>
            </a:r>
          </a:p>
          <a:p>
            <a:pPr>
              <a:buNone/>
            </a:pPr>
            <a:endParaRPr lang="en-US" sz="3200" dirty="0" smtClean="0"/>
          </a:p>
          <a:p>
            <a:pPr>
              <a:buNone/>
            </a:pPr>
            <a:r>
              <a:rPr lang="en-US" sz="3200" dirty="0" smtClean="0"/>
              <a:t>What do you think the economists were worried about? (Ch. 20 &amp; 21)?</a:t>
            </a:r>
          </a:p>
          <a:p>
            <a:pPr>
              <a:buNone/>
            </a:pPr>
            <a:endParaRPr lang="en-US" sz="3200" dirty="0" smtClean="0"/>
          </a:p>
          <a:p>
            <a:pPr>
              <a:buNone/>
            </a:pPr>
            <a:endParaRPr lang="en-US" sz="3200" dirty="0"/>
          </a:p>
          <a:p>
            <a:pPr>
              <a:buNone/>
            </a:pPr>
            <a:r>
              <a:rPr lang="en-US" sz="3200" b="1" u="sng" dirty="0" smtClean="0"/>
              <a:t>So…what caused the Great Depression???</a:t>
            </a:r>
          </a:p>
          <a:p>
            <a:pPr>
              <a:buNone/>
            </a:pPr>
            <a:endParaRPr lang="en-US" dirty="0"/>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caused the Depression?</a:t>
            </a:r>
            <a:endParaRPr lang="en-US" dirty="0"/>
          </a:p>
        </p:txBody>
      </p:sp>
      <p:sp>
        <p:nvSpPr>
          <p:cNvPr id="3" name="Content Placeholder 2"/>
          <p:cNvSpPr>
            <a:spLocks noGrp="1"/>
          </p:cNvSpPr>
          <p:nvPr>
            <p:ph sz="quarter" idx="1"/>
          </p:nvPr>
        </p:nvSpPr>
        <p:spPr/>
        <p:txBody>
          <a:bodyPr>
            <a:normAutofit/>
          </a:bodyPr>
          <a:lstStyle/>
          <a:p>
            <a:r>
              <a:rPr lang="en-US" dirty="0" smtClean="0"/>
              <a:t>Split up into groups. Each group will be responsible for reporting on a specific cause.</a:t>
            </a:r>
          </a:p>
          <a:p>
            <a:endParaRPr lang="en-US" dirty="0"/>
          </a:p>
          <a:p>
            <a:r>
              <a:rPr lang="en-US" dirty="0" smtClean="0"/>
              <a:t>Group 1: “Industries in Trouble” (671)</a:t>
            </a:r>
          </a:p>
          <a:p>
            <a:r>
              <a:rPr lang="en-US" dirty="0" smtClean="0"/>
              <a:t>Group 2: “Farmers need a lift” (671)</a:t>
            </a:r>
          </a:p>
          <a:p>
            <a:r>
              <a:rPr lang="en-US" dirty="0" smtClean="0"/>
              <a:t>Group 3: “Consumers have less money to spend” &amp; “Living on credit” (671-672).</a:t>
            </a:r>
          </a:p>
          <a:p>
            <a:r>
              <a:rPr lang="en-US" dirty="0" smtClean="0"/>
              <a:t>Group 4: “Uneven distribution of income” (672).</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Group Report (Copy down into your notes):</a:t>
            </a:r>
            <a:endParaRPr lang="en-US" dirty="0"/>
          </a:p>
        </p:txBody>
      </p:sp>
      <p:sp>
        <p:nvSpPr>
          <p:cNvPr id="3" name="Content Placeholder 2"/>
          <p:cNvSpPr>
            <a:spLocks noGrp="1"/>
          </p:cNvSpPr>
          <p:nvPr>
            <p:ph sz="quarter" idx="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PART I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dirty="0" smtClean="0"/>
              <a:t>What caused the Great Depression?</a:t>
            </a:r>
            <a:endParaRPr lang="en-US" dirty="0"/>
          </a:p>
        </p:txBody>
      </p:sp>
      <p:sp>
        <p:nvSpPr>
          <p:cNvPr id="3" name="Content Placeholder 2"/>
          <p:cNvSpPr>
            <a:spLocks noGrp="1"/>
          </p:cNvSpPr>
          <p:nvPr>
            <p:ph sz="quarter" idx="1"/>
          </p:nvPr>
        </p:nvSpPr>
        <p:spPr>
          <a:xfrm>
            <a:off x="0" y="990600"/>
            <a:ext cx="9144000" cy="5867400"/>
          </a:xfrm>
        </p:spPr>
        <p:txBody>
          <a:bodyPr>
            <a:normAutofit/>
          </a:bodyPr>
          <a:lstStyle/>
          <a:p>
            <a:r>
              <a:rPr lang="en-US" dirty="0" smtClean="0"/>
              <a:t>The availability and widespread use of credit</a:t>
            </a:r>
          </a:p>
          <a:p>
            <a:endParaRPr lang="en-US" dirty="0" smtClean="0"/>
          </a:p>
          <a:p>
            <a:r>
              <a:rPr lang="en-US" dirty="0" smtClean="0"/>
              <a:t>The unequal distribution of income and jobs</a:t>
            </a:r>
          </a:p>
          <a:p>
            <a:endParaRPr lang="en-US" dirty="0" smtClean="0"/>
          </a:p>
          <a:p>
            <a:r>
              <a:rPr lang="en-US" dirty="0" smtClean="0"/>
              <a:t>Tariffs and war debt policies that cut down the foreign market for American goods</a:t>
            </a:r>
          </a:p>
          <a:p>
            <a:endParaRPr lang="en-US" dirty="0" smtClean="0"/>
          </a:p>
          <a:p>
            <a:r>
              <a:rPr lang="en-US" dirty="0" smtClean="0"/>
              <a:t>An agricultural crisis</a:t>
            </a:r>
          </a:p>
          <a:p>
            <a:endParaRPr lang="en-US" dirty="0" smtClean="0"/>
          </a:p>
          <a:p>
            <a:r>
              <a:rPr lang="en-US" dirty="0" smtClean="0"/>
              <a:t>Widespread panic and attempts to withdraw money from banks</a:t>
            </a:r>
          </a:p>
          <a:p>
            <a:endParaRPr lang="en-US" dirty="0" smtClean="0"/>
          </a:p>
          <a:p>
            <a:r>
              <a:rPr lang="en-US" dirty="0" smtClean="0"/>
              <a:t>The Great Stock Market Crash of 1929</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3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1"/>
                </a:solidFill>
              </a:rPr>
              <a:t>Black Tuesday: The Last Straw</a:t>
            </a:r>
            <a:endParaRPr lang="en-US" b="1" u="sng" dirty="0">
              <a:solidFill>
                <a:schemeClr val="tx1"/>
              </a:solidFill>
            </a:endParaRPr>
          </a:p>
        </p:txBody>
      </p:sp>
      <p:sp>
        <p:nvSpPr>
          <p:cNvPr id="3" name="Content Placeholder 2"/>
          <p:cNvSpPr>
            <a:spLocks noGrp="1"/>
          </p:cNvSpPr>
          <p:nvPr>
            <p:ph sz="quarter" idx="1"/>
          </p:nvPr>
        </p:nvSpPr>
        <p:spPr>
          <a:xfrm>
            <a:off x="17585" y="3429000"/>
            <a:ext cx="9144000" cy="3429000"/>
          </a:xfrm>
        </p:spPr>
        <p:txBody>
          <a:bodyPr>
            <a:normAutofit fontScale="55000" lnSpcReduction="20000"/>
          </a:bodyPr>
          <a:lstStyle/>
          <a:p>
            <a:pPr>
              <a:buNone/>
            </a:pPr>
            <a:endParaRPr lang="en-US" dirty="0" smtClean="0"/>
          </a:p>
          <a:p>
            <a:pPr>
              <a:buNone/>
            </a:pPr>
            <a:r>
              <a:rPr lang="en-US" sz="3200" dirty="0" smtClean="0"/>
              <a:t>  </a:t>
            </a:r>
          </a:p>
          <a:p>
            <a:pPr>
              <a:buNone/>
            </a:pPr>
            <a:endParaRPr lang="en-US" sz="3200" dirty="0" smtClean="0"/>
          </a:p>
          <a:p>
            <a:pPr>
              <a:buNone/>
            </a:pPr>
            <a:r>
              <a:rPr lang="en-US" sz="5800" dirty="0" smtClean="0"/>
              <a:t>On October 29</a:t>
            </a:r>
            <a:r>
              <a:rPr lang="en-US" sz="5800" baseline="30000" dirty="0" smtClean="0"/>
              <a:t>th</a:t>
            </a:r>
            <a:r>
              <a:rPr lang="en-US" sz="5800" dirty="0" smtClean="0"/>
              <a:t>, 1929 investors began to quickly sell their stock and pull out their investments.</a:t>
            </a:r>
          </a:p>
          <a:p>
            <a:endParaRPr lang="en-US" sz="5800" dirty="0"/>
          </a:p>
          <a:p>
            <a:r>
              <a:rPr lang="en-US" sz="5800" dirty="0" smtClean="0"/>
              <a:t>This caused panic… everyone tried to sell their stock at the same time causing the market to “crash”</a:t>
            </a:r>
          </a:p>
          <a:p>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3446" y="1902655"/>
            <a:ext cx="8229600" cy="4937760"/>
          </a:xfrm>
        </p:spPr>
        <p:txBody>
          <a:bodyPr>
            <a:normAutofit fontScale="92500" lnSpcReduction="10000"/>
          </a:bodyPr>
          <a:lstStyle/>
          <a:p>
            <a:endParaRPr lang="en-US" dirty="0" smtClean="0"/>
          </a:p>
          <a:p>
            <a:endParaRPr lang="en-US" dirty="0" smtClean="0"/>
          </a:p>
          <a:p>
            <a:endParaRPr lang="en-US" dirty="0" smtClean="0"/>
          </a:p>
          <a:p>
            <a:r>
              <a:rPr lang="en-US" sz="3200" b="1" dirty="0" smtClean="0"/>
              <a:t>By November… investors had lost $30 billion… </a:t>
            </a:r>
            <a:r>
              <a:rPr lang="en-US" sz="3200" dirty="0" smtClean="0"/>
              <a:t>(an amount equal to the total amount the US spent during World War I).</a:t>
            </a:r>
          </a:p>
          <a:p>
            <a:endParaRPr lang="en-US" sz="3200" u="sng" dirty="0" smtClean="0"/>
          </a:p>
          <a:p>
            <a:r>
              <a:rPr lang="en-US" sz="3200" b="1" u="sng" dirty="0" smtClean="0"/>
              <a:t>The Great Depression </a:t>
            </a:r>
            <a:r>
              <a:rPr lang="en-US" sz="3200" dirty="0" smtClean="0"/>
              <a:t>– A period from 1929 to 1940 in which the U.S. economy (and much of Europe’s economy) plummeted and unemployment sky rocketed.</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9144000" cy="6555641"/>
          </a:xfrm>
          <a:prstGeom prst="rect">
            <a:avLst/>
          </a:prstGeom>
          <a:noFill/>
        </p:spPr>
        <p:txBody>
          <a:bodyPr wrap="square" rtlCol="0">
            <a:spAutoFit/>
          </a:bodyPr>
          <a:lstStyle/>
          <a:p>
            <a:r>
              <a:rPr lang="en-US" sz="3600" b="1" u="sng" dirty="0" smtClean="0"/>
              <a:t>The Collapse of the Banking System</a:t>
            </a:r>
          </a:p>
          <a:p>
            <a:r>
              <a:rPr lang="en-US" sz="3600" dirty="0" smtClean="0"/>
              <a:t>-Many people panicked and tried to pull all of their money out of banks. Too many people taking money out too quickly caused the banks to fail – and people lost everything.</a:t>
            </a:r>
          </a:p>
          <a:p>
            <a:endParaRPr lang="en-US" sz="3600" dirty="0" smtClean="0"/>
          </a:p>
          <a:p>
            <a:endParaRPr lang="en-US" sz="3600" dirty="0"/>
          </a:p>
          <a:p>
            <a:r>
              <a:rPr lang="en-US" sz="3600" dirty="0" smtClean="0"/>
              <a:t>-As a result of the depression and collapse of the U.S. stock and banking system, many people developed a strong mistrust for the banking system.</a:t>
            </a:r>
          </a:p>
          <a:p>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0"/>
            <a:ext cx="8305800" cy="5078313"/>
          </a:xfrm>
          <a:prstGeom prst="rect">
            <a:avLst/>
          </a:prstGeom>
          <a:noFill/>
        </p:spPr>
        <p:txBody>
          <a:bodyPr wrap="square" rtlCol="0">
            <a:spAutoFit/>
          </a:bodyPr>
          <a:lstStyle/>
          <a:p>
            <a:pPr algn="ctr"/>
            <a:r>
              <a:rPr lang="en-US" sz="3600" u="sng" dirty="0" smtClean="0"/>
              <a:t>Americans Lose Trust in Banks</a:t>
            </a:r>
          </a:p>
          <a:p>
            <a:r>
              <a:rPr lang="en-US" sz="3600" dirty="0" smtClean="0"/>
              <a:t>-</a:t>
            </a:r>
            <a:r>
              <a:rPr lang="en-US" sz="3600" dirty="0"/>
              <a:t>It would take YEARS…and for some…an entire generation to regain trust in the banking system.</a:t>
            </a:r>
          </a:p>
          <a:p>
            <a:endParaRPr lang="en-US" sz="3600" dirty="0"/>
          </a:p>
          <a:p>
            <a:r>
              <a:rPr lang="en-US" sz="3600" dirty="0"/>
              <a:t>-This is why the government will “guarantee” your money up to a certain amount today. This is called the FDIC (Federal Deposit Insurance Corporation)</a:t>
            </a:r>
          </a:p>
        </p:txBody>
      </p:sp>
    </p:spTree>
    <p:extLst>
      <p:ext uri="{BB962C8B-B14F-4D97-AF65-F5344CB8AC3E}">
        <p14:creationId xmlns:p14="http://schemas.microsoft.com/office/powerpoint/2010/main" val="4275006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3000"/>
            <a:lum/>
          </a:blip>
          <a:srcRect/>
          <a:stretch>
            <a:fillRect t="-40000" b="-40000"/>
          </a:stretch>
        </a:blipFill>
        <a:effectLst/>
      </p:bgPr>
    </p:bg>
    <p:spTree>
      <p:nvGrpSpPr>
        <p:cNvPr id="1" name=""/>
        <p:cNvGrpSpPr/>
        <p:nvPr/>
      </p:nvGrpSpPr>
      <p:grpSpPr>
        <a:xfrm>
          <a:off x="0" y="0"/>
          <a:ext cx="0" cy="0"/>
          <a:chOff x="0" y="0"/>
          <a:chExt cx="0" cy="0"/>
        </a:xfrm>
      </p:grpSpPr>
      <p:sp>
        <p:nvSpPr>
          <p:cNvPr id="2" name="TextBox 1"/>
          <p:cNvSpPr txBox="1"/>
          <p:nvPr/>
        </p:nvSpPr>
        <p:spPr>
          <a:xfrm>
            <a:off x="323273" y="323273"/>
            <a:ext cx="8497454" cy="4832092"/>
          </a:xfrm>
          <a:prstGeom prst="rect">
            <a:avLst/>
          </a:prstGeom>
          <a:noFill/>
        </p:spPr>
        <p:txBody>
          <a:bodyPr wrap="square" rtlCol="0">
            <a:spAutoFit/>
          </a:bodyPr>
          <a:lstStyle/>
          <a:p>
            <a:r>
              <a:rPr lang="en-US" sz="2800" b="1" dirty="0" smtClean="0"/>
              <a:t>During the Depression…</a:t>
            </a:r>
          </a:p>
          <a:p>
            <a:r>
              <a:rPr lang="en-US" sz="2800" b="1" dirty="0" smtClean="0"/>
              <a:t>People lived longer: </a:t>
            </a:r>
            <a:r>
              <a:rPr lang="en-US" sz="2800" dirty="0" smtClean="0"/>
              <a:t>Life expectancy actually went UP (6.2 years) during the Depression.</a:t>
            </a:r>
            <a:endParaRPr lang="en-US" sz="2800" b="1" dirty="0" smtClean="0"/>
          </a:p>
          <a:p>
            <a:endParaRPr lang="en-US" sz="2800" b="1" dirty="0"/>
          </a:p>
          <a:p>
            <a:r>
              <a:rPr lang="en-US" sz="2800" b="1" dirty="0" smtClean="0"/>
              <a:t>Why?: </a:t>
            </a:r>
            <a:r>
              <a:rPr lang="en-US" sz="2800" dirty="0" smtClean="0"/>
              <a:t>Advances in healthcare, different working conditions (less work = slow pace, less accidents)  </a:t>
            </a:r>
            <a:r>
              <a:rPr lang="en-US" sz="2800" b="1" u="sng" dirty="0" smtClean="0"/>
              <a:t>Source</a:t>
            </a:r>
            <a:r>
              <a:rPr lang="en-US" sz="2800" dirty="0" smtClean="0"/>
              <a:t>: University of Michigan Study in 2009</a:t>
            </a:r>
          </a:p>
          <a:p>
            <a:endParaRPr lang="en-US" sz="2800" dirty="0"/>
          </a:p>
          <a:p>
            <a:r>
              <a:rPr lang="en-US" sz="2800" b="1" dirty="0" smtClean="0"/>
              <a:t>Cons:</a:t>
            </a:r>
            <a:r>
              <a:rPr lang="en-US" sz="2800" dirty="0" smtClean="0"/>
              <a:t> People must stretch their finances over longer life spans… this is a drain on the economy &amp; affects people’s retirements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9000"/>
            <a:lum/>
          </a:blip>
          <a:srcRect/>
          <a:stretch>
            <a:fillRect t="-40000" b="-40000"/>
          </a:stretch>
        </a:blipFill>
        <a:effectLst/>
      </p:bgPr>
    </p:bg>
    <p:spTree>
      <p:nvGrpSpPr>
        <p:cNvPr id="1" name=""/>
        <p:cNvGrpSpPr/>
        <p:nvPr/>
      </p:nvGrpSpPr>
      <p:grpSpPr>
        <a:xfrm>
          <a:off x="0" y="0"/>
          <a:ext cx="0" cy="0"/>
          <a:chOff x="0" y="0"/>
          <a:chExt cx="0" cy="0"/>
        </a:xfrm>
      </p:grpSpPr>
      <p:sp>
        <p:nvSpPr>
          <p:cNvPr id="2" name="TextBox 1"/>
          <p:cNvSpPr txBox="1"/>
          <p:nvPr/>
        </p:nvSpPr>
        <p:spPr>
          <a:xfrm>
            <a:off x="228600" y="685800"/>
            <a:ext cx="8458200" cy="5447645"/>
          </a:xfrm>
          <a:prstGeom prst="rect">
            <a:avLst/>
          </a:prstGeom>
          <a:noFill/>
        </p:spPr>
        <p:txBody>
          <a:bodyPr wrap="square" rtlCol="0">
            <a:spAutoFit/>
          </a:bodyPr>
          <a:lstStyle/>
          <a:p>
            <a:r>
              <a:rPr lang="en-US" sz="4000" b="1" u="sng" dirty="0" smtClean="0"/>
              <a:t>People lived longer cont’d…</a:t>
            </a:r>
          </a:p>
          <a:p>
            <a:r>
              <a:rPr lang="en-US" sz="2800" dirty="0" smtClean="0"/>
              <a:t>This happened again 2001 &amp; 2008… some call it “The Great Recession.”   Life expectancy went up… the economy went down… </a:t>
            </a:r>
          </a:p>
          <a:p>
            <a:endParaRPr lang="en-US" sz="2800" dirty="0" smtClean="0"/>
          </a:p>
          <a:p>
            <a:r>
              <a:rPr lang="en-US" sz="2800" dirty="0"/>
              <a:t>People had to work longer to support themselves in old age, which took jobs away from younger people</a:t>
            </a:r>
          </a:p>
          <a:p>
            <a:endParaRPr lang="en-US" sz="2800" dirty="0" smtClean="0"/>
          </a:p>
          <a:p>
            <a:r>
              <a:rPr lang="en-US" sz="2800" dirty="0" smtClean="0"/>
              <a:t>What is the difference between a </a:t>
            </a:r>
            <a:r>
              <a:rPr lang="en-US" sz="2800" b="1" u="sng" dirty="0" smtClean="0"/>
              <a:t>depression</a:t>
            </a:r>
            <a:r>
              <a:rPr lang="en-US" sz="2800" dirty="0" smtClean="0"/>
              <a:t> and a </a:t>
            </a:r>
            <a:r>
              <a:rPr lang="en-US" sz="2800" b="1" u="sng" dirty="0" smtClean="0"/>
              <a:t>recession?</a:t>
            </a:r>
          </a:p>
          <a:p>
            <a:endParaRPr lang="en-US" sz="2800" b="1" u="sng" dirty="0"/>
          </a:p>
          <a:p>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924800" cy="5262979"/>
          </a:xfrm>
          <a:prstGeom prst="rect">
            <a:avLst/>
          </a:prstGeom>
          <a:noFill/>
        </p:spPr>
        <p:txBody>
          <a:bodyPr wrap="square" rtlCol="0">
            <a:spAutoFit/>
          </a:bodyPr>
          <a:lstStyle/>
          <a:p>
            <a:r>
              <a:rPr lang="en-US" sz="2800" b="1" dirty="0" smtClean="0"/>
              <a:t>The Hawley-Smoot Tariff – </a:t>
            </a:r>
            <a:r>
              <a:rPr lang="en-US" sz="2800" dirty="0" smtClean="0"/>
              <a:t>A law designed to protect American farmers and manufacturers by limiting importation of foreign goods.</a:t>
            </a:r>
          </a:p>
          <a:p>
            <a:endParaRPr lang="en-US" sz="2800" dirty="0" smtClean="0"/>
          </a:p>
          <a:p>
            <a:r>
              <a:rPr lang="en-US" sz="2800" dirty="0" smtClean="0"/>
              <a:t>                                …</a:t>
            </a:r>
            <a:r>
              <a:rPr lang="en-US" sz="2800" smtClean="0"/>
              <a:t>However…</a:t>
            </a:r>
          </a:p>
          <a:p>
            <a:endParaRPr lang="en-US" sz="2800" dirty="0" smtClean="0"/>
          </a:p>
          <a:p>
            <a:r>
              <a:rPr lang="en-US" sz="2800" b="1" dirty="0" smtClean="0"/>
              <a:t>This had the opposite effect</a:t>
            </a:r>
            <a:r>
              <a:rPr lang="en-US" sz="2800" dirty="0" smtClean="0"/>
              <a:t>: By reducing the flow of goods into the United States, the tariff prevented other countries from earning American currency to buy American goods.    In other words…  this tariff had negative effects on the economy by removing foreign markets from the U.S. economy.</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Historical Misconceptions about the Great Depression</a:t>
            </a:r>
            <a:endParaRPr lang="en-US" dirty="0"/>
          </a:p>
        </p:txBody>
      </p:sp>
      <p:sp>
        <p:nvSpPr>
          <p:cNvPr id="3" name="Content Placeholder 2"/>
          <p:cNvSpPr>
            <a:spLocks noGrp="1"/>
          </p:cNvSpPr>
          <p:nvPr>
            <p:ph sz="quarter" idx="1"/>
          </p:nvPr>
        </p:nvSpPr>
        <p:spPr/>
        <p:txBody>
          <a:bodyPr>
            <a:normAutofit/>
          </a:bodyPr>
          <a:lstStyle/>
          <a:p>
            <a:r>
              <a:rPr lang="en-US" dirty="0" smtClean="0"/>
              <a:t>The Great Crash of 1929 did not </a:t>
            </a:r>
            <a:r>
              <a:rPr lang="en-US" u="sng" dirty="0" smtClean="0"/>
              <a:t>cause</a:t>
            </a:r>
            <a:r>
              <a:rPr lang="en-US" dirty="0" smtClean="0"/>
              <a:t> the depression, it was merely the catalyst.</a:t>
            </a:r>
          </a:p>
          <a:p>
            <a:endParaRPr lang="en-US" dirty="0"/>
          </a:p>
          <a:p>
            <a:r>
              <a:rPr lang="en-US" dirty="0" smtClean="0"/>
              <a:t>The Depression could have been prevented.</a:t>
            </a:r>
          </a:p>
          <a:p>
            <a:endParaRPr lang="en-US" dirty="0"/>
          </a:p>
          <a:p>
            <a:r>
              <a:rPr lang="en-US" dirty="0" smtClean="0"/>
              <a:t>Occurred only in the United States</a:t>
            </a:r>
          </a:p>
          <a:p>
            <a:endParaRPr lang="en-US" dirty="0"/>
          </a:p>
          <a:p>
            <a:r>
              <a:rPr lang="en-US" dirty="0" smtClean="0"/>
              <a:t>Only effected the wealthy</a:t>
            </a:r>
          </a:p>
          <a:p>
            <a:endParaRPr lang="en-US" dirty="0"/>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Who’s to blame?</a:t>
            </a:r>
            <a:endParaRPr lang="en-US" dirty="0"/>
          </a:p>
        </p:txBody>
      </p:sp>
      <p:sp>
        <p:nvSpPr>
          <p:cNvPr id="3" name="Content Placeholder 2"/>
          <p:cNvSpPr>
            <a:spLocks noGrp="1"/>
          </p:cNvSpPr>
          <p:nvPr>
            <p:ph sz="quarter" idx="1"/>
          </p:nvPr>
        </p:nvSpPr>
        <p:spPr/>
        <p:txBody>
          <a:bodyPr/>
          <a:lstStyle/>
          <a:p>
            <a:r>
              <a:rPr lang="en-US" dirty="0" smtClean="0"/>
              <a:t>People will always want someone to blame when something goes wrong.  Sometimes it’s justified and sometimes it isn’t (scapegoat).</a:t>
            </a:r>
          </a:p>
          <a:p>
            <a:endParaRPr lang="en-US" dirty="0" smtClean="0"/>
          </a:p>
          <a:p>
            <a:r>
              <a:rPr lang="en-US" dirty="0" smtClean="0"/>
              <a:t>Hoover was blamed for the depression and the once beloved president became hated… so much so that the makeshift communities that the impoverished lived in during the depression became known as “</a:t>
            </a:r>
            <a:r>
              <a:rPr lang="en-US" dirty="0" err="1" smtClean="0"/>
              <a:t>Hoovervilles</a:t>
            </a:r>
            <a:r>
              <a:rPr lang="en-US" dirty="0" smtClean="0"/>
              <a:t>”</a:t>
            </a:r>
            <a:endParaRPr lang="en-US" dirty="0"/>
          </a:p>
        </p:txBody>
      </p:sp>
      <p:pic>
        <p:nvPicPr>
          <p:cNvPr id="27650" name="Picture 2" descr="http://www.history.com/s3static/video-thumbnails/AETN-History_VMS/21/136/history_hoover_accepts_nomination_speech_still_624x352.jpg"/>
          <p:cNvPicPr>
            <a:picLocks noChangeAspect="1" noChangeArrowheads="1"/>
          </p:cNvPicPr>
          <p:nvPr/>
        </p:nvPicPr>
        <p:blipFill>
          <a:blip r:embed="rId2" cstate="print"/>
          <a:srcRect/>
          <a:stretch>
            <a:fillRect/>
          </a:stretch>
        </p:blipFill>
        <p:spPr bwMode="auto">
          <a:xfrm>
            <a:off x="5715000" y="4876800"/>
            <a:ext cx="3124200" cy="176237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Shantytown or “</a:t>
            </a:r>
            <a:r>
              <a:rPr lang="en-US" dirty="0" err="1" smtClean="0"/>
              <a:t>Hooverville</a:t>
            </a:r>
            <a:r>
              <a:rPr lang="en-US" dirty="0" smtClean="0"/>
              <a:t>”</a:t>
            </a:r>
            <a:endParaRPr lang="en-US" dirty="0"/>
          </a:p>
        </p:txBody>
      </p:sp>
      <p:sp>
        <p:nvSpPr>
          <p:cNvPr id="3" name="Content Placeholder 2"/>
          <p:cNvSpPr>
            <a:spLocks noGrp="1"/>
          </p:cNvSpPr>
          <p:nvPr>
            <p:ph sz="quarter" idx="1"/>
          </p:nvPr>
        </p:nvSpPr>
        <p:spPr/>
        <p:txBody>
          <a:bodyPr/>
          <a:lstStyle/>
          <a:p>
            <a:r>
              <a:rPr lang="en-US" dirty="0" smtClean="0">
                <a:hlinkClick r:id="rId2"/>
              </a:rPr>
              <a:t>Video</a:t>
            </a:r>
            <a:r>
              <a:rPr lang="en-US" dirty="0" smtClean="0"/>
              <a:t>: “</a:t>
            </a:r>
            <a:r>
              <a:rPr lang="en-US" dirty="0" err="1" smtClean="0"/>
              <a:t>Hoovervilles</a:t>
            </a:r>
            <a:r>
              <a:rPr lang="en-US" dirty="0" smtClean="0"/>
              <a:t>”, “Hoover Blankets”</a:t>
            </a:r>
          </a:p>
          <a:p>
            <a:endParaRPr lang="en-US" dirty="0" smtClean="0"/>
          </a:p>
          <a:p>
            <a:r>
              <a:rPr lang="en-US" dirty="0" smtClean="0"/>
              <a:t>Hobos: Wandering men who were either looking for work or were just trying to survive. Some had “given up.”</a:t>
            </a:r>
          </a:p>
          <a:p>
            <a:endParaRPr lang="en-US" dirty="0" smtClean="0"/>
          </a:p>
          <a:p>
            <a:r>
              <a:rPr lang="en-US" dirty="0" smtClean="0"/>
              <a:t>Many men abandoned their families during the depression out of the deep shame they felt for being unable to support them.</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153400" cy="4893647"/>
          </a:xfrm>
          <a:prstGeom prst="rect">
            <a:avLst/>
          </a:prstGeom>
          <a:noFill/>
        </p:spPr>
        <p:txBody>
          <a:bodyPr wrap="square" rtlCol="0">
            <a:spAutoFit/>
          </a:bodyPr>
          <a:lstStyle/>
          <a:p>
            <a:r>
              <a:rPr lang="en-US" sz="2400" b="1" u="sng" dirty="0" smtClean="0"/>
              <a:t>Activity:</a:t>
            </a:r>
          </a:p>
          <a:p>
            <a:endParaRPr lang="en-US" sz="2400" dirty="0"/>
          </a:p>
          <a:p>
            <a:r>
              <a:rPr lang="en-US" sz="2400" dirty="0" smtClean="0"/>
              <a:t>Use your notes (and your book if needed) to summarize the events that led up to the Great Depression.  You may….</a:t>
            </a:r>
          </a:p>
          <a:p>
            <a:r>
              <a:rPr lang="en-US" sz="2400" smtClean="0"/>
              <a:t>-Go </a:t>
            </a:r>
            <a:r>
              <a:rPr lang="en-US" sz="2400" dirty="0" smtClean="0"/>
              <a:t>here on your phone:</a:t>
            </a:r>
            <a:br>
              <a:rPr lang="en-US" sz="2400" dirty="0" smtClean="0"/>
            </a:br>
            <a:r>
              <a:rPr lang="en-US" sz="2400" dirty="0" smtClean="0">
                <a:hlinkClick r:id="rId2"/>
              </a:rPr>
              <a:t>http://www.hyperhistory.com/online_n2/connections_n2/great_depression.html</a:t>
            </a:r>
            <a:r>
              <a:rPr lang="en-US" sz="2400" smtClean="0"/>
              <a:t/>
            </a:r>
            <a:br>
              <a:rPr lang="en-US" sz="2400" smtClean="0"/>
            </a:br>
            <a:endParaRPr lang="en-US" sz="2400" dirty="0" smtClean="0"/>
          </a:p>
          <a:p>
            <a:pPr marL="342900" indent="-342900"/>
            <a:r>
              <a:rPr lang="en-US" sz="2400" dirty="0" smtClean="0"/>
              <a:t>1. Start with the end of World War I</a:t>
            </a:r>
          </a:p>
          <a:p>
            <a:pPr marL="342900" indent="-342900"/>
            <a:r>
              <a:rPr lang="en-US" sz="2400" dirty="0" smtClean="0"/>
              <a:t>2. End with the Great Crash of 1929</a:t>
            </a:r>
          </a:p>
          <a:p>
            <a:pPr marL="342900" indent="-342900"/>
            <a:endParaRPr lang="en-US" sz="2400" dirty="0" smtClean="0"/>
          </a:p>
          <a:p>
            <a:pPr marL="342900" indent="-342900"/>
            <a:r>
              <a:rPr lang="en-US" sz="2400" dirty="0" smtClean="0"/>
              <a:t>Add in details about factors leading up to the crash such as: use of credit, bank failures, black Tuesday, etc</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341</TotalTime>
  <Words>907</Words>
  <Application>Microsoft Office PowerPoint</Application>
  <PresentationFormat>On-screen Show (4:3)</PresentationFormat>
  <Paragraphs>105</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Bookman Old Style</vt:lpstr>
      <vt:lpstr>Gill Sans MT</vt:lpstr>
      <vt:lpstr>Wingdings</vt:lpstr>
      <vt:lpstr>Wingdings 3</vt:lpstr>
      <vt:lpstr>Origin</vt:lpstr>
      <vt:lpstr>The Nation’s Sick Economy</vt:lpstr>
      <vt:lpstr>The Election of 1928…</vt:lpstr>
      <vt:lpstr>Signs of trouble ahead?</vt:lpstr>
      <vt:lpstr>What caused the Depression?</vt:lpstr>
      <vt:lpstr>Group Report (Copy down into your notes):</vt:lpstr>
      <vt:lpstr>END PART I </vt:lpstr>
      <vt:lpstr>What caused the Great Depression?</vt:lpstr>
      <vt:lpstr>Black Tuesday: The Last Straw</vt:lpstr>
      <vt:lpstr>PowerPoint Presentation</vt:lpstr>
      <vt:lpstr>PowerPoint Presentation</vt:lpstr>
      <vt:lpstr>PowerPoint Presentation</vt:lpstr>
      <vt:lpstr>PowerPoint Presentation</vt:lpstr>
      <vt:lpstr>PowerPoint Presentation</vt:lpstr>
      <vt:lpstr>PowerPoint Presentation</vt:lpstr>
      <vt:lpstr>Historical Misconceptions about the Great Depression</vt:lpstr>
      <vt:lpstr>Who’s to blame?</vt:lpstr>
      <vt:lpstr>A Shantytown or “Hooverville”</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Nation’s Sick Economy</dc:title>
  <dc:creator>Meaghan</dc:creator>
  <cp:lastModifiedBy>Sterchi, Aaron</cp:lastModifiedBy>
  <cp:revision>24</cp:revision>
  <dcterms:created xsi:type="dcterms:W3CDTF">2015-02-01T16:46:50Z</dcterms:created>
  <dcterms:modified xsi:type="dcterms:W3CDTF">2018-09-24T18:39:51Z</dcterms:modified>
</cp:coreProperties>
</file>