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80" r:id="rId6"/>
    <p:sldId id="261" r:id="rId7"/>
    <p:sldId id="262" r:id="rId8"/>
    <p:sldId id="263" r:id="rId9"/>
    <p:sldId id="272" r:id="rId10"/>
    <p:sldId id="268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124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3F4F-4D56-4493-8128-5A9874494581}" type="datetimeFigureOut">
              <a:rPr lang="en-US" smtClean="0"/>
              <a:pPr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6C80-B405-4B49-8A4F-3378F1861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3F4F-4D56-4493-8128-5A9874494581}" type="datetimeFigureOut">
              <a:rPr lang="en-US" smtClean="0"/>
              <a:pPr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6C80-B405-4B49-8A4F-3378F1861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3F4F-4D56-4493-8128-5A9874494581}" type="datetimeFigureOut">
              <a:rPr lang="en-US" smtClean="0"/>
              <a:pPr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6C80-B405-4B49-8A4F-3378F1861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3F4F-4D56-4493-8128-5A9874494581}" type="datetimeFigureOut">
              <a:rPr lang="en-US" smtClean="0"/>
              <a:pPr/>
              <a:t>9/4/2018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6C80-B405-4B49-8A4F-3378F1861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3F4F-4D56-4493-8128-5A9874494581}" type="datetimeFigureOut">
              <a:rPr lang="en-US" smtClean="0"/>
              <a:pPr/>
              <a:t>9/4/2018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6C80-B405-4B49-8A4F-3378F1861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3F4F-4D56-4493-8128-5A9874494581}" type="datetimeFigureOut">
              <a:rPr lang="en-US" smtClean="0"/>
              <a:pPr/>
              <a:t>9/4/2018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6C80-B405-4B49-8A4F-3378F1861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3F4F-4D56-4493-8128-5A9874494581}" type="datetimeFigureOut">
              <a:rPr lang="en-US" smtClean="0"/>
              <a:pPr/>
              <a:t>9/4/2018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6C80-B405-4B49-8A4F-3378F1861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3F4F-4D56-4493-8128-5A9874494581}" type="datetimeFigureOut">
              <a:rPr lang="en-US" smtClean="0"/>
              <a:pPr/>
              <a:t>9/4/2018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6C80-B405-4B49-8A4F-3378F1861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3F4F-4D56-4493-8128-5A9874494581}" type="datetimeFigureOut">
              <a:rPr lang="en-US" smtClean="0"/>
              <a:pPr/>
              <a:t>9/4/2018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6C80-B405-4B49-8A4F-3378F1861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3F4F-4D56-4493-8128-5A9874494581}" type="datetimeFigureOut">
              <a:rPr lang="en-US" smtClean="0"/>
              <a:pPr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6C80-B405-4B49-8A4F-3378F1861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3F4F-4D56-4493-8128-5A9874494581}" type="datetimeFigureOut">
              <a:rPr lang="en-US" smtClean="0"/>
              <a:pPr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6C80-B405-4B49-8A4F-3378F1861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A3F4F-4D56-4493-8128-5A9874494581}" type="datetimeFigureOut">
              <a:rPr lang="en-US" smtClean="0"/>
              <a:pPr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6C80-B405-4B49-8A4F-3378F1861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3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Postwar Issues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Module 17.2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211"/>
            <a:ext cx="8229600" cy="1143000"/>
          </a:xfrm>
        </p:spPr>
        <p:txBody>
          <a:bodyPr/>
          <a:lstStyle/>
          <a:p>
            <a:r>
              <a:rPr lang="en-US" dirty="0" smtClean="0"/>
              <a:t>Postwar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5976"/>
            <a:ext cx="9144000" cy="5642024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rgbClr val="FF0000"/>
                </a:solidFill>
              </a:rPr>
              <a:t>Americans had historically been an </a:t>
            </a:r>
            <a:r>
              <a:rPr lang="en-US" sz="3000" b="1" u="sng" dirty="0">
                <a:solidFill>
                  <a:srgbClr val="FF0000"/>
                </a:solidFill>
              </a:rPr>
              <a:t>Isolationist</a:t>
            </a:r>
            <a:r>
              <a:rPr lang="en-US" sz="3000" b="1" dirty="0">
                <a:solidFill>
                  <a:srgbClr val="FF0000"/>
                </a:solidFill>
              </a:rPr>
              <a:t> </a:t>
            </a:r>
            <a:r>
              <a:rPr lang="en-US" sz="3000" dirty="0">
                <a:solidFill>
                  <a:srgbClr val="FF0000"/>
                </a:solidFill>
              </a:rPr>
              <a:t>country</a:t>
            </a:r>
            <a:r>
              <a:rPr lang="en-US" sz="3000" dirty="0"/>
              <a:t>, wishing to keep to itself and not get dragged into Europe’s </a:t>
            </a:r>
            <a:r>
              <a:rPr lang="en-US" sz="3000" dirty="0" smtClean="0"/>
              <a:t>problems (a continent plagued by warfare throughout its history).</a:t>
            </a:r>
          </a:p>
          <a:p>
            <a:endParaRPr lang="en-US" sz="3000" dirty="0"/>
          </a:p>
          <a:p>
            <a:r>
              <a:rPr lang="en-US" sz="3000" dirty="0" smtClean="0">
                <a:solidFill>
                  <a:srgbClr val="FF0000"/>
                </a:solidFill>
              </a:rPr>
              <a:t>Many </a:t>
            </a:r>
            <a:r>
              <a:rPr lang="en-US" sz="3000" dirty="0">
                <a:solidFill>
                  <a:srgbClr val="FF0000"/>
                </a:solidFill>
              </a:rPr>
              <a:t>Americans became fearful of outsiders</a:t>
            </a:r>
            <a:r>
              <a:rPr lang="en-US" sz="3000" dirty="0"/>
              <a:t>. A wave of </a:t>
            </a:r>
            <a:r>
              <a:rPr lang="en-US" sz="3000" b="1" u="sng" dirty="0"/>
              <a:t>nativism</a:t>
            </a:r>
            <a:r>
              <a:rPr lang="en-US" sz="3000" dirty="0"/>
              <a:t> swept the nation</a:t>
            </a:r>
            <a:r>
              <a:rPr lang="en-US" sz="3000" dirty="0" smtClean="0"/>
              <a:t>.</a:t>
            </a:r>
          </a:p>
          <a:p>
            <a:endParaRPr lang="en-US" sz="3000" dirty="0"/>
          </a:p>
          <a:p>
            <a:r>
              <a:rPr lang="en-US" sz="3000" b="1" dirty="0">
                <a:solidFill>
                  <a:srgbClr val="FF0000"/>
                </a:solidFill>
              </a:rPr>
              <a:t>Nativism</a:t>
            </a:r>
            <a:r>
              <a:rPr lang="en-US" sz="3000" dirty="0">
                <a:solidFill>
                  <a:srgbClr val="FF0000"/>
                </a:solidFill>
              </a:rPr>
              <a:t> - prejudice against foreign-born people</a:t>
            </a:r>
          </a:p>
          <a:p>
            <a:r>
              <a:rPr lang="en-US" sz="3000" b="1" dirty="0">
                <a:solidFill>
                  <a:srgbClr val="FF0000"/>
                </a:solidFill>
              </a:rPr>
              <a:t>Isolationism </a:t>
            </a:r>
            <a:r>
              <a:rPr lang="en-US" sz="3000" dirty="0">
                <a:solidFill>
                  <a:srgbClr val="FF0000"/>
                </a:solidFill>
              </a:rPr>
              <a:t>– a policy of pulling away from involvement in world affairs.</a:t>
            </a:r>
          </a:p>
          <a:p>
            <a:endParaRPr lang="en-US" dirty="0"/>
          </a:p>
        </p:txBody>
      </p:sp>
      <p:pic>
        <p:nvPicPr>
          <p:cNvPr id="24578" name="Picture 2" descr="http://d.wildapricot.net/images/newsblog/trendsimage.jpg?sfvrsn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-31579"/>
            <a:ext cx="1415473" cy="11677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4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Red Scare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In Russia, a group of revolutionaries called the </a:t>
            </a:r>
            <a:r>
              <a:rPr lang="en-US" sz="4000" b="1" dirty="0">
                <a:solidFill>
                  <a:schemeClr val="bg1"/>
                </a:solidFill>
              </a:rPr>
              <a:t>Bolsheviks</a:t>
            </a:r>
            <a:r>
              <a:rPr lang="en-US" sz="4000" dirty="0">
                <a:solidFill>
                  <a:schemeClr val="bg1"/>
                </a:solidFill>
              </a:rPr>
              <a:t> overthrew the Czar and established a military dictatorship. </a:t>
            </a:r>
            <a:r>
              <a:rPr lang="en-US" sz="4000" dirty="0"/>
              <a:t>They called themselves “communists” in an attempt to appeal to the common person in their society, drawing on the ideas of Karl </a:t>
            </a:r>
            <a:r>
              <a:rPr lang="en-US" sz="4000" dirty="0" smtClean="0"/>
              <a:t>Marx.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Communism in America?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5257800"/>
          </a:xfrm>
        </p:spPr>
        <p:txBody>
          <a:bodyPr>
            <a:normAutofit/>
          </a:bodyPr>
          <a:lstStyle/>
          <a:p>
            <a:r>
              <a:rPr lang="en-US" b="1" dirty="0"/>
              <a:t>In America, a communist party was </a:t>
            </a:r>
            <a:r>
              <a:rPr lang="en-US" b="1" dirty="0" smtClean="0"/>
              <a:t>established after the war, </a:t>
            </a:r>
            <a:r>
              <a:rPr lang="en-US" b="1" dirty="0"/>
              <a:t>and when several bombs were mailed to government and business leaders,  </a:t>
            </a:r>
            <a:r>
              <a:rPr lang="en-US" b="1" dirty="0">
                <a:solidFill>
                  <a:srgbClr val="FF0000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American public </a:t>
            </a:r>
            <a:r>
              <a:rPr lang="en-US" b="1" dirty="0">
                <a:solidFill>
                  <a:srgbClr val="FF0000"/>
                </a:solidFill>
              </a:rPr>
              <a:t>began to grow fearful of the spread of communism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</a:p>
          <a:p>
            <a:endParaRPr lang="en-US" b="1" dirty="0"/>
          </a:p>
          <a:p>
            <a:r>
              <a:rPr lang="en-US" b="1" dirty="0">
                <a:solidFill>
                  <a:srgbClr val="FF0000"/>
                </a:solidFill>
              </a:rPr>
              <a:t>This is important because the fear of communism </a:t>
            </a:r>
            <a:r>
              <a:rPr lang="en-US" b="1" dirty="0" smtClean="0">
                <a:solidFill>
                  <a:srgbClr val="FF0000"/>
                </a:solidFill>
              </a:rPr>
              <a:t>played </a:t>
            </a:r>
            <a:r>
              <a:rPr lang="en-US" b="1" dirty="0">
                <a:solidFill>
                  <a:srgbClr val="FF0000"/>
                </a:solidFill>
              </a:rPr>
              <a:t>an enormous role in United States foreign policy until 1991 – and some would argue until the present date.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Sacco &amp; Vanzetti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Italian immigrants who were put on trial for murder.</a:t>
            </a:r>
          </a:p>
          <a:p>
            <a:endParaRPr lang="en-US" dirty="0"/>
          </a:p>
          <a:p>
            <a:r>
              <a:rPr lang="en-US" dirty="0" smtClean="0"/>
              <a:t>Many historians say that they were unfairly tried due to their political beliefs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54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Palmer Raids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 1919, </a:t>
            </a:r>
            <a:r>
              <a:rPr lang="en-US" dirty="0" smtClean="0">
                <a:solidFill>
                  <a:srgbClr val="FF0000"/>
                </a:solidFill>
              </a:rPr>
              <a:t>Attorney General Mitchell </a:t>
            </a:r>
            <a:r>
              <a:rPr lang="en-US" dirty="0">
                <a:solidFill>
                  <a:srgbClr val="FF0000"/>
                </a:solidFill>
              </a:rPr>
              <a:t>Palmer appointed J. Edgar Hoover to be in charge of hunting down suspected Communists, socialists, and </a:t>
            </a:r>
            <a:r>
              <a:rPr lang="en-US" dirty="0" smtClean="0">
                <a:solidFill>
                  <a:srgbClr val="FF0000"/>
                </a:solidFill>
              </a:rPr>
              <a:t>anarchists.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trampled people’s civil rights, invading private homes and offices and jailing suspects without allowing them legal counsel. Hundreds of foreign-born people were deported without trials.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1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44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Responses to the fear of “Communism”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6446"/>
            <a:ext cx="9144000" cy="5691554"/>
          </a:xfrm>
        </p:spPr>
        <p:txBody>
          <a:bodyPr>
            <a:normAutofit/>
          </a:bodyPr>
          <a:lstStyle/>
          <a:p>
            <a:r>
              <a:rPr lang="en-US" b="1" dirty="0"/>
              <a:t>The Ku Klux Klan </a:t>
            </a:r>
            <a:r>
              <a:rPr lang="en-US" dirty="0"/>
              <a:t>– Membership in the </a:t>
            </a:r>
            <a:r>
              <a:rPr lang="en-US" dirty="0" smtClean="0"/>
              <a:t>group </a:t>
            </a:r>
            <a:r>
              <a:rPr lang="en-US" dirty="0"/>
              <a:t>soared as a result of the Red Scare and the Klan became politically dominant in many states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“Keep America for the Americans” </a:t>
            </a:r>
            <a:r>
              <a:rPr lang="en-US" dirty="0"/>
              <a:t>– A prevailing attitude that argued that because there was less of a need for low-skilled jobs in America, there was no longer a need for immigrants to come into the US and take them.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Fear of Immigrants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The Emergency Quota Act of 1921 –</a:t>
            </a:r>
            <a:r>
              <a:rPr lang="en-US" dirty="0">
                <a:solidFill>
                  <a:srgbClr val="FF0000"/>
                </a:solidFill>
              </a:rPr>
              <a:t> Established a maximum number of people who could enter the U.S. from each foreign country in order to protect domestic jobs and national security.</a:t>
            </a:r>
          </a:p>
          <a:p>
            <a:endParaRPr lang="en-US" dirty="0"/>
          </a:p>
        </p:txBody>
      </p:sp>
      <p:pic>
        <p:nvPicPr>
          <p:cNvPr id="1026" name="Picture 2" descr="https://quotidianwonders.files.wordpress.com/2013/01/no-amnes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169" y="4212803"/>
            <a:ext cx="2965450" cy="191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Connection to today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 </a:t>
            </a:r>
            <a:r>
              <a:rPr lang="en-US" b="1" dirty="0" smtClean="0"/>
              <a:t>   </a:t>
            </a:r>
            <a:r>
              <a:rPr lang="en-US" dirty="0" smtClean="0"/>
              <a:t>This debate goes on today. You may have heard discussion of “immigration reform”, “national security”, “the war on terror”, and other types of socio-political discussions.</a:t>
            </a:r>
            <a:endParaRPr lang="en-US" dirty="0"/>
          </a:p>
          <a:p>
            <a:endParaRPr lang="en-US" dirty="0"/>
          </a:p>
        </p:txBody>
      </p:sp>
      <p:pic>
        <p:nvPicPr>
          <p:cNvPr id="17410" name="Picture 2" descr="https://encrypted-tbn2.gstatic.com/images?q=tbn:ANd9GcRrP7hYvsaSExMNbdhYd4A5eLiT6WcuK2p26BRV0h-1Y_u3UEqjy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4310743"/>
            <a:ext cx="3962400" cy="2547257"/>
          </a:xfrm>
          <a:prstGeom prst="rect">
            <a:avLst/>
          </a:prstGeom>
          <a:noFill/>
        </p:spPr>
      </p:pic>
      <p:pic>
        <p:nvPicPr>
          <p:cNvPr id="17412" name="Picture 4" descr="https://encrypted-tbn0.gstatic.com/images?q=tbn:ANd9GcS8i5OP0RLQRTRWlZbhmT7QgrXGEfICDMbJw0xVXRZazgV7MO0zO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03529"/>
            <a:ext cx="4419600" cy="27544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Labor Unrest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/>
          </a:bodyPr>
          <a:lstStyle/>
          <a:p>
            <a:r>
              <a:rPr lang="en-US" dirty="0" smtClean="0"/>
              <a:t>“Progressives” had won many elections in the early 1900s by responding to </a:t>
            </a:r>
            <a:r>
              <a:rPr lang="en-US" u="sng" dirty="0" smtClean="0"/>
              <a:t>labor unrest</a:t>
            </a:r>
          </a:p>
          <a:p>
            <a:r>
              <a:rPr lang="en-US" dirty="0" smtClean="0"/>
              <a:t>1919: More than 3,000 strikes occurred (4 million workers) people were upset over:</a:t>
            </a:r>
            <a:br>
              <a:rPr lang="en-US" dirty="0" smtClean="0"/>
            </a:br>
            <a:r>
              <a:rPr lang="en-US" dirty="0" smtClean="0"/>
              <a:t>		1. Bad working conditions &amp; Accidents</a:t>
            </a:r>
          </a:p>
          <a:p>
            <a:pPr marL="0" indent="0">
              <a:buNone/>
            </a:pPr>
            <a:r>
              <a:rPr lang="en-US" dirty="0" smtClean="0"/>
              <a:t>                    2. Low pay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                  3. Children working long hours</a:t>
            </a:r>
          </a:p>
          <a:p>
            <a:endParaRPr lang="en-US" dirty="0" smtClean="0"/>
          </a:p>
          <a:p>
            <a:r>
              <a:rPr lang="en-US" dirty="0" smtClean="0"/>
              <a:t>However…a new era of </a:t>
            </a:r>
            <a:r>
              <a:rPr lang="en-US" smtClean="0"/>
              <a:t>Big Business </a:t>
            </a:r>
            <a:r>
              <a:rPr lang="en-US" dirty="0" smtClean="0"/>
              <a:t>Republican Presidents began in </a:t>
            </a:r>
            <a:r>
              <a:rPr lang="en-US" smtClean="0"/>
              <a:t>the 1920s  [Tug of War]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</TotalTime>
  <Words>463</Words>
  <Application>Microsoft Office PowerPoint</Application>
  <PresentationFormat>On-screen Show (4:3)</PresentationFormat>
  <Paragraphs>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Postwar Issues</vt:lpstr>
      <vt:lpstr>Postwar</vt:lpstr>
      <vt:lpstr>The Red Scare</vt:lpstr>
      <vt:lpstr>Communism in America?</vt:lpstr>
      <vt:lpstr>Example: Sacco &amp; Vanzetti</vt:lpstr>
      <vt:lpstr>The Palmer Raids</vt:lpstr>
      <vt:lpstr>Responses to the fear of “Communism”</vt:lpstr>
      <vt:lpstr>Fear of Immigrants</vt:lpstr>
      <vt:lpstr>PowerPoint Presentation</vt:lpstr>
      <vt:lpstr>Connection to today</vt:lpstr>
      <vt:lpstr>Labor Unrest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Americans Struggle with Postwar Issues &amp; The Harding Presidency</dc:title>
  <dc:creator>Aaron</dc:creator>
  <cp:lastModifiedBy>Sterchi, Aaron</cp:lastModifiedBy>
  <cp:revision>47</cp:revision>
  <dcterms:created xsi:type="dcterms:W3CDTF">2014-11-03T02:16:01Z</dcterms:created>
  <dcterms:modified xsi:type="dcterms:W3CDTF">2018-09-04T13:53:44Z</dcterms:modified>
</cp:coreProperties>
</file>