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8" r:id="rId4"/>
    <p:sldId id="276" r:id="rId5"/>
    <p:sldId id="275" r:id="rId6"/>
    <p:sldId id="277" r:id="rId7"/>
    <p:sldId id="278" r:id="rId8"/>
    <p:sldId id="279" r:id="rId9"/>
    <p:sldId id="280" r:id="rId10"/>
    <p:sldId id="281" r:id="rId11"/>
    <p:sldId id="257" r:id="rId12"/>
    <p:sldId id="258" r:id="rId13"/>
    <p:sldId id="259" r:id="rId14"/>
    <p:sldId id="260" r:id="rId15"/>
    <p:sldId id="261" r:id="rId16"/>
    <p:sldId id="263" r:id="rId17"/>
    <p:sldId id="262" r:id="rId18"/>
    <p:sldId id="267" r:id="rId19"/>
    <p:sldId id="264" r:id="rId20"/>
    <p:sldId id="265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DC3F7-64BB-4299-8B3A-E3DE35578FAF}" type="datetimeFigureOut">
              <a:rPr lang="en-US" smtClean="0"/>
              <a:pPr/>
              <a:t>7/26/2018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B3AC-4C0A-489C-AD7C-E62FA01DD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DC3F7-64BB-4299-8B3A-E3DE35578FAF}" type="datetimeFigureOut">
              <a:rPr lang="en-US" smtClean="0"/>
              <a:pPr/>
              <a:t>7/26/2018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B3AC-4C0A-489C-AD7C-E62FA01DD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DC3F7-64BB-4299-8B3A-E3DE35578FAF}" type="datetimeFigureOut">
              <a:rPr lang="en-US" smtClean="0"/>
              <a:pPr/>
              <a:t>7/26/2018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B3AC-4C0A-489C-AD7C-E62FA01DD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DC3F7-64BB-4299-8B3A-E3DE35578FAF}" type="datetimeFigureOut">
              <a:rPr lang="en-US" smtClean="0"/>
              <a:pPr/>
              <a:t>7/26/2018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B3AC-4C0A-489C-AD7C-E62FA01DD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DC3F7-64BB-4299-8B3A-E3DE35578FAF}" type="datetimeFigureOut">
              <a:rPr lang="en-US" smtClean="0"/>
              <a:pPr/>
              <a:t>7/26/2018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B3AC-4C0A-489C-AD7C-E62FA01DD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DC3F7-64BB-4299-8B3A-E3DE35578FAF}" type="datetimeFigureOut">
              <a:rPr lang="en-US" smtClean="0"/>
              <a:pPr/>
              <a:t>7/26/2018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B3AC-4C0A-489C-AD7C-E62FA01DD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DC3F7-64BB-4299-8B3A-E3DE35578FAF}" type="datetimeFigureOut">
              <a:rPr lang="en-US" smtClean="0"/>
              <a:pPr/>
              <a:t>7/26/2018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B3AC-4C0A-489C-AD7C-E62FA01DD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DC3F7-64BB-4299-8B3A-E3DE35578FAF}" type="datetimeFigureOut">
              <a:rPr lang="en-US" smtClean="0"/>
              <a:pPr/>
              <a:t>7/26/2018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B3AC-4C0A-489C-AD7C-E62FA01DD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DC3F7-64BB-4299-8B3A-E3DE35578FAF}" type="datetimeFigureOut">
              <a:rPr lang="en-US" smtClean="0"/>
              <a:pPr/>
              <a:t>7/26/2018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B3AC-4C0A-489C-AD7C-E62FA01DD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DC3F7-64BB-4299-8B3A-E3DE35578FAF}" type="datetimeFigureOut">
              <a:rPr lang="en-US" smtClean="0"/>
              <a:pPr/>
              <a:t>7/26/2018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B3AC-4C0A-489C-AD7C-E62FA01DD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DC3F7-64BB-4299-8B3A-E3DE35578FAF}" type="datetimeFigureOut">
              <a:rPr lang="en-US" smtClean="0"/>
              <a:pPr/>
              <a:t>7/26/2018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B3AC-4C0A-489C-AD7C-E62FA01DD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DC3F7-64BB-4299-8B3A-E3DE35578FAF}" type="datetimeFigureOut">
              <a:rPr lang="en-US" smtClean="0"/>
              <a:pPr/>
              <a:t>7/26/2018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5B3AC-4C0A-489C-AD7C-E62FA01DD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7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Business of America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MODULE 17.1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Part I: The Aftermath of WWI, The Harding Presidency</a:t>
            </a:r>
          </a:p>
          <a:p>
            <a:endParaRPr lang="en-US" dirty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1918: The “Great War” Ends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The Allies </a:t>
            </a:r>
            <a:r>
              <a:rPr lang="en-US" dirty="0" smtClean="0"/>
              <a:t>(US, Britain, France) beat the </a:t>
            </a:r>
            <a:r>
              <a:rPr lang="en-US" dirty="0" smtClean="0">
                <a:solidFill>
                  <a:srgbClr val="FF0000"/>
                </a:solidFill>
              </a:rPr>
              <a:t>Central Powers </a:t>
            </a:r>
            <a:r>
              <a:rPr lang="en-US" dirty="0" smtClean="0"/>
              <a:t>(Germany, Austria-Hungary, Ottoman Empire, Bulgaria)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Germany</a:t>
            </a:r>
            <a:r>
              <a:rPr lang="en-US" dirty="0" smtClean="0"/>
              <a:t> was forced to sign the </a:t>
            </a:r>
            <a:r>
              <a:rPr lang="en-US" u="sng" dirty="0" smtClean="0"/>
              <a:t>Treaty of Versailles</a:t>
            </a:r>
            <a:r>
              <a:rPr lang="en-US" dirty="0" smtClean="0"/>
              <a:t>, which blamed them for the war and made them pay for all the damages.</a:t>
            </a:r>
            <a:endParaRPr lang="en-US" u="sng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13"/>
            <a:ext cx="8229600" cy="1143000"/>
          </a:xfrm>
        </p:spPr>
        <p:txBody>
          <a:bodyPr/>
          <a:lstStyle/>
          <a:p>
            <a:r>
              <a:rPr lang="en-US" dirty="0" smtClean="0"/>
              <a:t>After the WWI: The “Great War”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50942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Americans were sick and tired of…</a:t>
            </a:r>
          </a:p>
          <a:p>
            <a:pPr marL="514350" indent="-514350">
              <a:buAutoNum type="arabicPeriod"/>
            </a:pPr>
            <a:r>
              <a:rPr lang="en-US" dirty="0" smtClean="0"/>
              <a:t>War</a:t>
            </a:r>
          </a:p>
          <a:p>
            <a:pPr marL="514350" indent="-514350">
              <a:buAutoNum type="arabicPeriod"/>
            </a:pPr>
            <a:r>
              <a:rPr lang="en-US" dirty="0" smtClean="0"/>
              <a:t>The politics of the “Progressive Era” (1890-1920)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Americans were fearful of:</a:t>
            </a:r>
          </a:p>
          <a:p>
            <a:pPr marL="514350" indent="-514350">
              <a:buAutoNum type="arabicPeriod"/>
            </a:pPr>
            <a:r>
              <a:rPr lang="en-US" dirty="0" smtClean="0"/>
              <a:t>“Outsiders” (Immigrants, Communists)</a:t>
            </a:r>
          </a:p>
        </p:txBody>
      </p:sp>
    </p:spTree>
    <p:extLst>
      <p:ext uri="{BB962C8B-B14F-4D97-AF65-F5344CB8AC3E}">
        <p14:creationId xmlns:p14="http://schemas.microsoft.com/office/powerpoint/2010/main" val="3400509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The Election of 1920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Warren G. Harding </a:t>
            </a:r>
            <a:r>
              <a:rPr lang="en-US" dirty="0" smtClean="0"/>
              <a:t>was able to win the Election of 1920 by promising Americans…</a:t>
            </a:r>
          </a:p>
          <a:p>
            <a:pPr marL="514350" indent="-514350">
              <a:buAutoNum type="arabicPeriod"/>
            </a:pPr>
            <a:r>
              <a:rPr lang="en-US" dirty="0" smtClean="0"/>
              <a:t>A return to “normalcy”</a:t>
            </a:r>
          </a:p>
          <a:p>
            <a:pPr marL="514350" indent="-514350">
              <a:buAutoNum type="arabicPeriod"/>
            </a:pPr>
            <a:r>
              <a:rPr lang="en-US" dirty="0" smtClean="0"/>
              <a:t>Peace</a:t>
            </a:r>
          </a:p>
          <a:p>
            <a:pPr marL="514350" indent="-514350">
              <a:buAutoNum type="arabicPeriod"/>
            </a:pPr>
            <a:r>
              <a:rPr lang="en-US" dirty="0" smtClean="0"/>
              <a:t>Economic Prosperity</a:t>
            </a:r>
            <a:endParaRPr lang="en-US" dirty="0"/>
          </a:p>
        </p:txBody>
      </p:sp>
      <p:pic>
        <p:nvPicPr>
          <p:cNvPr id="1026" name="Picture 2" descr="Warren G Harding-Harris &amp; Ew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971800"/>
            <a:ext cx="2667000" cy="362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886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8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France, Britain, &amp; Germany after WWI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France &amp; Great Britain borrowed $10 billion from the U.S. during WWI</a:t>
            </a:r>
          </a:p>
          <a:p>
            <a:endParaRPr lang="en-US" dirty="0" smtClean="0"/>
          </a:p>
          <a:p>
            <a:r>
              <a:rPr lang="en-US" dirty="0" smtClean="0"/>
              <a:t>Harding placed high tariffs (taxes) on imports, which made it hard for these two countries to pay back their debts.</a:t>
            </a:r>
          </a:p>
          <a:p>
            <a:endParaRPr lang="en-US" dirty="0"/>
          </a:p>
          <a:p>
            <a:r>
              <a:rPr lang="en-US" dirty="0" smtClean="0"/>
              <a:t>Both countries put pressure on Germany to pay it’s war debt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59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Dawes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France invaded Germany when it was unable to pay the war debt</a:t>
            </a:r>
          </a:p>
          <a:p>
            <a:endParaRPr lang="en-US" dirty="0"/>
          </a:p>
          <a:p>
            <a:r>
              <a:rPr lang="en-US" dirty="0" smtClean="0"/>
              <a:t>An American banker, Charles G. Dawes was sent in to negotiate.</a:t>
            </a:r>
          </a:p>
          <a:p>
            <a:endParaRPr lang="en-US" dirty="0"/>
          </a:p>
          <a:p>
            <a:r>
              <a:rPr lang="en-US" dirty="0" smtClean="0"/>
              <a:t>He came up with what is now known as </a:t>
            </a:r>
            <a:r>
              <a:rPr lang="en-US" u="sng" dirty="0" smtClean="0"/>
              <a:t>The Dawes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953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igures.boundless.com/7594/full/87-6a46-4da8-8bac-a1c919ddf20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" y="9524"/>
            <a:ext cx="9134475" cy="6848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7982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The Dawes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r>
              <a:rPr lang="en-US" dirty="0" smtClean="0"/>
              <a:t>Essentially, the U.S. actually arranged to be repaid with its own money.</a:t>
            </a:r>
          </a:p>
          <a:p>
            <a:endParaRPr lang="en-US" dirty="0"/>
          </a:p>
          <a:p>
            <a:r>
              <a:rPr lang="en-US" dirty="0" smtClean="0"/>
              <a:t>This solution caused resentment all around the world:</a:t>
            </a:r>
          </a:p>
          <a:p>
            <a:pPr lvl="1"/>
            <a:r>
              <a:rPr lang="en-US" dirty="0" smtClean="0"/>
              <a:t>France &amp; G.B. felt the Americans financially benefitted from the war, while Europeans paid for it with their lives and homelands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Germany felt they were being unfairly punished and that the reparations were impossible to repay</a:t>
            </a:r>
          </a:p>
          <a:p>
            <a:pPr lvl="1"/>
            <a:r>
              <a:rPr lang="en-US" dirty="0" smtClean="0"/>
              <a:t>Americans felt like they were preventing WWII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160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Part II: Harding’s Domestic Policies &amp;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200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u="sng" dirty="0" smtClean="0"/>
              <a:t>Pro Business Presidents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r>
              <a:rPr lang="en-US" dirty="0" smtClean="0"/>
              <a:t>American Industries Flourish under presidents</a:t>
            </a:r>
            <a:r>
              <a:rPr lang="en-US" u="sng" dirty="0" smtClean="0"/>
              <a:t> Warren G. Harding</a:t>
            </a:r>
            <a:r>
              <a:rPr lang="en-US" dirty="0" smtClean="0"/>
              <a:t>, </a:t>
            </a:r>
            <a:r>
              <a:rPr lang="en-US" u="sng" dirty="0" smtClean="0"/>
              <a:t>Calvin Coolidge </a:t>
            </a:r>
            <a:r>
              <a:rPr lang="en-US" dirty="0" smtClean="0"/>
              <a:t>and </a:t>
            </a:r>
            <a:r>
              <a:rPr lang="en-US" u="sng" dirty="0" smtClean="0"/>
              <a:t>Herbert Hoover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All were Republican presidents who favored policies that:</a:t>
            </a:r>
          </a:p>
          <a:p>
            <a:pPr marL="514350" indent="-514350">
              <a:buAutoNum type="arabicPeriod"/>
            </a:pPr>
            <a:r>
              <a:rPr lang="en-US" dirty="0"/>
              <a:t>R</a:t>
            </a:r>
            <a:r>
              <a:rPr lang="en-US" dirty="0" smtClean="0"/>
              <a:t>educed taxes</a:t>
            </a:r>
          </a:p>
          <a:p>
            <a:pPr marL="514350" indent="-514350">
              <a:buAutoNum type="arabicPeriod"/>
            </a:pPr>
            <a:r>
              <a:rPr lang="en-US" dirty="0" smtClean="0"/>
              <a:t> </a:t>
            </a:r>
            <a:r>
              <a:rPr lang="en-US" dirty="0"/>
              <a:t>I</a:t>
            </a:r>
            <a:r>
              <a:rPr lang="en-US" dirty="0" smtClean="0"/>
              <a:t>ncreased business profits</a:t>
            </a:r>
          </a:p>
          <a:p>
            <a:pPr marL="514350" indent="-514350">
              <a:buAutoNum type="arabicPeriod"/>
            </a:pPr>
            <a:r>
              <a:rPr lang="en-US" dirty="0"/>
              <a:t>E</a:t>
            </a:r>
            <a:r>
              <a:rPr lang="en-US" dirty="0" smtClean="0"/>
              <a:t>xpanded the use of credit.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The </a:t>
            </a:r>
            <a:r>
              <a:rPr lang="en-US" u="sng" dirty="0"/>
              <a:t>A</a:t>
            </a:r>
            <a:r>
              <a:rPr lang="en-US" u="sng" dirty="0" smtClean="0"/>
              <a:t>utomobile: New Patterns in American Living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Garages / Smaller lawns</a:t>
            </a:r>
          </a:p>
          <a:p>
            <a:r>
              <a:rPr lang="en-US" dirty="0" smtClean="0"/>
              <a:t>Gas stations, Oil industry</a:t>
            </a:r>
          </a:p>
          <a:p>
            <a:r>
              <a:rPr lang="en-US" dirty="0" smtClean="0"/>
              <a:t>Roads</a:t>
            </a:r>
          </a:p>
          <a:p>
            <a:r>
              <a:rPr lang="en-US" dirty="0" smtClean="0"/>
              <a:t>Repair shops</a:t>
            </a:r>
          </a:p>
          <a:p>
            <a:r>
              <a:rPr lang="en-US" dirty="0" smtClean="0"/>
              <a:t>More!</a:t>
            </a:r>
          </a:p>
          <a:p>
            <a:endParaRPr lang="en-US" dirty="0"/>
          </a:p>
        </p:txBody>
      </p:sp>
      <p:sp>
        <p:nvSpPr>
          <p:cNvPr id="10242" name="AutoShape 2" descr="data:image/jpeg;base64,/9j/4AAQSkZJRgABAQAAAQABAAD/2wCEAAkGBxQQEhQUExQWFRQWFBQXFBYVGBQYFRQVFRUWFxYUFRYYHCggGRwnHRYUITQhKCkrLi4uFx8/RDMsNygtLisBCgoKDg0OGhAQFywmHBwsLCwsLCwsLCwsLCwsLCwsLCwsLCwsLCwsLCwsLCwsLCwsLCwsLCwsLCwsLCwsLCwsLP/AABEIAMoA+gMBIgACEQEDEQH/xAAcAAABBAMBAAAAAAAAAAAAAAAAAwQFBgECBwj/xABNEAACAQIEAwQGBgUJBAsBAAABAgMAEQQSITEFBkETIlFhBxQycYGRI0JSYqGxFTNygpMkQ1RjksHR0vCissLhJURTc4OUo8PT4/EW/8QAFwEBAQEBAAAAAAAAAAAAAAAAAAECA//EAB8RAQEBAAMBAQADAQAAAAAAAAABEQIhMRJBE1FhA//aAAwDAQACEQMRAD8A4jRRRVBRRRQFFFFAUUUUBRRRQFFFFAUUUUBRRRQFFFFAUUUUBRRRQFFFFAUUUUBRRRQFFFFQFFFFAUUUUBRRRVBRRRQFFFFAUUUUBRRRQFFT/K/Kk2PLZCscaC7SyXCX6Kthdj7tqYcb4NLg5THMtjurC+R1+0hIFxQR9FPeDRo08YkUul7sgJBcKC2W41ANrXHjSGNQLJIF9kO4X9kMQPwqauJvAcj8QnjWWLCStG4zIwAAYHYi51FLn0ecT/oU3yH+NOsJ6SMbEqqkuVVAAXIpUACwA1p7H6VOIkG0g0Fz9GBYCwJPe8xWs/1EI3IfEhf+RYjTwQn5W3pu3J+PH/UcX/AmP5LVoi9LOOFvpVP7Uen4NSp9MOO+1D/Db/NUz/RUTylj/wCg4v8A8vP/AJK0PK2N/oeK/gTf5auSemPGjcQn91x/fTzBemHEO2V0TUGxXN7XS4PT3VcHPjy5ixvhcR/Bl/y0k/BMSN8PMLb3ikH/AA1fz6YcUbMYksb21axtvYkVI4b0k4zFQzFMG7BEN5Ic7LESNC+m3XTUAbUwcgZSCQRYjcHQg+BFYp1xLEdpIWuSSBdiblmA1Ynrc31prUBRRRQFFFFAUUUVAUUUVQUUUUBRRRQFFFFAUUUUBSuEgMjqg3Zgo+J8OtJU64XKqTRMzMqiRCzJbOq5hmK3BF7XtpQXTikOGjZsJDLioex9twzSo8g/WDIhFrEkZhYGx8qbSYbBkKZMRiZXUEoJDGU0GaxUkkLp+FOud+CRcPDNDiYsUuIVezYMryZAVZna212y69dPOqngsWisWkGbutogRRdoypzBQL6E9R+JpZL4LBPLw9FGQd8hgZrToRJlGYrGpKAd7awteq/iYMOGP8od76lkh7pJ1PtyK3+zWcTMmZ7qcyyEqQRuNCCLWIJUHx86mcLy4cbIWVEhXs1YpGxI6AzM0htEjXLd43sDZSKmYuoRMDC1gk5LHZTC9z5DKWvU5gOVHaKT6WMJo0rgSZUVb2Vi6KFNydCw9nap6DAxYWMiHDtiJChKu0c64OSwY5Q4W+INh9ZljOlrVUOZ+ITzshnzCyDu5ciKxubKoAUWBC+OlJUTGDTh8K3EkU0n2HDhTvo00sVrfsIp09qonisLznT1KNRcqkLwIBf7zHM37zH4VBXqU4RgYpVbOzCRnSOK1ggLBiXckEkd22UWOu9L12SaQ/RMnjCfdiMMfykpR8E8ZQlFBNgMjq+YiwubO1iSR4DWo90sSDoQSD5EaGn/AAztAO4+UCVGygkMWQM3aAD7IB1+8N6s9EtxPl3FNLbsJBFEscedwYomEagMwkewsSGNx0Iqbm5ibDRwomECrp2RixuMMYYm1rJIAG620uCDSPAOaLYbGvKzS4qVFiieWQuyKQc7ANc2Fxptou9qhuGSsGyxyB9BIcy3CMjdA62DW0uPHegjOPTK8uYQCAkd5QzuGe7XcFySL+Fzsajq6T6VlDIHIXMs5jzBQGCqr2UkAX2B+Vc3tUgxSuGw7SMqIpd2NlVQSzE9ABvVh4FyZPiArsDHGwBTu5pZQdjHHpcfeYgeBO1XT/8AmsPw6LPi5Rho2UgRxnPjMQNLqXsO7tcKFXXXUXoKFh+UsVI5SNEdxe6pNAzC2huA/wAKi+JYCTDSNFKuSRLZluCVJAYAlSRexGnT31aOK89MEMOBjGDgO5Q3xEnS7y7i4ttr0JNU4mgKKKKoKKKKAooooCiiigKKKKAooooCgUUUE1y9wQ4oP9IkS91cznTMWB18Bpa56svjo+4jwuKKRcK4CsuZnxCNnEgMRdQBsNculjbNuaOVpOxiadjlyTKIiSQHmsCASNcqjvMRqBYbsKzjuP4hjCH9WkMXrBRrxtmMy/StJd9ySWFwDmOl9qsWnfBMDhDBiHkVmYKwiYk2VjhwT3QLE5ibE7ae+pfCY49jh1hMiqY0knVJsueQJlzG4OWwJ02NhppeoXhHMBggkXsoZ+2VwQRH2sZEfZZrdmxFgua1x1Piak+D81xRQRq/Dc+SJEMqiQZgAAXJUqNbA3q9ImOHcRxayq5fGOilSFXExBdOhsLsvlcVfsHzOkMaqY8WoA2ERmsPeEYn36muVLzdwt2vJgZAADbs5W9rpcFzYfOl054wLZr4fFRgnaPFE/GxQa/HwqXhxv4u10p+ZsI/txSNfq+FQj43QEfG1ZEvDHHejwwBIuGgCgkbaAjXQa1RcBzdwqwB9ejN75maJreeYSZreVScWM4e1nTiUyjMO5I0zKbg2ByPcDunrvYXF6z/ABcPyH1VkPAOEMwYR4QMTcFS8ZufBleuf8e5fwaIs2HjRA/Eo4UCzylhApMT2DE6O6SMG6KVtU3xvF4eKNmXFSTFhmCqLoqm27OLrpexOpNcs4nx4yqsaxpGkbKY8oGZQgIUFyMx6dak4cZ4v5rt+E5N4VhczergqQVPaSq4UbExlyCGsf8AWlc85m4fg8PiY8NhFkXtijzSysH7OFXDWVVt9i5JN7DfXSnS8RnkILyNtcWJBHx6UtwrDN24HezEOSxNmsysCRm02JuTf/HU4ZPU2Jjm9XxGJEEOK9bDsrxqkYzCRwe4SuhIB3zG19dQa6PyP6L4cKiyYsJLPfMLXKR+AFzZyPtWt5Gwascr8IOGC4lMLEZXjCvlKxgDUsVGW1yTawA2sSbWp7zLzYYwI1IWRhdjqQi+/SxPiemtqzJcxKbc5c6Lgy0OBi7TEm4eQgskbfeY3zv929h1vtXH+OcPxUr9tKzzSOCzs9s4I3Ui+2ult/AVdo8d2jWjzy33ECm1+oPZC3zanGN4NK0El4BEGRlBYoXuykLfKT1tuavU9qzjc3HIqKKKqCiiigKKKKAootRagKKLUWoCilsLIUdWHQip5Zh9aKBr9DEi/IxhT+NWTRW6KnmiibQwKPOJ5A3zdnH4Vp6hAR/PIffG4+WVPlemVNQlSHAeG+tTxxF1jDMAzsyAKOtszAMfAX1NqWPCoz7M1v8AvY2UH3dmZPxtWG4I26Swt/4nZn3/AEwSplU84njllmyoMkEN44EB0VQbl2JtdmbvMT422AAUwfBVKjE4i64a5sFyiWchrMkSnQbNd/ZFvHSluL8CMUMMiETFoWlxMkTLIkcjO3cYoSBlUC/mT5VETDvKLnSMjUnSw2Hh1+dSkJYiQzEmwCqMqKLAIguVUC/vJOpJJJJJvSaEqAQSPGzW+VtqUwQurf66UkFuQD1IHzNaQ6/SEt+9NOB17ztp7iwB91YfiDNuytp9eGEn/dNqHNyT51rWTQ2Jv7UUT6bhWS38Mpf4isdtGd4Bf7ryD494tWvaJ2YF3z5j4ZAulso3ve9+moraZkAGVmJNyykWClSQut+9oSb2FrkedaU6MiLGVTMuci4ZlfRQ1rWVftNpUc5jFsmcm+pbKAfIIL+Wub4Vqx1FLdmAUFhcsPjqNN9qGpPAcSiiilOSQ4lrLGysESJdbG1iztfzA18tZbl/GevcQiJjjhVrQhYgwUA3Jvckucua9zqBY6VVVW+o1LPYfjoPwqx8klkm7RBmEKPlOlg7qR2ljvYBzbqEqo6rzLx8RfRx3AVTqA5CqllZ2yAmwPcHnn2Kg1V+Hw4Zg0hieZvaeTEsMgv9YA+yL7AgeQqtY/irSuyKSC2XtCHzdxdI4NBqwvdjc3dm21rfFz2VVZjpqEUgA3tqSdSfE/kLVzvnbrx68WPEc1upAiA7P+rjYX1tYE2O5HTrSvD+aopUkjb2msV30ZDfvZiWOw6n3Cm+DxRKxdDkJ7ugOi7sNTrrr4VEcZw8cy5lIExZihTqNSoY+GgO9xeszjLe+LfLnZOuWqNxWARzSoNlkcD9kMcpHla1Nan8dhjiULhD28ZCyoAczj2c2UfWB0NRw4PiD/MTfw5P8K6Y4GNFP/0LiP6PN/Ck/wAKz+hMR/R5v4Un+Wg6GvogPXF/+h/9tKr6H164tv4S/wCeuu+r1sMPV2J25Kvoej64qT+Gv+NKj0PQ/wBIl/spXWBBWexpp24vxX0cYXDFc8mKYH6yrDlv4XPXyrTAcjcOlYKZ8SjHQZzCAT4BgpF/fvXapcGrqVZQykWIIuCPMVQebuUZIVMmFRpk2aEd51B6rf2l8t/f0ssoYr6H8J1lxB/ej/8AjrmnFoxDPNFf9VLLHrvZHZbn5V0TlvnmTDlY54pHgJC5rqzw3Nr+1dkHgduh0tVB9IQU8RxRQgqZQwI2OdFa/wCJp5UMRWVNRiSkbU4TE1dDy9YJ/wBf/lN1xIrYziqFCoPTy+emlKz4Yl7L2bkpIbrIrAbX9ltx4db7U1ScUpicY5KlwjgB1XMiWsR5AXtbQm9Z5LDaDSMmzWJYBz7N8gIX9rW++1Jw+0PifkCf7q3hnUJZo83fVrh3XTLbLbUed7X3p7w3EQxgEmYPaxIEEiG5H1HG2njUDW1avoD7vz0/vqZTExN/Owm/sibDNHbX6zQaD361ricGJFIUYXNe4MU5BIG69nMSSfl8ayITC2zC657m2UsVuTt3htTviWFQBZI9A1wyEhsjAXIDDcWt50PwmdNTBLbx7NyPmBamiS93JpYMWJ1vewFt7dPCrna70Tl2A631/K1BBGUn3i/wP/Otd9SfgN/j4U5w7PKViUKLkADQX97HX8etaRgIUS5PiE+KjMw+BA/e8qsCyvgcIRbLJNseo20/dGX3FmHjTvlfls4l+1t/JoSERmHdlcXOmuovd2HgLbkVE8expxmKPZ5mjQZY1F2JC3JYAasTq17a0GOEZYxnc+JI3N/E/PfyPjW/Gx2hZ7FSALi+1r6XGm3TyqNMrgyRto4BRl0tpcEdRcbfCnAcWBaxKhQQdSFuB8tbH3iipWHi8AQFy7mykrrYA3DWPTUkedvCpjBY5ZbMCAqiwVRlNzbfxNx8vC5qt4fh4ldERQwLFdDY5WTPGRc5RcXOtX/Aej1lkDK4jhdI2KnNJOHEMbSG1goUkg3zaZ/AVNFRkdsJjIpgbZiCx09oHVtNxax+HnXdIVDqrjZlDD3MLj86596ReVYsNw8SDN2qzRMbknKrXQpoALXddbDUD3Vd+Q5xLgMO3ghU/uMVt8gKb0h2cPWvq9ShjrHZ1PpMLZa2C1vashay00C1m1YxEyxrmY2H5nwHnXMeN854nHyvhuGJfKCZZz+rRRuQTofeQb9Fbek7HRMbxSCAXlmijH33RfzNJ4DjuFnNocTDIfBJY2PyBvXPYfRCjNmxuKlmlOS5SwGr2cZnDMQAR4b7VrxL0M4ZyywTyo4Y27XJIlgiHWyqfacDf8qvQsvOvJYxIaWABZ92XZZvI9Ffz69fEcI47EY8RKDo17MDbTawIItsFq88J5qx/Ap1gx2abDtqtyXOS9u0w8h1Yfcby9m9TnP3JK41Bj8Ee1DJmMa2PaqxWzRmwPdBY2JOwAAtatceWdVK413Tuo+RH+6QPwrJhU7XHxB/DT86V9V7w8DrdbEgDc5bi+461aOGejnG4gpkjXJJGZI5HdDG6DJ9ZC1ic4sN9D4Gt9M9qa2H+98ww/IGsDDt0AP7JUn5A3q2cZ5Ex+EDPJhmyDd42Dr5E5SxA94FVkrfz+R/EU+d8NNzEwBuCLW303Olgd+vyq0vhV7OEjsmZ4x3HsSe6SW7tnTQbhtddrGq52d9BsOl/HwBqX4ZxYAr2oVgh7pFgwVY3jCWIANg+9xqN6zZjUum7y4ZkIMTRuQCCrlk2uCFfvAbHVm/G42wPDFkQEOAeoPj5GnnCcPhZIyssjKWZMhKuFXIMozNGH1ItcaWufI0jjuXZ8KgnjdJodjLAwdVPg43A/0bUGsnAZOlm9xH99NJ+FyJ7SMB42NqneDcRSXumyyG25srHwU+PkfxqdMDjo3ncee2h1qmOeRoV1W4Piuh/CnPEVlaJHkd3uxRA7EkWALWzHQexf3irjOwTvMEsu7Oqm39oH5VVuJcQOKkjV2yRKcoOS+VWYZ3yLbMbWNuuUC9DEOkRO2pFr+Gu341YOXODyTFiqnO5MSHqtx9NNv9VGt75B4UrBxVcFipFwbpPh3BjAxUXdkR+yY9otlOjr8Mmm9dZ5TwkMUTsjB1ymzKEaIKGZmcMrnS7O+U2OgHQVnVxD+kfFx4TCx4SEKll7KLbuKukkgJ+sTcZt7i/Wuc8rPJhVxGKjZFaFMgJ1YGc9jnhGzMoLtuBpWObeMnF4iRx7CXSMb2UWUEnqSdL9bCpjk3kCTiEBn7aOBFLIjPqWewJt9kC4113OnWnkRH8a48MU0SEtFhIO7BELM0cfdFyuhZyBexY+VhqYHDd6QWHesAVvcNpZhr46/Px31xeHyMyF0bK7DOp7rlSRmRh7Sm1wSNQRWcNiMhF9bEEHNlIt1FxodfhRU5w+dsJLFIARk7KWMMNWS4ki00vdWYaaWVfI13jhnXKC50Bc6ZgCSoWw1BHZiwFu42upNcX4ZiUxsimXuxRQoknfAFh3f1uUkXJJOjGy2HSu2cHj7otIxUE2KAPmGl8pCHTcFv2rAb1miE9KUA/RmKzsWe0LG18q2mjtoNhva9zcmnHotH/R6X0s7/AI2P99M/Swqx8KnADjM0IuzNYntkY3DNqSFOtqnOQoMmDQf1kw/sSNH/AMFT8E7lrGWlbVi1TQrlotW1V/nrinquDka9i3cHuIJb/ZVqTtVA5y41NxLFLgcK1g987AMezh+u7AeI191h9a9dD5f4HFgoFggUdzvhtLzhhq7sNCWHdPQWXQDKKpXoawH0c2NZl7XESMqB9AY0OuVrXBL3Glx3Bp4dDlBveMWcXbsmsM1/ayHbX5Xtex1rXK/iEo3DDDEG4ztGb31yo+/gc8S7/nW6vbtnFyWkEaWGtwFTTzzZzfaw8r0xnxguxU3UlnQW1SRRGSpU7XPaEg2IOfxpv+lrOqwxPMwLiMeyi7qrM56lQddrG1wb3w1ONvhhz5h8HioHwkssSYjLnjvctCyA5LKNcp9nzBY6nemeibmPEYaN8IIGxLsTJh4o5IgUH87md2yquYqepuWNrG9WLmDkh+IN2mJxCpMAQojF1AuSEa+p10soOml9jVGl4UcPxaPAhyFZoUSUqcwLxKxYLcfXLeGhq9t5wnt7NebOFznEzzHD5D2hV0h1iic5SQHJDOzHvHuga6XvVh9GHN0mGcYNkEiykGFS+Ts5GuWjLMLAMRt9rxzUhzVgXhkGHGOfFySNkeCOTEe89oucxr0NmYEAX2qsYq8cpRZezkjKrkzxlLxje47rHQd4E7fLX11lX+OXx6BOOxnTBp8cSo/9uojH8KV0+n4Xg8gubmWEBbkknN2Qy6knfrVI5V4tCiO+Nx3EFmN2aNZJRE/esDHkuxJFr3y6k9NaR4lxxJ3tGi4SJQX9Z4gz4vFEWvfDQyM4U263tvqLGs6zf+d/pAc08BwygNhmSMKrXIxEmISSxOglaFYlYHSwkO3s31NLwWCkmYrEjSN4IpNvMnYD311duWopFZ5YZYosmabGY9w2LdBraOLVcOD9ojNbQC+tVXjnFXeBvU4Hg4fGwQsikGRyCR2j+Jtte+1zcgV0ltc8isYjhrxe3kVh9XOjN8kJt8bUkmLliuVd1BFjZmAI+zvqPKrry9yVHiZIlXEB0fDvKci5TFIGVEie5OpYtrb6htprWOJcgY3DktEvaC9l7NlzuPpNezNjr2THIAdPxuxFEtp5VZOF85YiOIQnI9vZaRczBbexe+tul7/lWOX4IcTmw7IolcEQN7IaQkZY73sjE6AkMNbZbkGq/jsHJBI0UqlJENmU2uDa42NtiDcHrVD/AIlxN5bGV83VRoF6i4A08RfyNRjSEm9/Lyt4V2v0OxxTibHYiQSTtaABhpEiqt9xlu2h9w8SauPE+XeEz3MsOEud2Uxxtf8AbjIN/jWLyWPL5FLwzMtyrENsCGZTsdBY/h511PmrlrgEN8uMkjbUZIHGIF/A3Bsfe4qM5X7fAdt6nw6bFesoESXFYdv1YuXXs0upViVJ79jlG/Rq4o2OwhgIjOdWKoxDKFuGBJAIYhlBtY9fK1S/D+ZMTh4DBFiMkciuHRYkLqHJUkysoIzDbKxPuNOuaeWMRhrS4iOKNpEMnYwlQsCCSOPVL6XaRdFzbk+NrH6O8AXw5f1DD41S3ZgSOgdZELPoJIyNVkFyG9mMXF97+IocuAMTMhiculwQTfKbqNQg0HeFzfqBfWrHy3wdUaOXFpGmFbtchdTlJRS2ZvrWsj2S4zEAaXpxzrwRlsYsHPhgQwnBEfZhiA9o+yZrIF1I8LE70w5j5mn4kwUoFjzHsokuxN2ZgPO2Y7D8NA9RtwqQ4vFMka5EmJsEOQRqPYK22IGUeZYHc13Hhv6tRPfZQHcq6Xyg5HuLC4Km9huRe41o3I/LHqkZkmT6V1kSVTY5EZWdCpFwe9EGYjTvD7OvQcOezOR9Y3LxqxJuGjdsisd7lQbP91eti2eVVSPTGw7PB4Y2Ha4kM2QkKY41sxybCxkU9dt6vvLsJTCwBhZuzVmH33Gdv9pjXKOZI/X+NJhwRkhywaaAs2Z52CjQN2ZcG2l4q7OTUvgKLVi9F6gVrl/p0xZWCBBs3aE/AxgfgzfOunmuW+nbDkw4d+gMqn3ns2H4K3yrXH1Vr5FQRcOwiB47erxkrlzd5xne9m+0x6VJTgHuhrH6oSKbQ9GCglV/asPfTDkjEiTh2DYv/wBXjWy6EmNQjbd4kFTe1tqlZWuhNgiX0Gl5CbAX3ABPvJ/PNHIeZ+Y8ZA8oeHvCMEzBWKgX0kVbZAO9e9ybtub6xHKPN7YWdpXLyo6EFM4jzNdSrO48MpFrbN4V2DG4QPcWvo5sRcsQ0cdm6MXbtAb9CR1qF4NyLBBi5J1dvpO2ECnJ2YGc5o2BBz91Rb7ubQlb1em/u+VTeGekvG4dSrJE9yxXuqLDey9m1gBpa4PWqZjeJYjiWIz5iZ2ICsWjjtocvfbKqgDS977amu08d5IwcyO7KcNkVizwWVUIFy7xEEbdV3HhpbmXo/4HiMTNI2DMavhwCHlUWPaZky2ysLlQ+h0399Iu8aU4PNJinGBxEuF4eUyqGbDhpJmAy6zOxuTYfWANxbpVp456LMBh8PebFyJJayPkjsTrYdkq5n/tbDetcfw5EQjiPDAXzDv4OAqHudTnico3d3zKtrG19Ko/GOOTySZcLG0MakdmiA5+5tmsNQMo7u1qdtceM/aWjwiYOLLigxWc5YpssoVFBGZ1Gzm1r7mxIAJINWPCejtolaVsXG8JWHsWjCvHKGJzpka40UXBtY323srxTm31v6DFYc4iBIu1JLzoxkRgpdmWGG0YBI9g6suo1qO49zPGMKgwsHqsVmEcYN++xs0hO/Qb693zIpJpy52dyYc8axv6UxBgMoiwOFyvi5XcKHYaLGGPW6lV8wxscop3lm4nB6nwwSrw9TZ558ixsgOfs4lyCRje2t+mtt6q/LvLuIdVMeBMhsWEmMJEBNtWihspl063cH7NXDEcp4pwDjOIvkaNmKYT6OJcoXItgArJ3reyDtvqRquKtYzg+I4GUxEOIhmSQK7x3VCQO+A0bN3l726m+pt41N8O9LEfaK0+HkzjKqiIhgL5SzHMRYkg+Nsx11NLHk3BQtlSDO/aFc0jOQVERcuQCF3ZV29pffTLDcAjY5pgojN2EaIkcYDX3CgE72uxOgNXNRR+Y+KRz4psRArRFm7RhdbrMWL50y7D2fipN9aacaGIn/lkysVlbL2thlZlBFh7ghH7tulXnnJYTgysMaoqMjIEVVGjZSxtubM3jb31WMPic/D5YDrlk7RPIgK2nxD/ANo1qRG3o/4riI5zBDiThxOLM2UMLxqzLoRvqw0I33roL8vQSm+LxU+J8Vd2CE+SkllHkG0rjOHlKMrDQqQR8DVhbjT/AGjT5lWcsdl4PHg8L+ohijNrZgozn3ue8fnT2bFQSe0kbe9Vv772vXDl4/IOppxHzK460+Ya6VzRwPCzwzSKhOIGHkSJmkma2hZVysxFs2traE3queh/jQhjxMYXM+ZHjubDvgIRfpcpFtqbjwuIjDc0N41CcJx3qeMDjRCSPII+3yNvkafPSO5vi+yvkIabI8hZr2ztmAa3RB9IAv3h5mm2GwsMUn0KIuWXs1cIudmOHKszNa7ZcxO+5cVVsPxc23HaSSLqfBTew8QEViAepPjT5eIWLlf5t0CX1u7LEvXc2Nr/AH286x8qsEcoCjbKYpomGhX6LLDGbW2ISSw/rK15j44uCw+IZiCykGBW17RiqhEP2hcEMfskmo2ScBMQuZQFiXKW2WysQzC42YX3G1VPmLEvxPExxoLXAEYNyFTeTESDpcGy9cvh2i1PkSvof4YWaXFvcm7KrNu8rkNM/nYZRfxeSuo9pULwrDph4kijFkRQo8T4sfMm5PmTT9ZKl7DzPWc9NQ9bZ6mCSqs+kTgpxmBlRRd0tIg6koDmA8ypcDzIqyk0A0lxXKPQrxxDFJg5CA0bGSMW1kVj3l8Wsxvbrn8q6bn1Mj7Joq6e0dCfAt9W/iWHmeW8+cmT4Sf1/h4bQ53jjHfjPVkW3eU63Gtr7EaU54D6VMPOgjxQMLhcuYAtEzHulza7IQCxsbi53vWrN7iOg4eMgw39phJI4O9zkYgfssUHuFCIOzZf+zkdl8QodiCv7pZR5r1tUNPzrgM4f1qIgaaG5AKuW0tfU9mPhVQ5h9K8UWYYUF3OcZ20XVrqfE2u232ulTKqT9K3MfYwCBT/ACiQ5LLrnW4+qNxcjT7Wmveqe9HPLn6OwSo/66Q9rN1s7AAJfrlUKPeCetUHkHCQrKMZi5fWMTp2SRhpVhsLBmZAVLAaAA2XzO3Rjx3Nsjj3i1Wy+In+0qIx/AcJOWMuHiZnN2YoM5IAAOcd7YDr0ps3FT4GkX4lT5qoTi/o8w5RuwleHQ91iZIgOuhIba+uY1yfEwNiZoYIxmstwCVXZSxuzkKNB1PXzFdf43xIiCax/mpPxUiub8ky5eIMw3WB9zsS0Yv8j+dbkxbyt9SWFxwwsaxz4aeKwC9tBNNEWtsSC3ZyP1v461GcU5vnSXuTO8K5gFmyZnWVGUh1jABOrajbxq9YziCtftCpvoe6mvkc165xzHgM014wVR2GUZSwXSxJvoouT7hap8reUv4fYXm6Z5RnKhWzBwRbLYSFLsdfadj561MY7iSm5LAjoARbawFv8b63qI4JxY4WdZJZJJAIygIyZluR7IdWUi2lj0amnMHGVmmd41KIxGUHfRQLm3UkE/GtRiscSxXa3W5sQdBcna9V7MUzC/X8qcSYg2Y36Wv7/D4XpnM1yT4k1f1KbugrcPWClbJhyaqNc9bKacR8OY9KeQ8GY0wNIqWnh7RbdRsf7jUknB7bml4sIB7Ks5+6CauBrwXioRgk5KMosrte1vBvD9ryHherB64UQXDN3w5KFSDZs4swa1rgaeFIx8uYrEC3ZRovjL3iPMKKluE+jKFTmnJlPgO4nyXvfjWaqDl4+8zMiRtI7EWiSzjQABpLXDDS9jZQTqGq28m8EmiDSTC0shu5JzNbcKTrbcnc3PWrLw7hUcC5Yo1RfBQAPebb1IJHWNVrCLU6StFjpVUrI3Fb1hVra1QSRrW9BNamooZ7VSObuCYPFEn1JZpz9dCYTfxklTU/EGrjIl6SWADarByzh3okUsWnlZVvcRRnYfZMjXJ99Wrh3JGCw1imHQsPrSXkb5ve3wq2WrRkq/SI3LYWAAHkAKbytUrJHTaSC9WUQ8z1H4jEEVNT4O9RuI4ea1MFc4tiiY3HijflVJ4HNkxMmtroR+Km34V0TF8MJ6VzfEx+r4sB9BfK3Tyv+R+NaE62Kud7eJ/59TTHETlvw/O9vwFTD4Cw12Gvl8P9a+dJScN9kEas1vcMrE/l87UFcdL6/D5HT++tDhDe3y+PSrI/D1tKPDQabdwEW8dTWuLCooJte5Gu3g179B7XnYeNUVDGwlbLbUn5/wCtPnT6PgrHcU94BhfWZzKR9HHooPVunvOuY+ZFXXD4IHpUiYpuG5eJ6VLYXl4DpVxw2AHhUjBgwOlNVUsPwHwWpGHlm+9WuGAeFOhCKzeYrWH5ajH1QffUph+GIuygfCpUR1sI6zeVDNMMPClkgp0sdbhamhsIa3EVOMtGWs6ERHWwSlLVm1FJ5azlra1ZtRDoisWrcisWorQitStKWrFqBPLWpWlrVgigbslJtHToisZauhk0NJNh6kCtaFaaI18GDXP/AEk8qmRO3iF2Ud8DwGz/AAGh8gPA105lpJlrUqON8qcbWZBDMbMlgCdso3zfDS/nrterC+DDOGBuuVspBBBN0ub9Rrb90085l9HuHnYyxOcNLvdBdCfEpcW+BHxrnHEOEYlZjFGy4lr6tDnAv/WEgKD8TWpf6FlnkVM7XDDUE3ARTmbR3Oi6FdNz0BqqzzHFyiJGABtncggECw7q728Buetulm4Z6OsTPlbFS5FGyIS7geGZtF+F6uvB+U8PhBaOMX6s2rH3k03+xDcI4ckcapGhygaXGpPVj5k61NwYU+Fql0w1ulLJh6XkGEWFNO44KdLFSqx1nQikdKqtK5KzlqDQLSirQBW4rKsBayFrNZFBjLRatr1ig0Iora1YIoMUUVigemsVk1igKxas1igxWLVmsUBatTW1YoNTWprY0UCLCk2jJpya1NURmJwQbQ6++kMJwxU2AqXatLVdQmIqyYaWFZqBERVuEpQUUGmStgtbVmgxlrBFb1rQYtWaBRUUVmsUUGaKxRQFFYNYoA0Vg1oT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4" name="AutoShape 4" descr="data:image/jpeg;base64,/9j/4AAQSkZJRgABAQAAAQABAAD/2wCEAAkGBxQQEhQUExQWFRQWFBQXFBYVGBQYFRQVFRUWFxYUFRYYHCggGRwnHRYUITQhKCkrLi4uFx8/RDMsNygtLisBCgoKDg0OGhAQFywmHBwsLCwsLCwsLCwsLCwsLCwsLCwsLCwsLCwsLCwsLCwsLCwsLCwsLCwsLCwsLCwsLCwsLP/AABEIAMoA+gMBIgACEQEDEQH/xAAcAAABBAMBAAAAAAAAAAAAAAAAAwQFBgECBwj/xABNEAACAQIEAwQGBgUJBAsBAAABAgMAEQQSITEFBkETIlFhBxQycYGRI0JSYqGxFTNygpMkQ1RjksHR0vCissLhJURTc4OUo8PT4/EW/8QAFwEBAQEBAAAAAAAAAAAAAAAAAAECA//EAB8RAQEBAAMBAQADAQAAAAAAAAABEQIhMRJBE1FhA//aAAwDAQACEQMRAD8A4jRRRVBRRRQFFFFAUUUUBRRRQFFFFAUUUUBRRRQFFFFAUUUUBRRRQFFFFAUUUUBRRRQFFFFQFFFFAUUUUBRRRVBRRRQFFFFAUUUUBRRRQFFT/K/Kk2PLZCscaC7SyXCX6Kthdj7tqYcb4NLg5THMtjurC+R1+0hIFxQR9FPeDRo08YkUul7sgJBcKC2W41ANrXHjSGNQLJIF9kO4X9kMQPwqauJvAcj8QnjWWLCStG4zIwAAYHYi51FLn0ecT/oU3yH+NOsJ6SMbEqqkuVVAAXIpUACwA1p7H6VOIkG0g0Fz9GBYCwJPe8xWs/1EI3IfEhf+RYjTwQn5W3pu3J+PH/UcX/AmP5LVoi9LOOFvpVP7Uen4NSp9MOO+1D/Db/NUz/RUTylj/wCg4v8A8vP/AJK0PK2N/oeK/gTf5auSemPGjcQn91x/fTzBemHEO2V0TUGxXN7XS4PT3VcHPjy5ixvhcR/Bl/y0k/BMSN8PMLb3ikH/AA1fz6YcUbMYksb21axtvYkVI4b0k4zFQzFMG7BEN5Ic7LESNC+m3XTUAbUwcgZSCQRYjcHQg+BFYp1xLEdpIWuSSBdiblmA1Ynrc31prUBRRRQFFFFAUUUVAUUUVQUUUUBRRRQFFFFAUUUUBSuEgMjqg3Zgo+J8OtJU64XKqTRMzMqiRCzJbOq5hmK3BF7XtpQXTikOGjZsJDLioex9twzSo8g/WDIhFrEkZhYGx8qbSYbBkKZMRiZXUEoJDGU0GaxUkkLp+FOud+CRcPDNDiYsUuIVezYMryZAVZna212y69dPOqngsWisWkGbutogRRdoypzBQL6E9R+JpZL4LBPLw9FGQd8hgZrToRJlGYrGpKAd7awteq/iYMOGP8od76lkh7pJ1PtyK3+zWcTMmZ7qcyyEqQRuNCCLWIJUHx86mcLy4cbIWVEhXs1YpGxI6AzM0htEjXLd43sDZSKmYuoRMDC1gk5LHZTC9z5DKWvU5gOVHaKT6WMJo0rgSZUVb2Vi6KFNydCw9nap6DAxYWMiHDtiJChKu0c64OSwY5Q4W+INh9ZljOlrVUOZ+ITzshnzCyDu5ciKxubKoAUWBC+OlJUTGDTh8K3EkU0n2HDhTvo00sVrfsIp09qonisLznT1KNRcqkLwIBf7zHM37zH4VBXqU4RgYpVbOzCRnSOK1ggLBiXckEkd22UWOu9L12SaQ/RMnjCfdiMMfykpR8E8ZQlFBNgMjq+YiwubO1iSR4DWo90sSDoQSD5EaGn/AAztAO4+UCVGygkMWQM3aAD7IB1+8N6s9EtxPl3FNLbsJBFEscedwYomEagMwkewsSGNx0Iqbm5ibDRwomECrp2RixuMMYYm1rJIAG620uCDSPAOaLYbGvKzS4qVFiieWQuyKQc7ANc2Fxptou9qhuGSsGyxyB9BIcy3CMjdA62DW0uPHegjOPTK8uYQCAkd5QzuGe7XcFySL+Fzsajq6T6VlDIHIXMs5jzBQGCqr2UkAX2B+Vc3tUgxSuGw7SMqIpd2NlVQSzE9ABvVh4FyZPiArsDHGwBTu5pZQdjHHpcfeYgeBO1XT/8AmsPw6LPi5Rho2UgRxnPjMQNLqXsO7tcKFXXXUXoKFh+UsVI5SNEdxe6pNAzC2huA/wAKi+JYCTDSNFKuSRLZluCVJAYAlSRexGnT31aOK89MEMOBjGDgO5Q3xEnS7y7i4ttr0JNU4mgKKKKoKKKKAooooCiiigKKKKAooooCgUUUE1y9wQ4oP9IkS91cznTMWB18Bpa56svjo+4jwuKKRcK4CsuZnxCNnEgMRdQBsNculjbNuaOVpOxiadjlyTKIiSQHmsCASNcqjvMRqBYbsKzjuP4hjCH9WkMXrBRrxtmMy/StJd9ySWFwDmOl9qsWnfBMDhDBiHkVmYKwiYk2VjhwT3QLE5ibE7ae+pfCY49jh1hMiqY0knVJsueQJlzG4OWwJ02NhppeoXhHMBggkXsoZ+2VwQRH2sZEfZZrdmxFgua1x1Piak+D81xRQRq/Dc+SJEMqiQZgAAXJUqNbA3q9ImOHcRxayq5fGOilSFXExBdOhsLsvlcVfsHzOkMaqY8WoA2ERmsPeEYn36muVLzdwt2vJgZAADbs5W9rpcFzYfOl054wLZr4fFRgnaPFE/GxQa/HwqXhxv4u10p+ZsI/txSNfq+FQj43QEfG1ZEvDHHejwwBIuGgCgkbaAjXQa1RcBzdwqwB9ejN75maJreeYSZreVScWM4e1nTiUyjMO5I0zKbg2ByPcDunrvYXF6z/ABcPyH1VkPAOEMwYR4QMTcFS8ZufBleuf8e5fwaIs2HjRA/Eo4UCzylhApMT2DE6O6SMG6KVtU3xvF4eKNmXFSTFhmCqLoqm27OLrpexOpNcs4nx4yqsaxpGkbKY8oGZQgIUFyMx6dak4cZ4v5rt+E5N4VhczergqQVPaSq4UbExlyCGsf8AWlc85m4fg8PiY8NhFkXtijzSysH7OFXDWVVt9i5JN7DfXSnS8RnkILyNtcWJBHx6UtwrDN24HezEOSxNmsysCRm02JuTf/HU4ZPU2Jjm9XxGJEEOK9bDsrxqkYzCRwe4SuhIB3zG19dQa6PyP6L4cKiyYsJLPfMLXKR+AFzZyPtWt5Gwascr8IOGC4lMLEZXjCvlKxgDUsVGW1yTawA2sSbWp7zLzYYwI1IWRhdjqQi+/SxPiemtqzJcxKbc5c6Lgy0OBi7TEm4eQgskbfeY3zv929h1vtXH+OcPxUr9tKzzSOCzs9s4I3Ui+2ult/AVdo8d2jWjzy33ECm1+oPZC3zanGN4NK0El4BEGRlBYoXuykLfKT1tuavU9qzjc3HIqKKKqCiiigKKKKAootRagKKLUWoCilsLIUdWHQip5Zh9aKBr9DEi/IxhT+NWTRW6KnmiibQwKPOJ5A3zdnH4Vp6hAR/PIffG4+WVPlemVNQlSHAeG+tTxxF1jDMAzsyAKOtszAMfAX1NqWPCoz7M1v8AvY2UH3dmZPxtWG4I26Swt/4nZn3/AEwSplU84njllmyoMkEN44EB0VQbl2JtdmbvMT422AAUwfBVKjE4i64a5sFyiWchrMkSnQbNd/ZFvHSluL8CMUMMiETFoWlxMkTLIkcjO3cYoSBlUC/mT5VETDvKLnSMjUnSw2Hh1+dSkJYiQzEmwCqMqKLAIguVUC/vJOpJJJJJvSaEqAQSPGzW+VtqUwQurf66UkFuQD1IHzNaQ6/SEt+9NOB17ztp7iwB91YfiDNuytp9eGEn/dNqHNyT51rWTQ2Jv7UUT6bhWS38Mpf4isdtGd4Bf7ryD494tWvaJ2YF3z5j4ZAulso3ve9+moraZkAGVmJNyykWClSQut+9oSb2FrkedaU6MiLGVTMuci4ZlfRQ1rWVftNpUc5jFsmcm+pbKAfIIL+Wub4Vqx1FLdmAUFhcsPjqNN9qGpPAcSiiilOSQ4lrLGysESJdbG1iztfzA18tZbl/GevcQiJjjhVrQhYgwUA3Jvckucua9zqBY6VVVW+o1LPYfjoPwqx8klkm7RBmEKPlOlg7qR2ljvYBzbqEqo6rzLx8RfRx3AVTqA5CqllZ2yAmwPcHnn2Kg1V+Hw4Zg0hieZvaeTEsMgv9YA+yL7AgeQqtY/irSuyKSC2XtCHzdxdI4NBqwvdjc3dm21rfFz2VVZjpqEUgA3tqSdSfE/kLVzvnbrx68WPEc1upAiA7P+rjYX1tYE2O5HTrSvD+aopUkjb2msV30ZDfvZiWOw6n3Cm+DxRKxdDkJ7ugOi7sNTrrr4VEcZw8cy5lIExZihTqNSoY+GgO9xeszjLe+LfLnZOuWqNxWARzSoNlkcD9kMcpHla1Nan8dhjiULhD28ZCyoAczj2c2UfWB0NRw4PiD/MTfw5P8K6Y4GNFP/0LiP6PN/Ck/wAKz+hMR/R5v4Un+Wg6GvogPXF/+h/9tKr6H164tv4S/wCeuu+r1sMPV2J25Kvoej64qT+Gv+NKj0PQ/wBIl/spXWBBWexpp24vxX0cYXDFc8mKYH6yrDlv4XPXyrTAcjcOlYKZ8SjHQZzCAT4BgpF/fvXapcGrqVZQykWIIuCPMVQebuUZIVMmFRpk2aEd51B6rf2l8t/f0ssoYr6H8J1lxB/ej/8AjrmnFoxDPNFf9VLLHrvZHZbn5V0TlvnmTDlY54pHgJC5rqzw3Nr+1dkHgduh0tVB9IQU8RxRQgqZQwI2OdFa/wCJp5UMRWVNRiSkbU4TE1dDy9YJ/wBf/lN1xIrYziqFCoPTy+emlKz4Yl7L2bkpIbrIrAbX9ltx4db7U1ScUpicY5KlwjgB1XMiWsR5AXtbQm9Z5LDaDSMmzWJYBz7N8gIX9rW++1Jw+0PifkCf7q3hnUJZo83fVrh3XTLbLbUed7X3p7w3EQxgEmYPaxIEEiG5H1HG2njUDW1avoD7vz0/vqZTExN/Owm/sibDNHbX6zQaD361ricGJFIUYXNe4MU5BIG69nMSSfl8ayITC2zC657m2UsVuTt3htTviWFQBZI9A1wyEhsjAXIDDcWt50PwmdNTBLbx7NyPmBamiS93JpYMWJ1vewFt7dPCrna70Tl2A631/K1BBGUn3i/wP/Otd9SfgN/j4U5w7PKViUKLkADQX97HX8etaRgIUS5PiE+KjMw+BA/e8qsCyvgcIRbLJNseo20/dGX3FmHjTvlfls4l+1t/JoSERmHdlcXOmuovd2HgLbkVE8expxmKPZ5mjQZY1F2JC3JYAasTq17a0GOEZYxnc+JI3N/E/PfyPjW/Gx2hZ7FSALi+1r6XGm3TyqNMrgyRto4BRl0tpcEdRcbfCnAcWBaxKhQQdSFuB8tbH3iipWHi8AQFy7mykrrYA3DWPTUkedvCpjBY5ZbMCAqiwVRlNzbfxNx8vC5qt4fh4ldERQwLFdDY5WTPGRc5RcXOtX/Aej1lkDK4jhdI2KnNJOHEMbSG1goUkg3zaZ/AVNFRkdsJjIpgbZiCx09oHVtNxax+HnXdIVDqrjZlDD3MLj86596ReVYsNw8SDN2qzRMbknKrXQpoALXddbDUD3Vd+Q5xLgMO3ghU/uMVt8gKb0h2cPWvq9ShjrHZ1PpMLZa2C1vashay00C1m1YxEyxrmY2H5nwHnXMeN854nHyvhuGJfKCZZz+rRRuQTofeQb9Fbek7HRMbxSCAXlmijH33RfzNJ4DjuFnNocTDIfBJY2PyBvXPYfRCjNmxuKlmlOS5SwGr2cZnDMQAR4b7VrxL0M4ZyywTyo4Y27XJIlgiHWyqfacDf8qvQsvOvJYxIaWABZ92XZZvI9Ffz69fEcI47EY8RKDo17MDbTawIItsFq88J5qx/Ap1gx2abDtqtyXOS9u0w8h1Yfcby9m9TnP3JK41Bj8Ee1DJmMa2PaqxWzRmwPdBY2JOwAAtatceWdVK413Tuo+RH+6QPwrJhU7XHxB/DT86V9V7w8DrdbEgDc5bi+461aOGejnG4gpkjXJJGZI5HdDG6DJ9ZC1ic4sN9D4Gt9M9qa2H+98ww/IGsDDt0AP7JUn5A3q2cZ5Ex+EDPJhmyDd42Dr5E5SxA94FVkrfz+R/EU+d8NNzEwBuCLW303Olgd+vyq0vhV7OEjsmZ4x3HsSe6SW7tnTQbhtddrGq52d9BsOl/HwBqX4ZxYAr2oVgh7pFgwVY3jCWIANg+9xqN6zZjUum7y4ZkIMTRuQCCrlk2uCFfvAbHVm/G42wPDFkQEOAeoPj5GnnCcPhZIyssjKWZMhKuFXIMozNGH1ItcaWufI0jjuXZ8KgnjdJodjLAwdVPg43A/0bUGsnAZOlm9xH99NJ+FyJ7SMB42NqneDcRSXumyyG25srHwU+PkfxqdMDjo3ncee2h1qmOeRoV1W4Piuh/CnPEVlaJHkd3uxRA7EkWALWzHQexf3irjOwTvMEsu7Oqm39oH5VVuJcQOKkjV2yRKcoOS+VWYZ3yLbMbWNuuUC9DEOkRO2pFr+Gu341YOXODyTFiqnO5MSHqtx9NNv9VGt75B4UrBxVcFipFwbpPh3BjAxUXdkR+yY9otlOjr8Mmm9dZ5TwkMUTsjB1ymzKEaIKGZmcMrnS7O+U2OgHQVnVxD+kfFx4TCx4SEKll7KLbuKukkgJ+sTcZt7i/Wuc8rPJhVxGKjZFaFMgJ1YGc9jnhGzMoLtuBpWObeMnF4iRx7CXSMb2UWUEnqSdL9bCpjk3kCTiEBn7aOBFLIjPqWewJt9kC4113OnWnkRH8a48MU0SEtFhIO7BELM0cfdFyuhZyBexY+VhqYHDd6QWHesAVvcNpZhr46/Px31xeHyMyF0bK7DOp7rlSRmRh7Sm1wSNQRWcNiMhF9bEEHNlIt1FxodfhRU5w+dsJLFIARk7KWMMNWS4ki00vdWYaaWVfI13jhnXKC50Bc6ZgCSoWw1BHZiwFu42upNcX4ZiUxsimXuxRQoknfAFh3f1uUkXJJOjGy2HSu2cHj7otIxUE2KAPmGl8pCHTcFv2rAb1miE9KUA/RmKzsWe0LG18q2mjtoNhva9zcmnHotH/R6X0s7/AI2P99M/Swqx8KnADjM0IuzNYntkY3DNqSFOtqnOQoMmDQf1kw/sSNH/AMFT8E7lrGWlbVi1TQrlotW1V/nrinquDka9i3cHuIJb/ZVqTtVA5y41NxLFLgcK1g987AMezh+u7AeI191h9a9dD5f4HFgoFggUdzvhtLzhhq7sNCWHdPQWXQDKKpXoawH0c2NZl7XESMqB9AY0OuVrXBL3Glx3Bp4dDlBveMWcXbsmsM1/ayHbX5Xtex1rXK/iEo3DDDEG4ztGb31yo+/gc8S7/nW6vbtnFyWkEaWGtwFTTzzZzfaw8r0xnxguxU3UlnQW1SRRGSpU7XPaEg2IOfxpv+lrOqwxPMwLiMeyi7qrM56lQddrG1wb3w1ONvhhz5h8HioHwkssSYjLnjvctCyA5LKNcp9nzBY6nemeibmPEYaN8IIGxLsTJh4o5IgUH87md2yquYqepuWNrG9WLmDkh+IN2mJxCpMAQojF1AuSEa+p10soOml9jVGl4UcPxaPAhyFZoUSUqcwLxKxYLcfXLeGhq9t5wnt7NebOFznEzzHD5D2hV0h1iic5SQHJDOzHvHuga6XvVh9GHN0mGcYNkEiykGFS+Ts5GuWjLMLAMRt9rxzUhzVgXhkGHGOfFySNkeCOTEe89oucxr0NmYEAX2qsYq8cpRZezkjKrkzxlLxje47rHQd4E7fLX11lX+OXx6BOOxnTBp8cSo/9uojH8KV0+n4Xg8gubmWEBbkknN2Qy6knfrVI5V4tCiO+Nx3EFmN2aNZJRE/esDHkuxJFr3y6k9NaR4lxxJ3tGi4SJQX9Z4gz4vFEWvfDQyM4U263tvqLGs6zf+d/pAc08BwygNhmSMKrXIxEmISSxOglaFYlYHSwkO3s31NLwWCkmYrEjSN4IpNvMnYD311duWopFZ5YZYosmabGY9w2LdBraOLVcOD9ojNbQC+tVXjnFXeBvU4Hg4fGwQsikGRyCR2j+Jtte+1zcgV0ltc8isYjhrxe3kVh9XOjN8kJt8bUkmLliuVd1BFjZmAI+zvqPKrry9yVHiZIlXEB0fDvKci5TFIGVEie5OpYtrb6htprWOJcgY3DktEvaC9l7NlzuPpNezNjr2THIAdPxuxFEtp5VZOF85YiOIQnI9vZaRczBbexe+tul7/lWOX4IcTmw7IolcEQN7IaQkZY73sjE6AkMNbZbkGq/jsHJBI0UqlJENmU2uDa42NtiDcHrVD/AIlxN5bGV83VRoF6i4A08RfyNRjSEm9/Lyt4V2v0OxxTibHYiQSTtaABhpEiqt9xlu2h9w8SauPE+XeEz3MsOEud2Uxxtf8AbjIN/jWLyWPL5FLwzMtyrENsCGZTsdBY/h511PmrlrgEN8uMkjbUZIHGIF/A3Bsfe4qM5X7fAdt6nw6bFesoESXFYdv1YuXXs0upViVJ79jlG/Rq4o2OwhgIjOdWKoxDKFuGBJAIYhlBtY9fK1S/D+ZMTh4DBFiMkciuHRYkLqHJUkysoIzDbKxPuNOuaeWMRhrS4iOKNpEMnYwlQsCCSOPVL6XaRdFzbk+NrH6O8AXw5f1DD41S3ZgSOgdZELPoJIyNVkFyG9mMXF97+IocuAMTMhiculwQTfKbqNQg0HeFzfqBfWrHy3wdUaOXFpGmFbtchdTlJRS2ZvrWsj2S4zEAaXpxzrwRlsYsHPhgQwnBEfZhiA9o+yZrIF1I8LE70w5j5mn4kwUoFjzHsokuxN2ZgPO2Y7D8NA9RtwqQ4vFMka5EmJsEOQRqPYK22IGUeZYHc13Hhv6tRPfZQHcq6Xyg5HuLC4Km9huRe41o3I/LHqkZkmT6V1kSVTY5EZWdCpFwe9EGYjTvD7OvQcOezOR9Y3LxqxJuGjdsisd7lQbP91eti2eVVSPTGw7PB4Y2Ha4kM2QkKY41sxybCxkU9dt6vvLsJTCwBhZuzVmH33Gdv9pjXKOZI/X+NJhwRkhywaaAs2Z52CjQN2ZcG2l4q7OTUvgKLVi9F6gVrl/p0xZWCBBs3aE/AxgfgzfOunmuW+nbDkw4d+gMqn3ns2H4K3yrXH1Vr5FQRcOwiB47erxkrlzd5xne9m+0x6VJTgHuhrH6oSKbQ9GCglV/asPfTDkjEiTh2DYv/wBXjWy6EmNQjbd4kFTe1tqlZWuhNgiX0Gl5CbAX3ABPvJ/PNHIeZ+Y8ZA8oeHvCMEzBWKgX0kVbZAO9e9ybtub6xHKPN7YWdpXLyo6EFM4jzNdSrO48MpFrbN4V2DG4QPcWvo5sRcsQ0cdm6MXbtAb9CR1qF4NyLBBi5J1dvpO2ECnJ2YGc5o2BBz91Rb7ubQlb1em/u+VTeGekvG4dSrJE9yxXuqLDey9m1gBpa4PWqZjeJYjiWIz5iZ2ICsWjjtocvfbKqgDS977amu08d5IwcyO7KcNkVizwWVUIFy7xEEbdV3HhpbmXo/4HiMTNI2DMavhwCHlUWPaZky2ysLlQ+h0399Iu8aU4PNJinGBxEuF4eUyqGbDhpJmAy6zOxuTYfWANxbpVp456LMBh8PebFyJJayPkjsTrYdkq5n/tbDetcfw5EQjiPDAXzDv4OAqHudTnico3d3zKtrG19Ko/GOOTySZcLG0MakdmiA5+5tmsNQMo7u1qdtceM/aWjwiYOLLigxWc5YpssoVFBGZ1Gzm1r7mxIAJINWPCejtolaVsXG8JWHsWjCvHKGJzpka40UXBtY323srxTm31v6DFYc4iBIu1JLzoxkRgpdmWGG0YBI9g6suo1qO49zPGMKgwsHqsVmEcYN++xs0hO/Qb693zIpJpy52dyYc8axv6UxBgMoiwOFyvi5XcKHYaLGGPW6lV8wxscop3lm4nB6nwwSrw9TZ558ixsgOfs4lyCRje2t+mtt6q/LvLuIdVMeBMhsWEmMJEBNtWihspl063cH7NXDEcp4pwDjOIvkaNmKYT6OJcoXItgArJ3reyDtvqRquKtYzg+I4GUxEOIhmSQK7x3VCQO+A0bN3l726m+pt41N8O9LEfaK0+HkzjKqiIhgL5SzHMRYkg+Nsx11NLHk3BQtlSDO/aFc0jOQVERcuQCF3ZV29pffTLDcAjY5pgojN2EaIkcYDX3CgE72uxOgNXNRR+Y+KRz4psRArRFm7RhdbrMWL50y7D2fipN9aacaGIn/lkysVlbL2thlZlBFh7ghH7tulXnnJYTgysMaoqMjIEVVGjZSxtubM3jb31WMPic/D5YDrlk7RPIgK2nxD/ANo1qRG3o/4riI5zBDiThxOLM2UMLxqzLoRvqw0I33roL8vQSm+LxU+J8Vd2CE+SkllHkG0rjOHlKMrDQqQR8DVhbjT/AGjT5lWcsdl4PHg8L+ohijNrZgozn3ue8fnT2bFQSe0kbe9Vv772vXDl4/IOppxHzK460+Ya6VzRwPCzwzSKhOIGHkSJmkma2hZVysxFs2traE3queh/jQhjxMYXM+ZHjubDvgIRfpcpFtqbjwuIjDc0N41CcJx3qeMDjRCSPII+3yNvkafPSO5vi+yvkIabI8hZr2ztmAa3RB9IAv3h5mm2GwsMUn0KIuWXs1cIudmOHKszNa7ZcxO+5cVVsPxc23HaSSLqfBTew8QEViAepPjT5eIWLlf5t0CX1u7LEvXc2Nr/AH286x8qsEcoCjbKYpomGhX6LLDGbW2ISSw/rK15j44uCw+IZiCykGBW17RiqhEP2hcEMfskmo2ScBMQuZQFiXKW2WysQzC42YX3G1VPmLEvxPExxoLXAEYNyFTeTESDpcGy9cvh2i1PkSvof4YWaXFvcm7KrNu8rkNM/nYZRfxeSuo9pULwrDph4kijFkRQo8T4sfMm5PmTT9ZKl7DzPWc9NQ9bZ6mCSqs+kTgpxmBlRRd0tIg6koDmA8ypcDzIqyk0A0lxXKPQrxxDFJg5CA0bGSMW1kVj3l8Wsxvbrn8q6bn1Mj7Joq6e0dCfAt9W/iWHmeW8+cmT4Sf1/h4bQ53jjHfjPVkW3eU63Gtr7EaU54D6VMPOgjxQMLhcuYAtEzHulza7IQCxsbi53vWrN7iOg4eMgw39phJI4O9zkYgfssUHuFCIOzZf+zkdl8QodiCv7pZR5r1tUNPzrgM4f1qIgaaG5AKuW0tfU9mPhVQ5h9K8UWYYUF3OcZ20XVrqfE2u232ulTKqT9K3MfYwCBT/ACiQ5LLrnW4+qNxcjT7Wmveqe9HPLn6OwSo/66Q9rN1s7AAJfrlUKPeCetUHkHCQrKMZi5fWMTp2SRhpVhsLBmZAVLAaAA2XzO3Rjx3Nsjj3i1Wy+In+0qIx/AcJOWMuHiZnN2YoM5IAAOcd7YDr0ps3FT4GkX4lT5qoTi/o8w5RuwleHQ91iZIgOuhIba+uY1yfEwNiZoYIxmstwCVXZSxuzkKNB1PXzFdf43xIiCax/mpPxUiub8ky5eIMw3WB9zsS0Yv8j+dbkxbyt9SWFxwwsaxz4aeKwC9tBNNEWtsSC3ZyP1v461GcU5vnSXuTO8K5gFmyZnWVGUh1jABOrajbxq9YziCtftCpvoe6mvkc165xzHgM014wVR2GUZSwXSxJvoouT7hap8reUv4fYXm6Z5RnKhWzBwRbLYSFLsdfadj561MY7iSm5LAjoARbawFv8b63qI4JxY4WdZJZJJAIygIyZluR7IdWUi2lj0amnMHGVmmd41KIxGUHfRQLm3UkE/GtRiscSxXa3W5sQdBcna9V7MUzC/X8qcSYg2Y36Wv7/D4XpnM1yT4k1f1KbugrcPWClbJhyaqNc9bKacR8OY9KeQ8GY0wNIqWnh7RbdRsf7jUknB7bml4sIB7Ks5+6CauBrwXioRgk5KMosrte1vBvD9ryHherB64UQXDN3w5KFSDZs4swa1rgaeFIx8uYrEC3ZRovjL3iPMKKluE+jKFTmnJlPgO4nyXvfjWaqDl4+8zMiRtI7EWiSzjQABpLXDDS9jZQTqGq28m8EmiDSTC0shu5JzNbcKTrbcnc3PWrLw7hUcC5Yo1RfBQAPebb1IJHWNVrCLU6StFjpVUrI3Fb1hVra1QSRrW9BNamooZ7VSObuCYPFEn1JZpz9dCYTfxklTU/EGrjIl6SWADarByzh3okUsWnlZVvcRRnYfZMjXJ99Wrh3JGCw1imHQsPrSXkb5ve3wq2WrRkq/SI3LYWAAHkAKbytUrJHTaSC9WUQ8z1H4jEEVNT4O9RuI4ea1MFc4tiiY3HijflVJ4HNkxMmtroR+Km34V0TF8MJ6VzfEx+r4sB9BfK3Tyv+R+NaE62Kud7eJ/59TTHETlvw/O9vwFTD4Cw12Gvl8P9a+dJScN9kEas1vcMrE/l87UFcdL6/D5HT++tDhDe3y+PSrI/D1tKPDQabdwEW8dTWuLCooJte5Gu3g179B7XnYeNUVDGwlbLbUn5/wCtPnT6PgrHcU94BhfWZzKR9HHooPVunvOuY+ZFXXD4IHpUiYpuG5eJ6VLYXl4DpVxw2AHhUjBgwOlNVUsPwHwWpGHlm+9WuGAeFOhCKzeYrWH5ajH1QffUph+GIuygfCpUR1sI6zeVDNMMPClkgp0sdbhamhsIa3EVOMtGWs6ERHWwSlLVm1FJ5azlra1ZtRDoisWrcisWorQitStKWrFqBPLWpWlrVgigbslJtHToisZauhk0NJNh6kCtaFaaI18GDXP/AEk8qmRO3iF2Ud8DwGz/AAGh8gPA105lpJlrUqON8qcbWZBDMbMlgCdso3zfDS/nrterC+DDOGBuuVspBBBN0ub9Rrb90085l9HuHnYyxOcNLvdBdCfEpcW+BHxrnHEOEYlZjFGy4lr6tDnAv/WEgKD8TWpf6FlnkVM7XDDUE3ARTmbR3Oi6FdNz0BqqzzHFyiJGABtncggECw7q728Buetulm4Z6OsTPlbFS5FGyIS7geGZtF+F6uvB+U8PhBaOMX6s2rH3k03+xDcI4ckcapGhygaXGpPVj5k61NwYU+Fql0w1ulLJh6XkGEWFNO44KdLFSqx1nQikdKqtK5KzlqDQLSirQBW4rKsBayFrNZFBjLRatr1ig0Iora1YIoMUUVigemsVk1igKxas1igxWLVmsUBatTW1YoNTWprY0UCLCk2jJpya1NURmJwQbQ6++kMJwxU2AqXatLVdQmIqyYaWFZqBERVuEpQUUGmStgtbVmgxlrBFb1rQYtWaBRUUVmsUUGaKxRQFFYNYoA0Vg1oT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6" name="AutoShape 6" descr="data:image/jpeg;base64,/9j/4AAQSkZJRgABAQAAAQABAAD/2wCEAAkGBxQQEhQUExQWFRQWFBQXFBYVGBQYFRQVFRUWFxYUFRYYHCggGRwnHRYUITQhKCkrLi4uFx8/RDMsNygtLisBCgoKDg0OGhAQFywmHBwsLCwsLCwsLCwsLCwsLCwsLCwsLCwsLCwsLCwsLCwsLCwsLCwsLCwsLCwsLCwsLCwsLP/AABEIAMoA+gMBIgACEQEDEQH/xAAcAAABBAMBAAAAAAAAAAAAAAAAAwQFBgECBwj/xABNEAACAQIEAwQGBgUJBAsBAAABAgMAEQQSITEFBkETIlFhBxQycYGRI0JSYqGxFTNygpMkQ1RjksHR0vCissLhJURTc4OUo8PT4/EW/8QAFwEBAQEBAAAAAAAAAAAAAAAAAAECA//EAB8RAQEBAAMBAQADAQAAAAAAAAABEQIhMRJBE1FhA//aAAwDAQACEQMRAD8A4jRRRVBRRRQFFFFAUUUUBRRRQFFFFAUUUUBRRRQFFFFAUUUUBRRRQFFFFAUUUUBRRRQFFFFQFFFFAUUUUBRRRVBRRRQFFFFAUUUUBRRRQFFT/K/Kk2PLZCscaC7SyXCX6Kthdj7tqYcb4NLg5THMtjurC+R1+0hIFxQR9FPeDRo08YkUul7sgJBcKC2W41ANrXHjSGNQLJIF9kO4X9kMQPwqauJvAcj8QnjWWLCStG4zIwAAYHYi51FLn0ecT/oU3yH+NOsJ6SMbEqqkuVVAAXIpUACwA1p7H6VOIkG0g0Fz9GBYCwJPe8xWs/1EI3IfEhf+RYjTwQn5W3pu3J+PH/UcX/AmP5LVoi9LOOFvpVP7Uen4NSp9MOO+1D/Db/NUz/RUTylj/wCg4v8A8vP/AJK0PK2N/oeK/gTf5auSemPGjcQn91x/fTzBemHEO2V0TUGxXN7XS4PT3VcHPjy5ixvhcR/Bl/y0k/BMSN8PMLb3ikH/AA1fz6YcUbMYksb21axtvYkVI4b0k4zFQzFMG7BEN5Ic7LESNC+m3XTUAbUwcgZSCQRYjcHQg+BFYp1xLEdpIWuSSBdiblmA1Ynrc31prUBRRRQFFFFAUUUVAUUUVQUUUUBRRRQFFFFAUUUUBSuEgMjqg3Zgo+J8OtJU64XKqTRMzMqiRCzJbOq5hmK3BF7XtpQXTikOGjZsJDLioex9twzSo8g/WDIhFrEkZhYGx8qbSYbBkKZMRiZXUEoJDGU0GaxUkkLp+FOud+CRcPDNDiYsUuIVezYMryZAVZna212y69dPOqngsWisWkGbutogRRdoypzBQL6E9R+JpZL4LBPLw9FGQd8hgZrToRJlGYrGpKAd7awteq/iYMOGP8od76lkh7pJ1PtyK3+zWcTMmZ7qcyyEqQRuNCCLWIJUHx86mcLy4cbIWVEhXs1YpGxI6AzM0htEjXLd43sDZSKmYuoRMDC1gk5LHZTC9z5DKWvU5gOVHaKT6WMJo0rgSZUVb2Vi6KFNydCw9nap6DAxYWMiHDtiJChKu0c64OSwY5Q4W+INh9ZljOlrVUOZ+ITzshnzCyDu5ciKxubKoAUWBC+OlJUTGDTh8K3EkU0n2HDhTvo00sVrfsIp09qonisLznT1KNRcqkLwIBf7zHM37zH4VBXqU4RgYpVbOzCRnSOK1ggLBiXckEkd22UWOu9L12SaQ/RMnjCfdiMMfykpR8E8ZQlFBNgMjq+YiwubO1iSR4DWo90sSDoQSD5EaGn/AAztAO4+UCVGygkMWQM3aAD7IB1+8N6s9EtxPl3FNLbsJBFEscedwYomEagMwkewsSGNx0Iqbm5ibDRwomECrp2RixuMMYYm1rJIAG620uCDSPAOaLYbGvKzS4qVFiieWQuyKQc7ANc2Fxptou9qhuGSsGyxyB9BIcy3CMjdA62DW0uPHegjOPTK8uYQCAkd5QzuGe7XcFySL+Fzsajq6T6VlDIHIXMs5jzBQGCqr2UkAX2B+Vc3tUgxSuGw7SMqIpd2NlVQSzE9ABvVh4FyZPiArsDHGwBTu5pZQdjHHpcfeYgeBO1XT/8AmsPw6LPi5Rho2UgRxnPjMQNLqXsO7tcKFXXXUXoKFh+UsVI5SNEdxe6pNAzC2huA/wAKi+JYCTDSNFKuSRLZluCVJAYAlSRexGnT31aOK89MEMOBjGDgO5Q3xEnS7y7i4ttr0JNU4mgKKKKoKKKKAooooCiiigKKKKAooooCgUUUE1y9wQ4oP9IkS91cznTMWB18Bpa56svjo+4jwuKKRcK4CsuZnxCNnEgMRdQBsNculjbNuaOVpOxiadjlyTKIiSQHmsCASNcqjvMRqBYbsKzjuP4hjCH9WkMXrBRrxtmMy/StJd9ySWFwDmOl9qsWnfBMDhDBiHkVmYKwiYk2VjhwT3QLE5ibE7ae+pfCY49jh1hMiqY0knVJsueQJlzG4OWwJ02NhppeoXhHMBggkXsoZ+2VwQRH2sZEfZZrdmxFgua1x1Piak+D81xRQRq/Dc+SJEMqiQZgAAXJUqNbA3q9ImOHcRxayq5fGOilSFXExBdOhsLsvlcVfsHzOkMaqY8WoA2ERmsPeEYn36muVLzdwt2vJgZAADbs5W9rpcFzYfOl054wLZr4fFRgnaPFE/GxQa/HwqXhxv4u10p+ZsI/txSNfq+FQj43QEfG1ZEvDHHejwwBIuGgCgkbaAjXQa1RcBzdwqwB9ejN75maJreeYSZreVScWM4e1nTiUyjMO5I0zKbg2ByPcDunrvYXF6z/ABcPyH1VkPAOEMwYR4QMTcFS8ZufBleuf8e5fwaIs2HjRA/Eo4UCzylhApMT2DE6O6SMG6KVtU3xvF4eKNmXFSTFhmCqLoqm27OLrpexOpNcs4nx4yqsaxpGkbKY8oGZQgIUFyMx6dak4cZ4v5rt+E5N4VhczergqQVPaSq4UbExlyCGsf8AWlc85m4fg8PiY8NhFkXtijzSysH7OFXDWVVt9i5JN7DfXSnS8RnkILyNtcWJBHx6UtwrDN24HezEOSxNmsysCRm02JuTf/HU4ZPU2Jjm9XxGJEEOK9bDsrxqkYzCRwe4SuhIB3zG19dQa6PyP6L4cKiyYsJLPfMLXKR+AFzZyPtWt5Gwascr8IOGC4lMLEZXjCvlKxgDUsVGW1yTawA2sSbWp7zLzYYwI1IWRhdjqQi+/SxPiemtqzJcxKbc5c6Lgy0OBi7TEm4eQgskbfeY3zv929h1vtXH+OcPxUr9tKzzSOCzs9s4I3Ui+2ult/AVdo8d2jWjzy33ECm1+oPZC3zanGN4NK0El4BEGRlBYoXuykLfKT1tuavU9qzjc3HIqKKKqCiiigKKKKAootRagKKLUWoCilsLIUdWHQip5Zh9aKBr9DEi/IxhT+NWTRW6KnmiibQwKPOJ5A3zdnH4Vp6hAR/PIffG4+WVPlemVNQlSHAeG+tTxxF1jDMAzsyAKOtszAMfAX1NqWPCoz7M1v8AvY2UH3dmZPxtWG4I26Swt/4nZn3/AEwSplU84njllmyoMkEN44EB0VQbl2JtdmbvMT422AAUwfBVKjE4i64a5sFyiWchrMkSnQbNd/ZFvHSluL8CMUMMiETFoWlxMkTLIkcjO3cYoSBlUC/mT5VETDvKLnSMjUnSw2Hh1+dSkJYiQzEmwCqMqKLAIguVUC/vJOpJJJJJvSaEqAQSPGzW+VtqUwQurf66UkFuQD1IHzNaQ6/SEt+9NOB17ztp7iwB91YfiDNuytp9eGEn/dNqHNyT51rWTQ2Jv7UUT6bhWS38Mpf4isdtGd4Bf7ryD494tWvaJ2YF3z5j4ZAulso3ve9+moraZkAGVmJNyykWClSQut+9oSb2FrkedaU6MiLGVTMuci4ZlfRQ1rWVftNpUc5jFsmcm+pbKAfIIL+Wub4Vqx1FLdmAUFhcsPjqNN9qGpPAcSiiilOSQ4lrLGysESJdbG1iztfzA18tZbl/GevcQiJjjhVrQhYgwUA3Jvckucua9zqBY6VVVW+o1LPYfjoPwqx8klkm7RBmEKPlOlg7qR2ljvYBzbqEqo6rzLx8RfRx3AVTqA5CqllZ2yAmwPcHnn2Kg1V+Hw4Zg0hieZvaeTEsMgv9YA+yL7AgeQqtY/irSuyKSC2XtCHzdxdI4NBqwvdjc3dm21rfFz2VVZjpqEUgA3tqSdSfE/kLVzvnbrx68WPEc1upAiA7P+rjYX1tYE2O5HTrSvD+aopUkjb2msV30ZDfvZiWOw6n3Cm+DxRKxdDkJ7ugOi7sNTrrr4VEcZw8cy5lIExZihTqNSoY+GgO9xeszjLe+LfLnZOuWqNxWARzSoNlkcD9kMcpHla1Nan8dhjiULhD28ZCyoAczj2c2UfWB0NRw4PiD/MTfw5P8K6Y4GNFP/0LiP6PN/Ck/wAKz+hMR/R5v4Un+Wg6GvogPXF/+h/9tKr6H164tv4S/wCeuu+r1sMPV2J25Kvoej64qT+Gv+NKj0PQ/wBIl/spXWBBWexpp24vxX0cYXDFc8mKYH6yrDlv4XPXyrTAcjcOlYKZ8SjHQZzCAT4BgpF/fvXapcGrqVZQykWIIuCPMVQebuUZIVMmFRpk2aEd51B6rf2l8t/f0ssoYr6H8J1lxB/ej/8AjrmnFoxDPNFf9VLLHrvZHZbn5V0TlvnmTDlY54pHgJC5rqzw3Nr+1dkHgduh0tVB9IQU8RxRQgqZQwI2OdFa/wCJp5UMRWVNRiSkbU4TE1dDy9YJ/wBf/lN1xIrYziqFCoPTy+emlKz4Yl7L2bkpIbrIrAbX9ltx4db7U1ScUpicY5KlwjgB1XMiWsR5AXtbQm9Z5LDaDSMmzWJYBz7N8gIX9rW++1Jw+0PifkCf7q3hnUJZo83fVrh3XTLbLbUed7X3p7w3EQxgEmYPaxIEEiG5H1HG2njUDW1avoD7vz0/vqZTExN/Owm/sibDNHbX6zQaD361ricGJFIUYXNe4MU5BIG69nMSSfl8ayITC2zC657m2UsVuTt3htTviWFQBZI9A1wyEhsjAXIDDcWt50PwmdNTBLbx7NyPmBamiS93JpYMWJ1vewFt7dPCrna70Tl2A631/K1BBGUn3i/wP/Otd9SfgN/j4U5w7PKViUKLkADQX97HX8etaRgIUS5PiE+KjMw+BA/e8qsCyvgcIRbLJNseo20/dGX3FmHjTvlfls4l+1t/JoSERmHdlcXOmuovd2HgLbkVE8expxmKPZ5mjQZY1F2JC3JYAasTq17a0GOEZYxnc+JI3N/E/PfyPjW/Gx2hZ7FSALi+1r6XGm3TyqNMrgyRto4BRl0tpcEdRcbfCnAcWBaxKhQQdSFuB8tbH3iipWHi8AQFy7mykrrYA3DWPTUkedvCpjBY5ZbMCAqiwVRlNzbfxNx8vC5qt4fh4ldERQwLFdDY5WTPGRc5RcXOtX/Aej1lkDK4jhdI2KnNJOHEMbSG1goUkg3zaZ/AVNFRkdsJjIpgbZiCx09oHVtNxax+HnXdIVDqrjZlDD3MLj86596ReVYsNw8SDN2qzRMbknKrXQpoALXddbDUD3Vd+Q5xLgMO3ghU/uMVt8gKb0h2cPWvq9ShjrHZ1PpMLZa2C1vashay00C1m1YxEyxrmY2H5nwHnXMeN854nHyvhuGJfKCZZz+rRRuQTofeQb9Fbek7HRMbxSCAXlmijH33RfzNJ4DjuFnNocTDIfBJY2PyBvXPYfRCjNmxuKlmlOS5SwGr2cZnDMQAR4b7VrxL0M4ZyywTyo4Y27XJIlgiHWyqfacDf8qvQsvOvJYxIaWABZ92XZZvI9Ffz69fEcI47EY8RKDo17MDbTawIItsFq88J5qx/Ap1gx2abDtqtyXOS9u0w8h1Yfcby9m9TnP3JK41Bj8Ee1DJmMa2PaqxWzRmwPdBY2JOwAAtatceWdVK413Tuo+RH+6QPwrJhU7XHxB/DT86V9V7w8DrdbEgDc5bi+461aOGejnG4gpkjXJJGZI5HdDG6DJ9ZC1ic4sN9D4Gt9M9qa2H+98ww/IGsDDt0AP7JUn5A3q2cZ5Ex+EDPJhmyDd42Dr5E5SxA94FVkrfz+R/EU+d8NNzEwBuCLW303Olgd+vyq0vhV7OEjsmZ4x3HsSe6SW7tnTQbhtddrGq52d9BsOl/HwBqX4ZxYAr2oVgh7pFgwVY3jCWIANg+9xqN6zZjUum7y4ZkIMTRuQCCrlk2uCFfvAbHVm/G42wPDFkQEOAeoPj5GnnCcPhZIyssjKWZMhKuFXIMozNGH1ItcaWufI0jjuXZ8KgnjdJodjLAwdVPg43A/0bUGsnAZOlm9xH99NJ+FyJ7SMB42NqneDcRSXumyyG25srHwU+PkfxqdMDjo3ncee2h1qmOeRoV1W4Piuh/CnPEVlaJHkd3uxRA7EkWALWzHQexf3irjOwTvMEsu7Oqm39oH5VVuJcQOKkjV2yRKcoOS+VWYZ3yLbMbWNuuUC9DEOkRO2pFr+Gu341YOXODyTFiqnO5MSHqtx9NNv9VGt75B4UrBxVcFipFwbpPh3BjAxUXdkR+yY9otlOjr8Mmm9dZ5TwkMUTsjB1ymzKEaIKGZmcMrnS7O+U2OgHQVnVxD+kfFx4TCx4SEKll7KLbuKukkgJ+sTcZt7i/Wuc8rPJhVxGKjZFaFMgJ1YGc9jnhGzMoLtuBpWObeMnF4iRx7CXSMb2UWUEnqSdL9bCpjk3kCTiEBn7aOBFLIjPqWewJt9kC4113OnWnkRH8a48MU0SEtFhIO7BELM0cfdFyuhZyBexY+VhqYHDd6QWHesAVvcNpZhr46/Px31xeHyMyF0bK7DOp7rlSRmRh7Sm1wSNQRWcNiMhF9bEEHNlIt1FxodfhRU5w+dsJLFIARk7KWMMNWS4ki00vdWYaaWVfI13jhnXKC50Bc6ZgCSoWw1BHZiwFu42upNcX4ZiUxsimXuxRQoknfAFh3f1uUkXJJOjGy2HSu2cHj7otIxUE2KAPmGl8pCHTcFv2rAb1miE9KUA/RmKzsWe0LG18q2mjtoNhva9zcmnHotH/R6X0s7/AI2P99M/Swqx8KnADjM0IuzNYntkY3DNqSFOtqnOQoMmDQf1kw/sSNH/AMFT8E7lrGWlbVi1TQrlotW1V/nrinquDka9i3cHuIJb/ZVqTtVA5y41NxLFLgcK1g987AMezh+u7AeI191h9a9dD5f4HFgoFggUdzvhtLzhhq7sNCWHdPQWXQDKKpXoawH0c2NZl7XESMqB9AY0OuVrXBL3Glx3Bp4dDlBveMWcXbsmsM1/ayHbX5Xtex1rXK/iEo3DDDEG4ztGb31yo+/gc8S7/nW6vbtnFyWkEaWGtwFTTzzZzfaw8r0xnxguxU3UlnQW1SRRGSpU7XPaEg2IOfxpv+lrOqwxPMwLiMeyi7qrM56lQddrG1wb3w1ONvhhz5h8HioHwkssSYjLnjvctCyA5LKNcp9nzBY6nemeibmPEYaN8IIGxLsTJh4o5IgUH87md2yquYqepuWNrG9WLmDkh+IN2mJxCpMAQojF1AuSEa+p10soOml9jVGl4UcPxaPAhyFZoUSUqcwLxKxYLcfXLeGhq9t5wnt7NebOFznEzzHD5D2hV0h1iic5SQHJDOzHvHuga6XvVh9GHN0mGcYNkEiykGFS+Ts5GuWjLMLAMRt9rxzUhzVgXhkGHGOfFySNkeCOTEe89oucxr0NmYEAX2qsYq8cpRZezkjKrkzxlLxje47rHQd4E7fLX11lX+OXx6BOOxnTBp8cSo/9uojH8KV0+n4Xg8gubmWEBbkknN2Qy6knfrVI5V4tCiO+Nx3EFmN2aNZJRE/esDHkuxJFr3y6k9NaR4lxxJ3tGi4SJQX9Z4gz4vFEWvfDQyM4U263tvqLGs6zf+d/pAc08BwygNhmSMKrXIxEmISSxOglaFYlYHSwkO3s31NLwWCkmYrEjSN4IpNvMnYD311duWopFZ5YZYosmabGY9w2LdBraOLVcOD9ojNbQC+tVXjnFXeBvU4Hg4fGwQsikGRyCR2j+Jtte+1zcgV0ltc8isYjhrxe3kVh9XOjN8kJt8bUkmLliuVd1BFjZmAI+zvqPKrry9yVHiZIlXEB0fDvKci5TFIGVEie5OpYtrb6htprWOJcgY3DktEvaC9l7NlzuPpNezNjr2THIAdPxuxFEtp5VZOF85YiOIQnI9vZaRczBbexe+tul7/lWOX4IcTmw7IolcEQN7IaQkZY73sjE6AkMNbZbkGq/jsHJBI0UqlJENmU2uDa42NtiDcHrVD/AIlxN5bGV83VRoF6i4A08RfyNRjSEm9/Lyt4V2v0OxxTibHYiQSTtaABhpEiqt9xlu2h9w8SauPE+XeEz3MsOEud2Uxxtf8AbjIN/jWLyWPL5FLwzMtyrENsCGZTsdBY/h511PmrlrgEN8uMkjbUZIHGIF/A3Bsfe4qM5X7fAdt6nw6bFesoESXFYdv1YuXXs0upViVJ79jlG/Rq4o2OwhgIjOdWKoxDKFuGBJAIYhlBtY9fK1S/D+ZMTh4DBFiMkciuHRYkLqHJUkysoIzDbKxPuNOuaeWMRhrS4iOKNpEMnYwlQsCCSOPVL6XaRdFzbk+NrH6O8AXw5f1DD41S3ZgSOgdZELPoJIyNVkFyG9mMXF97+IocuAMTMhiculwQTfKbqNQg0HeFzfqBfWrHy3wdUaOXFpGmFbtchdTlJRS2ZvrWsj2S4zEAaXpxzrwRlsYsHPhgQwnBEfZhiA9o+yZrIF1I8LE70w5j5mn4kwUoFjzHsokuxN2ZgPO2Y7D8NA9RtwqQ4vFMka5EmJsEOQRqPYK22IGUeZYHc13Hhv6tRPfZQHcq6Xyg5HuLC4Km9huRe41o3I/LHqkZkmT6V1kSVTY5EZWdCpFwe9EGYjTvD7OvQcOezOR9Y3LxqxJuGjdsisd7lQbP91eti2eVVSPTGw7PB4Y2Ha4kM2QkKY41sxybCxkU9dt6vvLsJTCwBhZuzVmH33Gdv9pjXKOZI/X+NJhwRkhywaaAs2Z52CjQN2ZcG2l4q7OTUvgKLVi9F6gVrl/p0xZWCBBs3aE/AxgfgzfOunmuW+nbDkw4d+gMqn3ns2H4K3yrXH1Vr5FQRcOwiB47erxkrlzd5xne9m+0x6VJTgHuhrH6oSKbQ9GCglV/asPfTDkjEiTh2DYv/wBXjWy6EmNQjbd4kFTe1tqlZWuhNgiX0Gl5CbAX3ABPvJ/PNHIeZ+Y8ZA8oeHvCMEzBWKgX0kVbZAO9e9ybtub6xHKPN7YWdpXLyo6EFM4jzNdSrO48MpFrbN4V2DG4QPcWvo5sRcsQ0cdm6MXbtAb9CR1qF4NyLBBi5J1dvpO2ECnJ2YGc5o2BBz91Rb7ubQlb1em/u+VTeGekvG4dSrJE9yxXuqLDey9m1gBpa4PWqZjeJYjiWIz5iZ2ICsWjjtocvfbKqgDS977amu08d5IwcyO7KcNkVizwWVUIFy7xEEbdV3HhpbmXo/4HiMTNI2DMavhwCHlUWPaZky2ysLlQ+h0399Iu8aU4PNJinGBxEuF4eUyqGbDhpJmAy6zOxuTYfWANxbpVp456LMBh8PebFyJJayPkjsTrYdkq5n/tbDetcfw5EQjiPDAXzDv4OAqHudTnico3d3zKtrG19Ko/GOOTySZcLG0MakdmiA5+5tmsNQMo7u1qdtceM/aWjwiYOLLigxWc5YpssoVFBGZ1Gzm1r7mxIAJINWPCejtolaVsXG8JWHsWjCvHKGJzpka40UXBtY323srxTm31v6DFYc4iBIu1JLzoxkRgpdmWGG0YBI9g6suo1qO49zPGMKgwsHqsVmEcYN++xs0hO/Qb693zIpJpy52dyYc8axv6UxBgMoiwOFyvi5XcKHYaLGGPW6lV8wxscop3lm4nB6nwwSrw9TZ558ixsgOfs4lyCRje2t+mtt6q/LvLuIdVMeBMhsWEmMJEBNtWihspl063cH7NXDEcp4pwDjOIvkaNmKYT6OJcoXItgArJ3reyDtvqRquKtYzg+I4GUxEOIhmSQK7x3VCQO+A0bN3l726m+pt41N8O9LEfaK0+HkzjKqiIhgL5SzHMRYkg+Nsx11NLHk3BQtlSDO/aFc0jOQVERcuQCF3ZV29pffTLDcAjY5pgojN2EaIkcYDX3CgE72uxOgNXNRR+Y+KRz4psRArRFm7RhdbrMWL50y7D2fipN9aacaGIn/lkysVlbL2thlZlBFh7ghH7tulXnnJYTgysMaoqMjIEVVGjZSxtubM3jb31WMPic/D5YDrlk7RPIgK2nxD/ANo1qRG3o/4riI5zBDiThxOLM2UMLxqzLoRvqw0I33roL8vQSm+LxU+J8Vd2CE+SkllHkG0rjOHlKMrDQqQR8DVhbjT/AGjT5lWcsdl4PHg8L+ohijNrZgozn3ue8fnT2bFQSe0kbe9Vv772vXDl4/IOppxHzK460+Ya6VzRwPCzwzSKhOIGHkSJmkma2hZVysxFs2traE3queh/jQhjxMYXM+ZHjubDvgIRfpcpFtqbjwuIjDc0N41CcJx3qeMDjRCSPII+3yNvkafPSO5vi+yvkIabI8hZr2ztmAa3RB9IAv3h5mm2GwsMUn0KIuWXs1cIudmOHKszNa7ZcxO+5cVVsPxc23HaSSLqfBTew8QEViAepPjT5eIWLlf5t0CX1u7LEvXc2Nr/AH286x8qsEcoCjbKYpomGhX6LLDGbW2ISSw/rK15j44uCw+IZiCykGBW17RiqhEP2hcEMfskmo2ScBMQuZQFiXKW2WysQzC42YX3G1VPmLEvxPExxoLXAEYNyFTeTESDpcGy9cvh2i1PkSvof4YWaXFvcm7KrNu8rkNM/nYZRfxeSuo9pULwrDph4kijFkRQo8T4sfMm5PmTT9ZKl7DzPWc9NQ9bZ6mCSqs+kTgpxmBlRRd0tIg6koDmA8ypcDzIqyk0A0lxXKPQrxxDFJg5CA0bGSMW1kVj3l8Wsxvbrn8q6bn1Mj7Joq6e0dCfAt9W/iWHmeW8+cmT4Sf1/h4bQ53jjHfjPVkW3eU63Gtr7EaU54D6VMPOgjxQMLhcuYAtEzHulza7IQCxsbi53vWrN7iOg4eMgw39phJI4O9zkYgfssUHuFCIOzZf+zkdl8QodiCv7pZR5r1tUNPzrgM4f1qIgaaG5AKuW0tfU9mPhVQ5h9K8UWYYUF3OcZ20XVrqfE2u232ulTKqT9K3MfYwCBT/ACiQ5LLrnW4+qNxcjT7Wmveqe9HPLn6OwSo/66Q9rN1s7AAJfrlUKPeCetUHkHCQrKMZi5fWMTp2SRhpVhsLBmZAVLAaAA2XzO3Rjx3Nsjj3i1Wy+In+0qIx/AcJOWMuHiZnN2YoM5IAAOcd7YDr0ps3FT4GkX4lT5qoTi/o8w5RuwleHQ91iZIgOuhIba+uY1yfEwNiZoYIxmstwCVXZSxuzkKNB1PXzFdf43xIiCax/mpPxUiub8ky5eIMw3WB9zsS0Yv8j+dbkxbyt9SWFxwwsaxz4aeKwC9tBNNEWtsSC3ZyP1v461GcU5vnSXuTO8K5gFmyZnWVGUh1jABOrajbxq9YziCtftCpvoe6mvkc165xzHgM014wVR2GUZSwXSxJvoouT7hap8reUv4fYXm6Z5RnKhWzBwRbLYSFLsdfadj561MY7iSm5LAjoARbawFv8b63qI4JxY4WdZJZJJAIygIyZluR7IdWUi2lj0amnMHGVmmd41KIxGUHfRQLm3UkE/GtRiscSxXa3W5sQdBcna9V7MUzC/X8qcSYg2Y36Wv7/D4XpnM1yT4k1f1KbugrcPWClbJhyaqNc9bKacR8OY9KeQ8GY0wNIqWnh7RbdRsf7jUknB7bml4sIB7Ks5+6CauBrwXioRgk5KMosrte1vBvD9ryHherB64UQXDN3w5KFSDZs4swa1rgaeFIx8uYrEC3ZRovjL3iPMKKluE+jKFTmnJlPgO4nyXvfjWaqDl4+8zMiRtI7EWiSzjQABpLXDDS9jZQTqGq28m8EmiDSTC0shu5JzNbcKTrbcnc3PWrLw7hUcC5Yo1RfBQAPebb1IJHWNVrCLU6StFjpVUrI3Fb1hVra1QSRrW9BNamooZ7VSObuCYPFEn1JZpz9dCYTfxklTU/EGrjIl6SWADarByzh3okUsWnlZVvcRRnYfZMjXJ99Wrh3JGCw1imHQsPrSXkb5ve3wq2WrRkq/SI3LYWAAHkAKbytUrJHTaSC9WUQ8z1H4jEEVNT4O9RuI4ea1MFc4tiiY3HijflVJ4HNkxMmtroR+Km34V0TF8MJ6VzfEx+r4sB9BfK3Tyv+R+NaE62Kud7eJ/59TTHETlvw/O9vwFTD4Cw12Gvl8P9a+dJScN9kEas1vcMrE/l87UFcdL6/D5HT++tDhDe3y+PSrI/D1tKPDQabdwEW8dTWuLCooJte5Gu3g179B7XnYeNUVDGwlbLbUn5/wCtPnT6PgrHcU94BhfWZzKR9HHooPVunvOuY+ZFXXD4IHpUiYpuG5eJ6VLYXl4DpVxw2AHhUjBgwOlNVUsPwHwWpGHlm+9WuGAeFOhCKzeYrWH5ajH1QffUph+GIuygfCpUR1sI6zeVDNMMPClkgp0sdbhamhsIa3EVOMtGWs6ERHWwSlLVm1FJ5azlra1ZtRDoisWrcisWorQitStKWrFqBPLWpWlrVgigbslJtHToisZauhk0NJNh6kCtaFaaI18GDXP/AEk8qmRO3iF2Ud8DwGz/AAGh8gPA105lpJlrUqON8qcbWZBDMbMlgCdso3zfDS/nrterC+DDOGBuuVspBBBN0ub9Rrb90085l9HuHnYyxOcNLvdBdCfEpcW+BHxrnHEOEYlZjFGy4lr6tDnAv/WEgKD8TWpf6FlnkVM7XDDUE3ARTmbR3Oi6FdNz0BqqzzHFyiJGABtncggECw7q728Buetulm4Z6OsTPlbFS5FGyIS7geGZtF+F6uvB+U8PhBaOMX6s2rH3k03+xDcI4ckcapGhygaXGpPVj5k61NwYU+Fql0w1ulLJh6XkGEWFNO44KdLFSqx1nQikdKqtK5KzlqDQLSirQBW4rKsBayFrNZFBjLRatr1ig0Iora1YIoMUUVigemsVk1igKxas1igxWLVmsUBatTW1YoNTWprY0UCLCk2jJpya1NURmJwQbQ6++kMJwxU2AqXatLVdQmIqyYaWFZqBERVuEpQUUGmStgtbVmgxlrBFb1rQYtWaBRUUVmsUUGaKxRQFFYNYoA0Vg1oT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8" name="Picture 8" descr="http://www.emercedesbenz.com/Images/Sep08/12_Benz_Patent_Motor_Car_Velocipede_Of_1894/452201_760065_3543_2861_66462787F2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3809132"/>
            <a:ext cx="3733800" cy="30162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3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The Airplane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686800" cy="5867400"/>
          </a:xfrm>
        </p:spPr>
        <p:txBody>
          <a:bodyPr>
            <a:normAutofit/>
          </a:bodyPr>
          <a:lstStyle/>
          <a:p>
            <a:r>
              <a:rPr lang="en-US" dirty="0" smtClean="0"/>
              <a:t>The technology to fly in airplanes was developed in 1907. The technology was used during the Great War.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Afterward, the development of the early airplane industry occurred rapidly, initially for the U.S. Post Office to carry mail.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Charles Lindbergh and Amelia Earhart became heroes and symbols of the advancing age for their transatlantic flights.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Urban Sprawl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14450"/>
            <a:ext cx="9144000" cy="55435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biggest change came in the distances that people could live from their jobs.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Cities began to “sprawl” (spread out) in all directions.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Many more cities developed, </a:t>
            </a:r>
            <a:r>
              <a:rPr lang="en-US" u="sng" dirty="0" smtClean="0"/>
              <a:t>not</a:t>
            </a:r>
            <a:r>
              <a:rPr lang="en-US" dirty="0" smtClean="0"/>
              <a:t> just the big ones (Chicago, NYC, Philadelphia, Boston)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This is the beginning of suburban patterns of living</a:t>
            </a:r>
            <a:endParaRPr lang="en-US" dirty="0"/>
          </a:p>
        </p:txBody>
      </p:sp>
      <p:pic>
        <p:nvPicPr>
          <p:cNvPr id="11266" name="Picture 2" descr="https://upload.wikimedia.org/wikipedia/commons/f/f9/Derry_and_Thomps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0"/>
            <a:ext cx="1752600" cy="1314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l="-29000" r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America’s Standard of Living Soars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/>
          </a:bodyPr>
          <a:lstStyle/>
          <a:p>
            <a:r>
              <a:rPr lang="en-US" b="1" dirty="0" smtClean="0"/>
              <a:t>Wages rose</a:t>
            </a:r>
            <a:endParaRPr lang="en-US" b="1" dirty="0"/>
          </a:p>
          <a:p>
            <a:r>
              <a:rPr lang="en-US" dirty="0" smtClean="0"/>
              <a:t>People now owned luxuries such as refrigerators, washing machines,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Car ownership rose</a:t>
            </a:r>
          </a:p>
          <a:p>
            <a:r>
              <a:rPr lang="en-US" dirty="0" smtClean="0"/>
              <a:t>Emergence of telephones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Can you imagine your life without these luxuries? This was the beginning of hyper-consumerism!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6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54"/>
            <a:ext cx="8229600" cy="1143000"/>
          </a:xfrm>
        </p:spPr>
        <p:txBody>
          <a:bodyPr/>
          <a:lstStyle/>
          <a:p>
            <a:r>
              <a:rPr lang="en-US" dirty="0" smtClean="0"/>
              <a:t>The rise of American 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r>
              <a:rPr lang="en-US" dirty="0" smtClean="0"/>
              <a:t>Advertising previously focused on </a:t>
            </a:r>
            <a:r>
              <a:rPr lang="en-US" u="sng" dirty="0" smtClean="0"/>
              <a:t>informing</a:t>
            </a:r>
            <a:r>
              <a:rPr lang="en-US" dirty="0" smtClean="0"/>
              <a:t> people about goods and services. But now…</a:t>
            </a:r>
          </a:p>
          <a:p>
            <a:pPr marL="0" indent="0">
              <a:buNone/>
            </a:pPr>
            <a:r>
              <a:rPr lang="en-US" dirty="0" smtClean="0"/>
              <a:t>------------------------------------------------------------------------</a:t>
            </a:r>
          </a:p>
          <a:p>
            <a:r>
              <a:rPr lang="en-US" dirty="0" smtClean="0"/>
              <a:t>Businesses hired psychologists and other professionals to figure out how to </a:t>
            </a:r>
            <a:r>
              <a:rPr lang="en-US" u="sng" dirty="0" smtClean="0"/>
              <a:t>convince</a:t>
            </a:r>
            <a:r>
              <a:rPr lang="en-US" dirty="0" smtClean="0"/>
              <a:t> people to buy things.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result was a change in the way Americans (and eventually, the rest of the world) consumed “stuff”.  </a:t>
            </a:r>
            <a:endParaRPr lang="en-US" dirty="0"/>
          </a:p>
        </p:txBody>
      </p:sp>
      <p:sp>
        <p:nvSpPr>
          <p:cNvPr id="6146" name="AutoShape 2" descr="data:image/jpeg;base64,/9j/4AAQSkZJRgABAQAAAQABAAD/2wCEAAkGBhQSERQUExQWFRQVGRcaFxgXGRcVFRgaFRgXFBgYGBUYHCYgGhojHBcVHy8gJCcpLCwsFR4xNTAqNSYrLCkBCQoKDgwOGg8PGikkHyQsLCwqLCwsLCwsLCwsLCwsLCwsLCwsLCwsLCwsLCwpLCwsLCwsLCwsLCwsKSwsLCwsKf/AABEIANIA8AMBIgACEQEDEQH/xAAcAAABBQEBAQAAAAAAAAAAAAAAAQQFBgcDAgj/xAA+EAACAQIFAQYEBAUDAwQDAAABAhEAAwQFEiExQQYTIlFhcQcygZFCUqGxFGLB0fAjcoIzkuEVQ6KyFyTx/8QAGgEAAgMBAQAAAAAAAAAAAAAAAAQBAgMFBv/EACkRAAMAAgICAgIBAwUAAAAAAAABAgMREiEEMRNBIlEyFIGhQlJhYpH/2gAMAwEAAhEDEQA/AMqxN+aj2feut16bu+9dRLRgkI7VzLUE0hqtM0QE0hpKKWqtkiUUUViSFBoooJEopaSqAFFFFABRRS0AJRRRQAUUUUAFFFFABRRRQAUoooq2gCiiipICvVvke4rzXq3yPcfvQA5c9Z+1cC1d3FN6fqiiQk0letNeaXui+gpKJpKxdAFFFFZki0UlLVkwA0lKaSoYBRRRUAFFFFABRRRQAUUUUAFFFFABSxSUUAFLSUVOwFopKWp2ACvScj3Fea9W+R7ipIHWIAjYmetOMv7PXr0aFJnr0qdwPZfwK9zVv4hGw0j3HPX0rT8gyJLF3DrAJuW317lgSpWDuT5kVnkyVraHZxTvsz7CfC243zvHsP7mumO+Faosm/pJ2GoAgnyEcn0rbr1nRbLC2XKidKAaj7TH71X8Hl74kE3fkBj5YDQSflkgSIBO/EbEUp8mTXJsY+PE3rRheYdjr9uSFLqCdwD0MHb36c1BEV9MHIUjQq6V6AbAfSqx2g+Flm8CQpR/zpuJ/mTrVp8j9owvxf8AazDaK03AfBrVaxBfEAXEE2lC+FhEy87iTttxzvxWc4vBtadkdSrqSGU8gimJtV6Faip9o4UUUVYoLRRRVgEopaKjQCUUtPcpye5ibq2rSlnbp0A6lj0A86h9AMooitbyr4IW9IOIxJ1mJFoKFHpqcEn3gVwz/wCChVS+FvG4QPkuQCfQOsCfcfWs/lj9mvw3rejKqK64jDsjMrqVZSQQdiCOhrnWpkJRRRUAFFFFABSgUqISYAkniKv/AGP+GZvlWvCQYPdhtBKzDEtGxH5eePOh9eyUm/Rn8UCvqK1keEwNjw2rU8DwWwzHpqIXf39KqGZYG3eYm5attP8AIsfTaqxfL0XqOP2YbFCcj3rXsd8GkvW+8sXBadt1Xd7Z9zMr9JA8qzLMchvYZgL1tlEwGiUMGDDDY8e9SrVemRWOp9o2T/0Ak232a0qgMHMEKPmPiEDqSRB96s/Z2wblxsQRCxosg7RbX8X/ACO9N8vyFXM3nuXeoV9IT/sQAN/ympTPsx7iwxXZj4U9z19gN6VVvJqF22dC4UbpkRj+2rW8QyoqtbXaDsSRyQw432+lS2VdqLOIIQKUuH8J3B6mGH9apeV5cGR3cEqo28QBnk+vHWD12Jqd7N4JbNt7+/inu550TtIHU7U55GPHEvf0v8i2G6tpJdt/4LFiriIed/KnFiCOKrYxQto124Zbn/x6V07J5u2IDXj/ANIELb/nOxLD+XeBO8zMVyE9nRqNIn7+Xqd438xsfvVcz7sZZxcribYcH5bohL9v1DgeIehBHpV0QAjemd8gTWnHi+SZgny/FnzP247Cvlzp4xds3ZNu4ogGOVYbww/WqxX0rayXD5hgEt30DCDBGzIwJGpG6H9D1msM7b9jny/Ed2x1W2k2n41L6jow4P0PWnceTl19iWXE57XorlOcJl9y78iM3sCQPc8CtA+GvwuGLAxGK1DD/gQHS13zJPITptuekcnY8Tl+GWyttltWrS/KPCgHTbp+9DyzNaZE4W1s+d0+HmOK6u46AwXtgwesFtuRTLE9lMUhhrDj7NG8CSDtuD9q3uz2cwzn/RxVtjM793cM+h5+xpxiuxeqNbsyidgNPPkZP24q9ZYXpgsLZlWS/BbEX7K3nvW7YYSAAbjfWIAPpJrWuy2UYXB2FtWQu0Bm2Lu+0ljyT6cDpFPReS1ZFtRpVRAB9/OojHOlzfUQxKDgbeIcHmd+aQyZ99HSweMvtFhv3kmDBptf0QYMHp/5qExOACsh1nUS3+0ltTHYRG/T0FN7eF0ux1E6YbcknfUJO8T7RSzpDSwr9lB+J+RB9WIUQ6QLkfiUmAfcGPofSs0NbbnAFy1fDcOrj6QRWI10PFyOo7+jlebiUXtfYUUUU0JC0qISQAJJ2AG5JPAApBWj9hOwrEpcuISWJG0TaEfMysNm3n29anrXZaZdPSJDsP8ADjQvfXgGvKQO6aVCg8+MfjHnuBBFajleXpZBCTuSSWJYknbk+gH2rxg8P3VtU1FtIiTya9d/BrlZ87p6Xo62LCpQ3zcv3iOseDgMJXfzj+1Q2Bwuu8Bc2DEnbg8nSCPOrC1+a4XMMpM7q3mux/8ANRPktLRFeOm9j0qAulZAAgeY6CCagsbk4Ww1t4uJrmGAOzCDI4O/707/AIp1PRx5jwt9uP2rhiMyDBl0nfbfaPUjyH1rHm0uhqIXJN/RK5cIFQudv319VJhFOkH1PLb7c/tUumIhSfIGm9nCwJ3kAiZ+8QQQefL60/4tKHyEvKTr8SOu4PX3dgagrQWEaIRPmleTqO+8weCamsakqANgI2HpwKaZVZ3a4eW2HHyj2A6+lP8AWJqvkZOb0X8eOK2VftHgmdAgYp/Np1heklTsw9PKpvs5lxt2rdofLaG5gDW5ks0DzYsanbOEQiSJrpetwsJA/asFL1o1vIm/XZ5/jlAAmoLtJnptWywQspBEr+ExsT/L69K6HChp8REEiB5+9VHtRmP8OQBcYuxAAMFRJG7elZc6/RrjwS+k+yc7GsRhEB23aPYsYp1nmAtX0C3rSXQskBxqAMRI9ab5dbuso/1EjrCkH/7bU6vIV5M1Dul2TWOV0O8ms6UVQNKKAFUbAAbAR02rO7l3vr5uOxm67w4AYogI08kQvHsBWgtiu7w924fwI5+wJH9KzfJMlN20x1soXaOQYjp9ePSm8EOznZuqSQ7zTILCWzct3e9ltgmnYGTO0mB9K79mMyvKW0X7gQRAJDDrPhckRxxBrg/ZRlkrcErp4BnxcAEGnFrDtYtXe8nVvLCI2AMHbc7T9Kbx4an+XZj3suuXzi8IGvKviLgaZWVViqtzsTE81TM9wuJtKUQBwIgkw8AyJ23O3M1omUYbu8NZTqttAfeBP603x+AD+9czNP5bR0vGyuVpmQYnOMbClbTB1ad/F0I2M+pppZzbFs7aw5J+aNojgQOm/wCtaji8pKKzETHH9P1rx2e7L+Au0y5PIWYG0+EdTNVUbh7k3rytWkZvn2ZOmFfwPLAqPC22rYmY6CazVlj0r6rxGBSzadvJTzxPT9ah8v7PW7tqbtq25fxEsgOrVxsw226QOfuxgyLDPFoT8nH875p+uj5qpYrcc/8AhHhrsmyDh7n8vitn3Q8f8SPas2x3w4xtq6qG1q1EKrodVvfqW5Ue4FOxmi/RzbwXP0O/h/2Xa7cW8UDAH/TDCUJBAZnEjwrPPnW34DAJaB0LGoyeT+/SoPszlVrCWxbTkcn/AD1k+5NTl/E6UYiNlJH2rn58/N8Z9HSw4fjnbGOa56tttIlm32HoJP2qMw/abUA3dnSSRM77CTtHlTC6itolSzEFhK7yQWAkcr6x9NorqMMAkudysaUWCdj4iB+E9R5CNuazcLRgs9uv+CxYfFq41KZBpMTiIFVbCXblq54PEr7lRAKkAHwjqN/fnmnhzTvGCrJf8gB1fbmlq6ejp4XznkerGZs15l6AAj6kj+lTItKwGoTUFhcsuJfdnn5QuhFDkEamMsWUDYjiakcRiNFsOhMyARcAB8QOkCCBudpk/U7VvOC0tlL8nDvin2O72MAtkkwBufpTLA533qGQPInSAfqOh9aad9rGnz5rhgMtK3ix+Xp+Xz46ftV4b+n6K5YW99loe+EUCeBTZsw9JqPS93rkngGPoDUHYxrYrHraDOli1430jSHUDwqHmZLRMDgHfoBLmy9axpF6TMWUSdhS5nnY7sgGJH7+XrXm3hzcttESZjyqLxWXu7W9ahVt78ySRx9JrNuki8TD9ndcz/h8MIEMZ58zuT9KqF/AG/aus27XfCs7wTEfQTXbthnai6FZoAE9TsD0Arz2bxffHvCCtlJC6hBdjsY+m3/I1qvobiElstWXHuwg9Bt15ET6xU3i01W9xBFQuAbvLoMbDp+1TGPvwkeZob2tieZfkhMLhVuq1txqRtmG+/pt7U+s9l8KohbCD2EfWaj+z97U1xvwqfp4Rv8Ar+1ReEwuq2WLMpB2IJHkSf1862w64ctnL8l6vRP3uyVg8B1/2u37NIqKzHsMXQqt86W5DpqO+x3UrvG3FNcDnl8EqXMqJIMHj3FWjLcSz2lZtyZ9NpIFM06hb2YxXJ6Ot4U3iu1x6b4m5CEj78cmNz09+nPSkX+T0OJ8Z2R2bYe5cfRpvC3t4kWyw1dDFwMTBI3IUDSdzU3bwoRQq8KABx09gBVMynGYp8WoNl7YFzgmdNrxl+8AbSWJCww1Am4IMCavYNOZocJT0J475N0QHaZptrbHLsB+IAiQCGZd1Bkb1JDDwoHQCPPj1phiiXxqrDBFEzwG4Ye4Bjj0nmpV1pOkOctJL+5E3WLNCmB+pjyqFy3N0uBJcC4zBdIYODPB4B9D5VIY2QtvSSpOoagJKztMeU1WbVy4hJUYa86SBB0XSR4Y3Ak1nEKltml051om7ndO2mV1dI2J9VPUV0OUuVOk6lI3B9fUf2qMwuAuMLUrsTs0r0PMDedvKrLZYo01mpW+zXk9dMol7A3bQ8SFShOhoBUzPUbCN/mPU7+XB7zEM4UFxqYGSq8DhZOo8nbmDvWpX7KldRiI/wA3qp5jkeGuOraABqAO7ICWBKgkfKD0amEuxGomlshuzGHZm1eMrwuogkSNwON+TA342qzZXfRbyg6GN4EoyiHA5CuOgPI9vrTdb8uLWFUSuncgG3bgaZ42uDjbY+tS2VZTbwykjdo8Tnn19lq7mV2/YS648Z9DoZbBJUAhiSeAdzJ5/wAikuZCr23W4SC8SbZ0lYMjS3QyOae4fEggEEEHgjj6Ur4ir/M+OjBeOufLRhAzy7YcJiLbWnPAO6n1DDY1L4PtICYJ586m8/w9q8mm4FI2/es3zXD/AMPLW7ogE+F2k7bDSeT9fvWTwqn+Ps6y8jivyL/lV8eNTyDt7NuK8ZcGw+GuMxly7LbB/CCenpIY1XOzHau3ehHOm567avY9asmY45WV7Q+YKHHqQSYHrH70rk5Y+mhvFU5NNDzJO0F4BpZWRBJ1AgwP5lG32qWsZvbxIhZV4kqeYHMEbGqb35Szp6uZ4307GJ69PvU72Xw+gNccQWgKDzHJP12+1ZTb32zXLhnul7EvdlWu3dTNAHIA59Papb/0JViSY/z/ADpThs6VdpE0zfPtc6PFHLSAiz+ZjsPYSfSt01rSF3V/2JCzct2hsKh8TmD4i53dnfzYfKvsfP8AauWJy5bzKr3nhhINoDuogkyx3aIM7D2qYyVRat/6Y1oNiQCG+oP9KnJFrSrpC68jFvUvdEobC4fBuBtCMPuI/rUEjxYG48UjrJnwkBeZAPtwaedos2U4VtJ+YqP/AJCf2qFTGxatgswHhn6EEQCTwPKmOeoSX7Ebxt22xzjyCXiA2lV4K9RPPt1qy5W8WLQPOhf1FUu/jxpYjgsI6cL0G2306VYMLmgYKBxA+0QKMuTUpBhx7rZMFpNcMzxQS0x192T8plFJI30jvARJAPQ7TtRZuzTPtBiWVUCByxb8BQEAAkkq7qGH39qph/K0a5upHfZy67WdTxJJ4AA8I0ncW01CZ30iak7hOk6fmgx03jamuXpotovMASTG568bc12v4kKrMeFBJ+laXadNmMw0kiv9mbd7vnL96BB1d5xq9CeenAqxs0VUcL2wcHxgMPTYj+9TGG7RWbnDaT5NsaydpjuTw82N7qf/AA85hbYK4XYkNoY/hcjYn0mKruJwF/8AHZw94fmWFb7+E1bblwEelNmsLzFUV1HoycKvZG5LcZwSyFIdzpPm51R67k08xOIg+9cszxmiy7DaBz+X+b2HP0qJwmIY3LSNqYsCzEkSvUAxt5Csm2+/2awtdFgzDHBUthtlldTfhXy1fykwD71CYcNiBot6lsiQztBYjrbQ9VkbTx+lTVq4txWmCpLAg8EAlf6V6DBAAoAA4A4imFkSMqxNvX0dsJh0tKFQaV/UnzJ6mqp2s7RaibNs+EfOR1/lny86c9ps/wC6XSh8beX4R51C5fhLlu01xVm4ZkOv4eumeSetSn9shyvSHuW5pcwjsjS9ldOojhSwBBHp6VbrGMDqGXxKRINUXCO2MuLKhUUDvCNtRHT/ADirX/FBQBsAOBUW0Wxy2U698NczvA95ibFlegt67jfUsF/Smtn4DpzexN1281Cr+rFjW1lK5taFPNteuhBab7MswXwewVsgkXHI6s5/ZYFSh+H9iZUXFYcEOx+kMSIq99wPSl2rCp5fyYxGX4/4GfL2DZd1uOSNl7xVfSPTTpp1a7J3SPFe/wC1NP8A9iauzXRXg3BWDwY97GP6vKyl/wD47Vz47t5vTUqj6hVEipa72VYKqWygtrzbZAVbpyNwfUVP94K9i5W0zKMazZH7Kq/Zo2wdEx4iFPi0lkKMA3OncHfy9ajlzfDW7ul3ZrSovcm2XIuXAWF0EW/muagF0nyjaavZio98mt953oUa/MbTxuQNidhvE1pVOnt9i6ieXLXZAY/szcvYdZYJfYKbm3gLDeCBwekj12NVXFi5hyouA6lIgNGloBEoynj3344rTtA86a43B2rg03FVx5MAf3rCpGpZlz39SgSPGx26yYH15/SrRgrOkwKl8ws2EWVt2wRuIVf7U3w2MtMm6qDuDtv5zWORK3r9G+KeK9DqxeiojM72rFW033g+J7UeoVGDMdhuAAN+TXPAZjqkdVJB8jBifrXvK7V0OWuggnclbmpOAAunQvrBidtyanBSW2VzxvSLMl6ontTj4tBermPoNz/SnHf1Wu0WIL3lQcgAfVj/APys3WhrxMarKt+l2NRh9hLKsiYM8HjpXWxl8sviVlJEwZ29q5WgpGlnQgcENDD2kbj0rrawpt62BDGISPM/5+tLqu+2disraa2P8uR/4jaVQSYGwIGw29ZqZuYioHIWi0WJPiO0+Q26+s06u4v6ny8602zk+R/PX66I7M+0H/7C21hkAIuCPzDwkHjbqPWu+Evhe9v/ADH5FHBkbaR/y296q+Ca4zaro3OrwEbTMqAeB1/8xU7lt0NdtLqlLQkEn5iu0mtKSTWhfGnXZL5SrWLa23MsBJPqxLH6STXXNM0W1b1n6DzPQUuY4hXhhyBvVPxeK7/FBGnQsiOJgSfvxQlutFr9bPOsN/r3mbxNChQCZXfrsAPKumaXWuXRakl5jVJAKxIleAY5rrm2O7pR3UAs0RpBEgRKzx0Fd8twvdgs+9xt2J5E9K0d6WzFQ29EzhLa2kCrwPuT5mo/Ns0CKSTAH+bV5fHaeaqHa7N1CqoMszKY9FIP9qxlO60NzPFbZvZxNcbmKphdxBpldxkU5WRnOnEiYbMAK43MzXfeq5iszjrUNfz4AmfKsubZr8SRb3zMdDXlMf61SUz5Z5mn9jN5rN1S9mqiWui3LmFdBmFVu1jZpwLtSrZV40TLZnTc5tHJqMuE9Kh8ZiHmAD+tDtomcaZPXM3nYGm9/Hnq1VzC5fduX2BuFUSA0BZLEBiBI8iKs6ZHb2EFz/MSR9uP0qu6fo2czHsr2Y52BK8k+Z/pzUTczkqSqgg9SZHToKumb4G1hrJuOVUcKqqCzNyFX12P2NVfNcqGLtd7hSLly389sQtyDyCpPI6Gd6HhvWy058e+I2yzFwT4iJ9YOwLc+4FSeLzx7O8sy6gCYnSNJYzCmSSukerVS1YsGQkowkEEEMsAkypEg/SpfHXtIGxYKzyB3sbbAzaEiN4kVOGddMx8je9osuU9oHuqzOoGlwjaTIDEKR4uCJOlthpM+Vcsdlbue8B0s0EoxEqYG2obbVD5DnD3A2GW3qL6ipFwuqgwCGZgHBB6ETv6VY7nZ+6wGu/9EAEn3M1a429JFvHusf5JkBibo/GND/m/AfeOD614xOMKIqod5JYjiTtyOlO7+S2SCDcuN/yI+hiKbWMlw/ENsfzv5A8TWDlL7H/mbSJK1jFVVWdlAH2qLzHMmuGLJZnERoE+4LcCfUipazkmG6oCfXf9yafI1tBAAAHkP6VK6Yo0q9kDhOz968FN59PBKJvJ9WI/QD6mrBgey1pN4af9zf3pbePWdjTy1jhVuW/ZD2vRzv8AZa2w2a4p8w7fsSQaqOddmrykm2+sjjVs30YbfpV2OPHnUfiLurjmp5JPoFt+zO7OcE4he+BR0Hyttx5dPXarEM9Q9RTjM8it3hpuoDtzwR7NyKg2+HNgna9dUeXhNWai/b0TLcfWzlnPaa2gO4J6CqLiccblzU3JI+gnitCX4VWOTfut/wBg/pT3D/DLBiNRuN5w39q3xPFiXT2zLI8uT60i44vO1A549apuc/EjD25AfvG8rfi/+Xy/rWUZlnl6/wD9W6zDyOy/9o2phNNz4s/6jlV5b9Si3Zt8Rb1wkWwLY8/mb9dhVZxOOuXDLuze5J/Sm9FMTEz6QrWSq9s927pUyCQfMEg1O5T2wvWiNRLr6/MPY1X6KKiaWmgm6l7TNoyLtHbvrKMD5jgj3HSp61jIrAMJjGtsGRirDqP83FX7s98QFaExHgP5vwn3/Kf0rn5PEc9x6Oni8tV1fTNLt4qvSwffpNReDxitBBBB8jz7VL2re0jekx1EFiszNrEvKMqMqsXggah4DJjyC/arPluYg7z9aYYzSbbCNuvrUDd1G26Kdm2O+nwk+JQ3QlZAPrUb1SL3qkPs9t/xYt33uMlotCKFLabJIDXjHyzs0nYArVhxGHZbNq1bChwhW24gKmkbXjvvbMCR11AbztDYPNVYNMqB/wBRfxJbTZbZUdXM7dQTHSuOIxtzBi44s2ntXGU3AJTQWE911leDIEbnbenJra0c+oUvZzzDB2sc3c4lf4fGoPCyxDyNihOzqd/CfWKrz9kMUhKtiNDAkyoJB9TJq5i1YxtmfA924ux/91LnIA6olvb3Hvvw79rYZMQwuWVIUYlCDpnYC6OhG0nfkTVaT+jbFlS6r0UzJe9wmLJvQwf8SiJIHMe37VYMV2ojdASR6HeKqfxDx2KwzW120MNS3Asho4AYyOOlUh+0mIP/ALrfSB+wrWcFUuWymby5iuMr0X0ZgyhmKtJJJMQN9+tRp7VaSYPXkD+tU1syuN8zFv8AcZ/evdnFg87VH9Gl2y+PzZrpvRd7fbQeTR14J/endvtTafl49xFUM3l/NUngMxMQvdn32NUrx5+kbfOv2XK12gtj5WBNPsPnoO9Ulc6TqFP+2D+1SuR3v4m4baAJAnU253MbKOfvWVYWvomcnItdnNp43qQw+MI5A++9V7Ociv4e2bq3VdVEkRpMdSDJn2p7luRYkr3mtGJAOkluo418fpWLx17G1PRZ7GIDiCJHrXpsCjTp2PkahcvzCGKnwsphlOxB/wA3qTtY2D03qujJrQXLBXn9IpbYngGi9mHHFeUzATsI+tWSSK9s+caSiivQNnmAoooqACiiigApaSigCcyTtS+HGmNS9IJVh7HcR6EVbcu+LCqCHtP6FSpJ91MD7Vm7GkrKsMV20bx5GSFpM0XGfFcHZLJI/mIU/pNcbPxMWPFaYf7SCP1iqBRVP6bH+i39Xl/ZteSZpaxltbiEqykb7a1KkMAw4ZdgYOxqew+YFbgN0rbChoJP+mxaSzqT+IR8p6E81hOQ56+Fuh03HDL0YeXv5GtiynObWKszIdG5VuQfIjoRSmbF8b2vQ/gyrKtP2OsTlZ3OGm3jGBe4iMQq23B8EHYHUNuN58tu2QYu3iQljSqW7KaLlhoh2BgvvuwUrup3lpPG/i8HEAOxtMy944JF5UUeFdQ3KzHiG4k8yTXbMcpw18KXIVba73F0iQwi2sgQ35uPL81QqTIc69FbxOZ2gbmHa33uDYx3bGSh4JtP03mP6VU+0Hw3K2zfwTnE2Ooj/WtwJhl/FHoJ9I3qWxmCuWSFuIyEiRqESPMV6yzNLli4Gsk6jAK7kPvsCvXfjrvTSblfiKuVT1RmJFJNb3mHwtw2M/1XRsPdcAsLRAXUedSkQTPJETVKzv4J4m2C2Hdb6/lju7n0BOk/cVrOaWY3guTOKK64jDsjFXVlZTBVgVYHyIO4Ncq1MCQyfMlsvqe2t1eqt+4PnU/h+0NkXBdtL3TD8PAI6iaqFLNZ1jVDGLyLx9L0axi+0LX7LCGClfFMc+expey3a7TaNpyZTa2dJOpegmPp7VmOFzW5b2VjHkdx9qfWu0pG4tqGHVZA+q9aWfjvvR0p8+GkntGldo8R/priE+ZfnH5k5+68+01GYLtap21Sx2A4MnaN+vSo/Ke1SXV0uwDEcER+/NRWeWAH1kgeswaXWLvjSGXmmlyhmlPk2KZdQ0f7ZIPtJWJqGTONLlX1K6ndW+YU37P/ABAZ7YRnBZdpY6WYDgnzmk7TNZxGm5q0Nb5YGJHlPlUfDqtMt8yqeSZldFFFdY80FFFFABRRRQAUUs0lABRRRQAUUUUAFPcrze5h31Wmg9R+FvRh1plRUNb6ZKbT2jU8i+I9p4Fw923r8v0bp9atNpxs9rTpLq7W9tLld5U8K0wfIlRxzWCTUhlef3sOZtOVH5eUPup2pW/GT7nodjy36tG5Xlt40EPqItsVGxRw7CSxHQAcdD67VwyXJLKXWxCg92m1uTOph4WdfSdh9TxFUXDfElHUi8r27hUr3lqDsRG4PT7x0ir7gsemIwYa1GgqAqgSFgRp0zyNh6Urc3Hsbx1jyPpnDMc+u3X0qdKkbeqjcmPSOm/3pxh88u4e6FZ9SHmZ2DHdiB1/vUPZVEt6zu4kAGPCSeqnkEAT6TUfhGcv4jqJM8wTG58R9OOu1T9D+vprr9l07Y9msLjApup4iNri+G6B5TG43OzA1iPa7sucDf0atdthNt4gkcEMOjDr7g9a1zMc1KWjd3ZbYLEEyxVZYiTyY4msv7bdr1xpQJbKIkmWjUS0DgcDbzrbxqtvv0cvzIxqf+xVaKKKeOWFFFFACzRqpKKAFmvfftESY8pMfaudFABRRRQAUUUUAFFFFABRRRQAUUUUAFFFFAHqdv615oooAKKKKAFmrD2S7Xvgrh5ay/8A1E8/5l8mH68H0rtFQ1taZKpp7RvuEwuGxNtb1pgVbfb2jSQCII69ab38JbtQonxASdwpI33PnuTFY/kHaK7hLoe0dvxISdLjyI8/XkVau1nxBtYrCm0qMGcrMxC6WDc9ZiPqaRvx3y69HUx+auL5exn2n7bMwu4e2F7uSuvlmU8gdPMT5VTSaCaSnYlQtI5t27e2FFFFWKBRRRQAUUUUAFFFFABRRRQAUUUUAFFFFABRRRQAUUUUAFFFFABRRRQAUUUUAFFFFABS0UVZAJRRRVQCiiigAooooAKKKKACiiig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1379538"/>
          </a:xfrm>
        </p:spPr>
        <p:txBody>
          <a:bodyPr/>
          <a:lstStyle/>
          <a:p>
            <a:r>
              <a:rPr lang="en-US" u="sng" dirty="0" smtClean="0"/>
              <a:t>Endless Prosperity?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 1920s were called the “Roaring Twenties” because people thought everything was great after the war and that everyone was prospering.  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Early </a:t>
            </a:r>
            <a:r>
              <a:rPr lang="en-US" dirty="0"/>
              <a:t>in the 1920s the </a:t>
            </a:r>
            <a:r>
              <a:rPr lang="en-US" dirty="0" smtClean="0"/>
              <a:t>economy was prosperous (it was strong </a:t>
            </a:r>
            <a:r>
              <a:rPr lang="en-US" dirty="0"/>
              <a:t>and grew </a:t>
            </a:r>
            <a:r>
              <a:rPr lang="en-US" dirty="0" smtClean="0"/>
              <a:t>quickly), but there were signs of trouble ahead…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 descr="http://www.success.com/sites/default/files/main/articles/SpendYourWaytoProsperity-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152400"/>
            <a:ext cx="1905000" cy="1333500"/>
          </a:xfrm>
          <a:prstGeom prst="rect">
            <a:avLst/>
          </a:prstGeom>
          <a:noFill/>
        </p:spPr>
      </p:pic>
      <p:pic>
        <p:nvPicPr>
          <p:cNvPr id="5" name="Picture 2" descr="http://www.success.com/sites/default/files/main/articles/SpendYourWaytoProsperity-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33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Trouble Ahead?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People </a:t>
            </a:r>
            <a:r>
              <a:rPr lang="en-US" dirty="0"/>
              <a:t>bought more stuff, saved less, and acquired large amounts of debt.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Things like cars, appliances, and clothes became status symbols (Veblen, 1899).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Types of Credit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Credit – </a:t>
            </a:r>
            <a:r>
              <a:rPr lang="en-US" sz="2800" dirty="0" smtClean="0"/>
              <a:t>Buying a good or service without actually paying for it up front. A “promise to pay later.”</a:t>
            </a:r>
            <a:endParaRPr lang="en-US" sz="2800" b="1" dirty="0" smtClean="0"/>
          </a:p>
          <a:p>
            <a:r>
              <a:rPr lang="en-US" sz="2800" b="1" dirty="0" smtClean="0"/>
              <a:t>Installment Plans –</a:t>
            </a:r>
            <a:r>
              <a:rPr lang="en-US" sz="2800" dirty="0" smtClean="0"/>
              <a:t> Buying things over an extended period using more than one payment. “Five easy payments of $19.99…” is still $100 </a:t>
            </a:r>
          </a:p>
          <a:p>
            <a:r>
              <a:rPr lang="en-US" sz="2800" b="1" dirty="0" smtClean="0"/>
              <a:t>Buying on Margin – </a:t>
            </a:r>
            <a:r>
              <a:rPr lang="en-US" sz="2800" dirty="0" smtClean="0"/>
              <a:t>Investing borrowed money with the hope of making money in the stock market.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…What happens when you lose??</a:t>
            </a:r>
          </a:p>
          <a:p>
            <a:endParaRPr lang="en-US" dirty="0" smtClean="0"/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5808764"/>
            <a:ext cx="6093124" cy="104923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55"/>
            <a:ext cx="8229600" cy="1143000"/>
          </a:xfrm>
        </p:spPr>
        <p:txBody>
          <a:bodyPr/>
          <a:lstStyle/>
          <a:p>
            <a:r>
              <a:rPr lang="en-US" dirty="0" smtClean="0"/>
              <a:t>Endless Prosperity?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943600"/>
          </a:xfrm>
        </p:spPr>
        <p:txBody>
          <a:bodyPr>
            <a:normAutofit/>
          </a:bodyPr>
          <a:lstStyle/>
          <a:p>
            <a:r>
              <a:rPr lang="en-US" dirty="0" smtClean="0"/>
              <a:t>Businesses kept growing larger: producing more goods as quickly as possible.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Technology allowed more production while also employing less people.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So…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[MORE stuff] + [less people to buy it] = ?????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u="sng" dirty="0" smtClean="0"/>
              <a:t>The economy of the 1920s was superficial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smtClean="0"/>
              <a:t>Superficial</a:t>
            </a:r>
            <a:r>
              <a:rPr lang="en-US" dirty="0" smtClean="0"/>
              <a:t> – Seemingly good on the surface, but deep down it is not.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 descr="https://thesaurus.plus/img/synonyms/494/super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55824"/>
            <a:ext cx="6629400" cy="407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92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810</Words>
  <Application>Microsoft Office PowerPoint</Application>
  <PresentationFormat>On-screen Show (4:3)</PresentationFormat>
  <Paragraphs>111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The Business of America</vt:lpstr>
      <vt:lpstr>PowerPoint Presentation</vt:lpstr>
      <vt:lpstr>1918: The “Great War” Ends</vt:lpstr>
      <vt:lpstr>After the WWI: The “Great War”</vt:lpstr>
      <vt:lpstr>The Election of 1920</vt:lpstr>
      <vt:lpstr>France, Britain, &amp; Germany after WWI</vt:lpstr>
      <vt:lpstr>The Dawes Plan</vt:lpstr>
      <vt:lpstr>PowerPoint Presentation</vt:lpstr>
      <vt:lpstr>The Dawes Plan</vt:lpstr>
      <vt:lpstr>PowerPoint Presentation</vt:lpstr>
      <vt:lpstr>Pro Business Presidents</vt:lpstr>
      <vt:lpstr>The Automobile: New Patterns in American Living</vt:lpstr>
      <vt:lpstr>The Airplane</vt:lpstr>
      <vt:lpstr>Urban Sprawl</vt:lpstr>
      <vt:lpstr>America’s Standard of Living Soars</vt:lpstr>
      <vt:lpstr>The rise of American Advertising</vt:lpstr>
      <vt:lpstr>Endless Prosperity?</vt:lpstr>
      <vt:lpstr>Trouble Ahead?</vt:lpstr>
      <vt:lpstr>Types of Credit</vt:lpstr>
      <vt:lpstr>Endless Prosperity?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Business of America</dc:title>
  <dc:creator>Aaron</dc:creator>
  <cp:lastModifiedBy>Sterchi, Aaron</cp:lastModifiedBy>
  <cp:revision>54</cp:revision>
  <dcterms:created xsi:type="dcterms:W3CDTF">2014-11-03T03:43:58Z</dcterms:created>
  <dcterms:modified xsi:type="dcterms:W3CDTF">2018-07-26T21:47:14Z</dcterms:modified>
</cp:coreProperties>
</file>