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43BDE-D150-4D21-BC0A-434DD924DD8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6767D-059E-40C5-8977-D887FA632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50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6767D-059E-40C5-8977-D887FA6326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07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15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191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83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9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1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9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77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30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397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3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A0235-1336-43F7-A4E9-64C7CE21C9E3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30469-B227-48EF-96C8-9A3473BEF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1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0364" y="0"/>
            <a:ext cx="9144000" cy="2387600"/>
          </a:xfrm>
        </p:spPr>
        <p:txBody>
          <a:bodyPr/>
          <a:lstStyle/>
          <a:p>
            <a:r>
              <a:rPr lang="en-US" u="sng" dirty="0" smtClean="0"/>
              <a:t>1.1 – Social Science Research Methods</a:t>
            </a:r>
            <a:endParaRPr lang="en-US" u="sng" dirty="0"/>
          </a:p>
        </p:txBody>
      </p:sp>
      <p:pic>
        <p:nvPicPr>
          <p:cNvPr id="1026" name="Picture 2" descr="Image result for scientific research metho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4794"/>
            <a:ext cx="4361855" cy="521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resea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2990850"/>
            <a:ext cx="687705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908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557963" cy="1325563"/>
          </a:xfrm>
        </p:spPr>
        <p:txBody>
          <a:bodyPr/>
          <a:lstStyle/>
          <a:p>
            <a:r>
              <a:rPr lang="en-US" u="sng" dirty="0" smtClean="0"/>
              <a:t>The Scientific Method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64"/>
            <a:ext cx="7429500" cy="578643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We use the scientific method to ensure that research is done correctly. It allows:</a:t>
            </a:r>
            <a:br>
              <a:rPr lang="en-US" sz="3200" dirty="0" smtClean="0"/>
            </a:br>
            <a:r>
              <a:rPr lang="en-US" sz="3200" dirty="0" smtClean="0"/>
              <a:t>		1. Anyone, including other </a:t>
            </a:r>
            <a:r>
              <a:rPr lang="en-US" sz="3200" dirty="0" smtClean="0"/>
              <a:t>			scientists</a:t>
            </a:r>
            <a:r>
              <a:rPr lang="en-US" sz="3200" dirty="0" smtClean="0"/>
              <a:t>, to check the work of 		 </a:t>
            </a:r>
            <a:r>
              <a:rPr lang="en-US" sz="3200" dirty="0" smtClean="0"/>
              <a:t>the </a:t>
            </a:r>
            <a:r>
              <a:rPr lang="en-US" sz="3200" dirty="0" smtClean="0"/>
              <a:t>researcher</a:t>
            </a:r>
          </a:p>
          <a:p>
            <a:endParaRPr lang="en-US" sz="3200" dirty="0" smtClean="0"/>
          </a:p>
          <a:p>
            <a:endParaRPr lang="en-US" sz="3200" dirty="0"/>
          </a:p>
          <a:p>
            <a:r>
              <a:rPr lang="en-US" sz="3200" b="1" dirty="0" smtClean="0"/>
              <a:t>Scientific Method  </a:t>
            </a:r>
            <a:r>
              <a:rPr lang="en-US" sz="3200" dirty="0" smtClean="0"/>
              <a:t>- A procedure for acquiring knowledge through observation and experimentation (7-step research model)</a:t>
            </a:r>
          </a:p>
        </p:txBody>
      </p:sp>
      <p:pic>
        <p:nvPicPr>
          <p:cNvPr id="2050" name="Picture 2" descr="Image result for bruce banner 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325563"/>
            <a:ext cx="4762500" cy="37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763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way we conduct research is to collect and analyze data.</a:t>
            </a:r>
          </a:p>
          <a:p>
            <a:endParaRPr lang="en-US" dirty="0" smtClean="0"/>
          </a:p>
          <a:p>
            <a:r>
              <a:rPr lang="en-US" b="1" dirty="0" smtClean="0"/>
              <a:t>Data</a:t>
            </a:r>
            <a:r>
              <a:rPr lang="en-US" dirty="0" smtClean="0"/>
              <a:t> – facts and statistics collected together for reference or analysis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use data as evidence to either support or reject hypotheses.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286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Two Types of Data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7280"/>
            <a:ext cx="12192000" cy="576072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Quantitative Data </a:t>
            </a:r>
            <a:r>
              <a:rPr lang="en-US" sz="3200" dirty="0" smtClean="0"/>
              <a:t>– Research that works with numerical data.</a:t>
            </a:r>
          </a:p>
          <a:p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b="1" dirty="0" smtClean="0"/>
              <a:t>Qualitative Data </a:t>
            </a:r>
            <a:r>
              <a:rPr lang="en-US" sz="3200" dirty="0" smtClean="0"/>
              <a:t>- Research that works with non-numeric data such as interviews, photographs, and tape recordings.</a:t>
            </a:r>
          </a:p>
          <a:p>
            <a:endParaRPr lang="en-US" sz="3200" dirty="0" smtClean="0"/>
          </a:p>
          <a:p>
            <a:endParaRPr lang="en-US" sz="3200" dirty="0"/>
          </a:p>
          <a:p>
            <a:pPr lvl="2"/>
            <a:endParaRPr lang="en-US" sz="3200" dirty="0" smtClean="0"/>
          </a:p>
          <a:p>
            <a:pPr lvl="2"/>
            <a:r>
              <a:rPr lang="en-US" sz="3200" dirty="0" smtClean="0"/>
              <a:t>Scientists usually prefer quantitative data because it is much easier to make sense of.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6741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CAUSE AND EFFECT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2662"/>
            <a:ext cx="7013575" cy="5875338"/>
          </a:xfrm>
        </p:spPr>
        <p:txBody>
          <a:bodyPr>
            <a:normAutofit/>
          </a:bodyPr>
          <a:lstStyle/>
          <a:p>
            <a:r>
              <a:rPr lang="en-US" dirty="0" smtClean="0"/>
              <a:t>Usually research is looking to explain WHY (Cause) something happens and to what degree (Effect). </a:t>
            </a:r>
          </a:p>
          <a:p>
            <a:endParaRPr lang="en-US" dirty="0"/>
          </a:p>
          <a:p>
            <a:r>
              <a:rPr lang="en-US" dirty="0" smtClean="0"/>
              <a:t>Research explains cause and effect by isolating individual variables and explaining the relationship between them.</a:t>
            </a:r>
          </a:p>
          <a:p>
            <a:endParaRPr lang="en-US" dirty="0"/>
          </a:p>
          <a:p>
            <a:r>
              <a:rPr lang="en-US" dirty="0" smtClean="0"/>
              <a:t>Variable – an element, feature, or factor of a larger concept that is measurable</a:t>
            </a:r>
            <a:endParaRPr lang="en-US" dirty="0"/>
          </a:p>
        </p:txBody>
      </p:sp>
      <p:pic>
        <p:nvPicPr>
          <p:cNvPr id="4098" name="Picture 2" descr="Image result for funny cause and eff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575" y="982662"/>
            <a:ext cx="476250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048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nceptsVariablesIndicato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0"/>
            <a:ext cx="121158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2106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TWO TYPES OF VARIABLES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0120"/>
            <a:ext cx="12192000" cy="5897880"/>
          </a:xfrm>
        </p:spPr>
        <p:txBody>
          <a:bodyPr/>
          <a:lstStyle/>
          <a:p>
            <a:r>
              <a:rPr lang="en-US" sz="3200" b="1" dirty="0" smtClean="0"/>
              <a:t>Independent Variable (IV)</a:t>
            </a:r>
            <a:r>
              <a:rPr lang="en-US" sz="3200" dirty="0" smtClean="0"/>
              <a:t> – the variable that CAUSES the effect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r>
              <a:rPr lang="en-US" sz="3200" b="1" dirty="0" smtClean="0"/>
              <a:t>Dependent Variable (DV) </a:t>
            </a:r>
            <a:r>
              <a:rPr lang="en-US" sz="3200" dirty="0" smtClean="0"/>
              <a:t>– the variable that is effected by the IV</a:t>
            </a:r>
          </a:p>
          <a:p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Again, research tries to explain relationships between variables.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696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 result for independent varia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401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  <a:solidFill>
            <a:schemeClr val="bg1"/>
          </a:solidFill>
        </p:spPr>
        <p:txBody>
          <a:bodyPr/>
          <a:lstStyle/>
          <a:p>
            <a:r>
              <a:rPr lang="en-US" b="1" u="sng" dirty="0" smtClean="0"/>
              <a:t>MEASURING VARIABLES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5840"/>
            <a:ext cx="12192000" cy="585216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Once you have determined what your variables are, you must </a:t>
            </a:r>
            <a:r>
              <a:rPr lang="en-US" sz="3200" u="sng" dirty="0" smtClean="0"/>
              <a:t>operationalize</a:t>
            </a:r>
            <a:r>
              <a:rPr lang="en-US" sz="3200" dirty="0" smtClean="0"/>
              <a:t> them – which means to decide how you will measure them.</a:t>
            </a:r>
          </a:p>
          <a:p>
            <a:pPr>
              <a:buNone/>
            </a:pPr>
            <a:r>
              <a:rPr lang="en-US" sz="3200" u="sng" dirty="0" smtClean="0"/>
              <a:t>Examples</a:t>
            </a:r>
            <a:r>
              <a:rPr lang="en-US" sz="3200" dirty="0" smtClean="0"/>
              <a:t>:</a:t>
            </a:r>
            <a:br>
              <a:rPr lang="en-US" sz="3200" dirty="0" smtClean="0"/>
            </a:br>
            <a:r>
              <a:rPr lang="en-US" sz="3200" b="1" dirty="0" smtClean="0"/>
              <a:t>Variable= Television viewing</a:t>
            </a:r>
          </a:p>
          <a:p>
            <a:pPr>
              <a:buNone/>
            </a:pPr>
            <a:r>
              <a:rPr lang="en-US" sz="3200" dirty="0" smtClean="0"/>
              <a:t>   Operational definition: Hours spent watching TV</a:t>
            </a:r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b="1" dirty="0" smtClean="0"/>
              <a:t>Variable = Crime rate</a:t>
            </a:r>
          </a:p>
          <a:p>
            <a:pPr>
              <a:buNone/>
            </a:pPr>
            <a:r>
              <a:rPr lang="en-US" sz="3200" dirty="0" smtClean="0"/>
              <a:t>Operational definition: 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[CRIME RATE] = [</a:t>
            </a:r>
            <a:r>
              <a:rPr lang="en-US" sz="3200" dirty="0" smtClean="0"/>
              <a:t>Reported Crime] + [Unreported Crime]</a:t>
            </a:r>
            <a:endParaRPr lang="en-US" sz="3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792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6830"/>
            <a:ext cx="10515600" cy="1325563"/>
          </a:xfrm>
        </p:spPr>
        <p:txBody>
          <a:bodyPr/>
          <a:lstStyle/>
          <a:p>
            <a:r>
              <a:rPr lang="en-US" dirty="0" smtClean="0"/>
              <a:t>CORRELATION: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4100"/>
            <a:ext cx="10515600" cy="4351338"/>
          </a:xfrm>
        </p:spPr>
        <p:txBody>
          <a:bodyPr/>
          <a:lstStyle/>
          <a:p>
            <a:r>
              <a:rPr lang="en-US" dirty="0" smtClean="0"/>
              <a:t>When research discovers the existence of </a:t>
            </a:r>
            <a:r>
              <a:rPr lang="en-US" u="sng" dirty="0" smtClean="0"/>
              <a:t>a relationship between two variables</a:t>
            </a:r>
            <a:r>
              <a:rPr lang="en-US" dirty="0" smtClean="0"/>
              <a:t>, we say that there is a </a:t>
            </a:r>
            <a:r>
              <a:rPr lang="en-US" b="1" dirty="0" smtClean="0"/>
              <a:t>correlation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146" name="Picture 2" descr="Image result for examples of corre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2057400"/>
            <a:ext cx="856413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993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u="sng" dirty="0" smtClean="0"/>
              <a:t>Notable Features of Research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28700"/>
            <a:ext cx="12192000" cy="58293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The Topic/Question</a:t>
            </a:r>
            <a:r>
              <a:rPr lang="en-US" sz="3200" dirty="0" smtClean="0"/>
              <a:t>: The general concept or question being studied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b="1" dirty="0" smtClean="0"/>
              <a:t>The Hypothesis</a:t>
            </a:r>
            <a:r>
              <a:rPr lang="en-US" sz="3200" dirty="0" smtClean="0"/>
              <a:t>: A statement, narrow in scope and focus, that seeks to</a:t>
            </a:r>
            <a:r>
              <a:rPr lang="en-US" sz="3200" b="1" dirty="0" smtClean="0"/>
              <a:t> </a:t>
            </a:r>
            <a:r>
              <a:rPr lang="en-US" sz="3200" dirty="0" smtClean="0"/>
              <a:t>explain a phenomenon or answer the research question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b="1" dirty="0" smtClean="0"/>
              <a:t>N</a:t>
            </a:r>
            <a:r>
              <a:rPr lang="en-US" sz="3200" dirty="0" smtClean="0"/>
              <a:t>= The population (total number of participants or subjects)</a:t>
            </a:r>
          </a:p>
          <a:p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r>
              <a:rPr lang="en-US" sz="3200" b="1" dirty="0" smtClean="0"/>
              <a:t>Variables</a:t>
            </a:r>
            <a:r>
              <a:rPr lang="en-US" sz="3200" dirty="0" smtClean="0"/>
              <a:t> (Independent, Dependent)</a:t>
            </a:r>
          </a:p>
          <a:p>
            <a:r>
              <a:rPr lang="en-US" sz="3200" b="1" dirty="0" smtClean="0"/>
              <a:t>Experimental</a:t>
            </a:r>
            <a:r>
              <a:rPr lang="en-US" sz="3200" dirty="0" smtClean="0"/>
              <a:t> Group, Control Group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8719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PRACTICE (Advanced)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will hang out a worksheet that we will use to practice working with variables.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926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u="sng" dirty="0" smtClean="0"/>
              <a:t>An important phrase / consideration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4"/>
            <a:ext cx="12192000" cy="5532436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Spurious Relationship </a:t>
            </a:r>
            <a:r>
              <a:rPr lang="en-US" sz="3200" dirty="0" smtClean="0"/>
              <a:t>– The existence of a relationship between two variables that is NOT causal (often explained by a missing variable)</a:t>
            </a:r>
          </a:p>
          <a:p>
            <a:endParaRPr lang="en-US" sz="3200" dirty="0"/>
          </a:p>
          <a:p>
            <a:r>
              <a:rPr lang="en-US" sz="3200" dirty="0" smtClean="0"/>
              <a:t>“Correlation does not equal causation.”</a:t>
            </a:r>
          </a:p>
          <a:p>
            <a:endParaRPr lang="en-US" sz="3200" dirty="0"/>
          </a:p>
          <a:p>
            <a:r>
              <a:rPr lang="en-US" sz="3200" dirty="0" smtClean="0"/>
              <a:t>IV does not cause DV / A does not cause B</a:t>
            </a:r>
          </a:p>
          <a:p>
            <a:endParaRPr lang="en-US" sz="3200" dirty="0"/>
          </a:p>
          <a:p>
            <a:r>
              <a:rPr lang="en-US" sz="3200" dirty="0" smtClean="0"/>
              <a:t>Example: Ice Cream Sales &amp; CRIME</a:t>
            </a:r>
            <a:endParaRPr lang="en-US" sz="3200" dirty="0"/>
          </a:p>
        </p:txBody>
      </p:sp>
      <p:pic>
        <p:nvPicPr>
          <p:cNvPr id="7170" name="Picture 2" descr="Image result for spuriousn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646" y="2916236"/>
            <a:ext cx="4328504" cy="319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533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icbseverywhere.com/blog/wp-content/media/2014/10/Icecrea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329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7-STEP Research Model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0140"/>
            <a:ext cx="12192000" cy="573786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3200" dirty="0" smtClean="0"/>
              <a:t>1. Identify a topic/problem and ask a general question (What are your variables?)</a:t>
            </a:r>
          </a:p>
          <a:p>
            <a:pPr marL="514350" indent="-514350">
              <a:buNone/>
            </a:pPr>
            <a:endParaRPr lang="en-US" sz="3200" dirty="0" smtClean="0"/>
          </a:p>
          <a:p>
            <a:pPr marL="514350" indent="-514350">
              <a:buNone/>
            </a:pPr>
            <a:r>
              <a:rPr lang="en-US" sz="3200" dirty="0" smtClean="0"/>
              <a:t>2. Do a literature review</a:t>
            </a:r>
          </a:p>
          <a:p>
            <a:pPr marL="514350" indent="-514350">
              <a:buNone/>
            </a:pPr>
            <a:r>
              <a:rPr lang="en-US" sz="3200" dirty="0" smtClean="0"/>
              <a:t>		A. Find out what research has already been 	    done</a:t>
            </a:r>
          </a:p>
          <a:p>
            <a:pPr marL="514350" indent="-514350">
              <a:buNone/>
            </a:pPr>
            <a:r>
              <a:rPr lang="en-US" sz="3200" dirty="0" smtClean="0"/>
              <a:t>		B. Don’t repeat old research unless you can       	    add value to it or challenge its findings</a:t>
            </a:r>
          </a:p>
          <a:p>
            <a:pPr marL="514350" indent="-514350">
              <a:buNone/>
            </a:pPr>
            <a:endParaRPr lang="en-US" sz="3200" dirty="0" smtClean="0"/>
          </a:p>
          <a:p>
            <a:pPr marL="514350" indent="-514350">
              <a:buNone/>
            </a:pPr>
            <a:r>
              <a:rPr lang="en-US" sz="3200" dirty="0" smtClean="0"/>
              <a:t>3.  Form a hypothesis which seeks to explain the relationship between the two variables. Give operational definitions for variables.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270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7-STEP RESEARCH MODEL (cont’d)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4"/>
            <a:ext cx="12192000" cy="553243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dirty="0" smtClean="0"/>
              <a:t>4. Choose the research method that is most appropriate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5. Collect the data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6. Analyze the data (make sense of it)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7. Publish findings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20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u="sng" dirty="0" smtClean="0"/>
              <a:t>SIX RESEARCH METHODS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5840"/>
            <a:ext cx="12192000" cy="5852160"/>
          </a:xfrm>
        </p:spPr>
        <p:txBody>
          <a:bodyPr>
            <a:normAutofit/>
          </a:bodyPr>
          <a:lstStyle/>
          <a:p>
            <a:endParaRPr lang="en-US" smtClean="0"/>
          </a:p>
          <a:p>
            <a:r>
              <a:rPr lang="en-US" smtClean="0"/>
              <a:t>1</a:t>
            </a:r>
            <a:r>
              <a:rPr lang="en-US" dirty="0" smtClean="0"/>
              <a:t>. </a:t>
            </a:r>
            <a:r>
              <a:rPr lang="en-US" b="1" dirty="0" smtClean="0"/>
              <a:t>Surveys</a:t>
            </a:r>
            <a:r>
              <a:rPr lang="en-US" dirty="0" smtClean="0"/>
              <a:t> – Questionnaires designed to be completed without the need for the researcher to be present. Usually made up of closed-ended questions.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2. </a:t>
            </a:r>
            <a:r>
              <a:rPr lang="en-US" b="1" dirty="0" smtClean="0"/>
              <a:t>Secondary Analysis </a:t>
            </a:r>
            <a:r>
              <a:rPr lang="en-US" dirty="0" smtClean="0"/>
              <a:t>– Analyzing data already collected by others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3. </a:t>
            </a:r>
            <a:r>
              <a:rPr lang="en-US" b="1" dirty="0" smtClean="0"/>
              <a:t>Document Analysis </a:t>
            </a:r>
            <a:r>
              <a:rPr lang="en-US" dirty="0" smtClean="0"/>
              <a:t>– Analyzing written records/sources (diaries, newspapers, police records,  etc.)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22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4. </a:t>
            </a:r>
            <a:r>
              <a:rPr lang="en-US" sz="3200" b="1" dirty="0" smtClean="0"/>
              <a:t>Experiments</a:t>
            </a:r>
            <a:r>
              <a:rPr lang="en-US" sz="3200" dirty="0" smtClean="0"/>
              <a:t> – Testing a hypothesis in a controlled setting by utilizing two groups. 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The </a:t>
            </a:r>
            <a:r>
              <a:rPr lang="en-US" sz="3200" u="sng" dirty="0" smtClean="0"/>
              <a:t>control group </a:t>
            </a:r>
            <a:r>
              <a:rPr lang="en-US" sz="3200" dirty="0" smtClean="0"/>
              <a:t>receives no experimental treatment and serves as the baseline.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The </a:t>
            </a:r>
            <a:r>
              <a:rPr lang="en-US" sz="3200" u="sng" dirty="0" smtClean="0"/>
              <a:t>experimental group </a:t>
            </a:r>
            <a:r>
              <a:rPr lang="en-US" sz="3200" dirty="0" smtClean="0"/>
              <a:t>receives the experimental treatment (dependent variable).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Afterwards, cause and effect are determined by comparing and contrasting the two groups and the effect of the dependent variable.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113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5. </a:t>
            </a:r>
            <a:r>
              <a:rPr lang="en-US" sz="3200" b="1" dirty="0" smtClean="0"/>
              <a:t>Observation</a:t>
            </a:r>
            <a:r>
              <a:rPr lang="en-US" sz="3200" dirty="0" smtClean="0"/>
              <a:t> – Observing people’s behavior in their natural environment without them knowing you are observing them and without playing any role in that environment.</a:t>
            </a:r>
          </a:p>
          <a:p>
            <a:pPr lvl="2"/>
            <a:r>
              <a:rPr lang="en-US" sz="3200" u="sng" dirty="0" smtClean="0"/>
              <a:t>Example</a:t>
            </a:r>
            <a:r>
              <a:rPr lang="en-US" sz="3200" dirty="0" smtClean="0"/>
              <a:t>: Taking notes on people’s seating arrangements during lunch</a:t>
            </a:r>
          </a:p>
          <a:p>
            <a:endParaRPr lang="en-US" sz="3200" dirty="0"/>
          </a:p>
          <a:p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6. </a:t>
            </a:r>
            <a:r>
              <a:rPr lang="en-US" sz="3200" b="1" dirty="0" smtClean="0"/>
              <a:t>Participant Observation </a:t>
            </a:r>
            <a:r>
              <a:rPr lang="en-US" sz="3200" dirty="0" smtClean="0"/>
              <a:t>– Observing people’s behavior in their natural environment while playing a role in the environment. Subjects might know they are being studied or they might not.</a:t>
            </a:r>
          </a:p>
          <a:p>
            <a:pPr lvl="2"/>
            <a:r>
              <a:rPr lang="en-US" sz="3200" u="sng" dirty="0" smtClean="0"/>
              <a:t>Example</a:t>
            </a:r>
            <a:r>
              <a:rPr lang="en-US" sz="3200" dirty="0" smtClean="0"/>
              <a:t>: Joining a cult to study it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96138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650</Words>
  <Application>Microsoft Office PowerPoint</Application>
  <PresentationFormat>Widescreen</PresentationFormat>
  <Paragraphs>110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1.1 – Social Science Research Methods</vt:lpstr>
      <vt:lpstr>The Scientific Method</vt:lpstr>
      <vt:lpstr>PowerPoint Presentation</vt:lpstr>
      <vt:lpstr>Two Types of Data:</vt:lpstr>
      <vt:lpstr>CAUSE AND EFFECT</vt:lpstr>
      <vt:lpstr>PowerPoint Presentation</vt:lpstr>
      <vt:lpstr>TWO TYPES OF VARIABLES:</vt:lpstr>
      <vt:lpstr>PowerPoint Presentation</vt:lpstr>
      <vt:lpstr>MEASURING VARIABLES:</vt:lpstr>
      <vt:lpstr>CORRELATION:</vt:lpstr>
      <vt:lpstr>Notable Features of Research:</vt:lpstr>
      <vt:lpstr>LET’S PRACTICE (Advanced)</vt:lpstr>
      <vt:lpstr>An important phrase / consideration:</vt:lpstr>
      <vt:lpstr>PowerPoint Presentation</vt:lpstr>
      <vt:lpstr>7-STEP Research Model</vt:lpstr>
      <vt:lpstr>7-STEP RESEARCH MODEL (cont’d)</vt:lpstr>
      <vt:lpstr>SIX RESEARCH METHODS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Science Research Methods</dc:title>
  <dc:creator>Sterchi, Aaron</dc:creator>
  <cp:lastModifiedBy>Sterchi, Aaron</cp:lastModifiedBy>
  <cp:revision>12</cp:revision>
  <dcterms:created xsi:type="dcterms:W3CDTF">2019-01-11T15:55:16Z</dcterms:created>
  <dcterms:modified xsi:type="dcterms:W3CDTF">2019-01-21T21:08:42Z</dcterms:modified>
</cp:coreProperties>
</file>