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48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5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0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2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8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1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4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66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4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12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B6246D1-9663-4FC7-9B3F-6D5BF985C330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998713D-1BDA-4457-8C5C-6E788CECF1B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31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Three Perspectives on Deviance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Functionalism, Conflict Theory, Symbolic Interactionism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83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Deviance?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Deviance</a:t>
            </a:r>
            <a:r>
              <a:rPr lang="en-US" sz="2800" dirty="0" smtClean="0"/>
              <a:t> – a behavior, trait, belief, or other characteristic that violates a norm and causes a negative reaction.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Examples: Crime, norm violations, counter-culture (the Amish, Hippies, Punk Rock, Goth culture, early Rap &amp; Hip Hop), Body modification (tattoos and piercings)… </a:t>
            </a:r>
            <a:r>
              <a:rPr lang="en-US" sz="2800" dirty="0" err="1" smtClean="0"/>
              <a:t>etc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447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 on 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37360"/>
            <a:ext cx="12192000" cy="5120640"/>
          </a:xfrm>
        </p:spPr>
        <p:txBody>
          <a:bodyPr/>
          <a:lstStyle/>
          <a:p>
            <a:r>
              <a:rPr lang="en-US" sz="2800" dirty="0" smtClean="0"/>
              <a:t>Functionalists typically study and emphasize social stability and social order.</a:t>
            </a:r>
          </a:p>
          <a:p>
            <a:r>
              <a:rPr lang="en-US" sz="2800" u="sng" dirty="0" smtClean="0"/>
              <a:t>According to functionalists…</a:t>
            </a:r>
          </a:p>
          <a:p>
            <a:r>
              <a:rPr lang="en-US" sz="2800" dirty="0" smtClean="0"/>
              <a:t>Deviance helps a society clarify its moral boundaries (Durkheim).</a:t>
            </a:r>
          </a:p>
          <a:p>
            <a:endParaRPr lang="en-US" sz="2800" dirty="0"/>
          </a:p>
          <a:p>
            <a:r>
              <a:rPr lang="en-US" sz="2800" dirty="0" smtClean="0"/>
              <a:t>Deviance helps promote social cohesion when society comes together to sanction deviants (Robert Merton, 1960).</a:t>
            </a:r>
          </a:p>
          <a:p>
            <a:endParaRPr lang="en-US" sz="2800" dirty="0"/>
          </a:p>
          <a:p>
            <a:r>
              <a:rPr lang="en-US" sz="2800" dirty="0" smtClean="0"/>
              <a:t>There are three types of Deviants according to Merton: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1296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219456"/>
            <a:ext cx="9720072" cy="1499616"/>
          </a:xfrm>
        </p:spPr>
        <p:txBody>
          <a:bodyPr/>
          <a:lstStyle/>
          <a:p>
            <a:r>
              <a:rPr lang="en-US" dirty="0" smtClean="0"/>
              <a:t>Functionalism on 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248" y="1325880"/>
            <a:ext cx="11350752" cy="5532120"/>
          </a:xfrm>
        </p:spPr>
        <p:txBody>
          <a:bodyPr>
            <a:noAutofit/>
          </a:bodyPr>
          <a:lstStyle/>
          <a:p>
            <a:r>
              <a:rPr lang="en-US" sz="2800" u="sng" dirty="0" smtClean="0"/>
              <a:t>Robert Merton’s (1960) Three Types of Deviants:</a:t>
            </a:r>
          </a:p>
          <a:p>
            <a:r>
              <a:rPr lang="en-US" sz="2800" dirty="0" smtClean="0"/>
              <a:t>1. Innovators – individuals who accept society’s approved goals but not society’s approved means to achieve them.     Example: Mark Cuban</a:t>
            </a:r>
          </a:p>
          <a:p>
            <a:endParaRPr lang="en-US" sz="2800" dirty="0"/>
          </a:p>
          <a:p>
            <a:r>
              <a:rPr lang="en-US" sz="2800" dirty="0" smtClean="0"/>
              <a:t>2. Ritualists – individuals who have given up hope of achieving society’s approves goals but still operate according to society’s approves means.   Examples: Students who want to go to college but don’t follow teacher recommendations.</a:t>
            </a:r>
          </a:p>
          <a:p>
            <a:endParaRPr lang="en-US" sz="2800" dirty="0"/>
          </a:p>
          <a:p>
            <a:r>
              <a:rPr lang="en-US" sz="2800" dirty="0" smtClean="0"/>
              <a:t>3. Rebels – Individuals who reject society’s approved goals and means and instead create and work toward their own (sometimes revolutionary) goals using new means.</a:t>
            </a:r>
          </a:p>
        </p:txBody>
      </p:sp>
    </p:spTree>
    <p:extLst>
      <p:ext uri="{BB962C8B-B14F-4D97-AF65-F5344CB8AC3E}">
        <p14:creationId xmlns:p14="http://schemas.microsoft.com/office/powerpoint/2010/main" val="424929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873" y="211143"/>
            <a:ext cx="9720072" cy="1499616"/>
          </a:xfrm>
        </p:spPr>
        <p:txBody>
          <a:bodyPr/>
          <a:lstStyle/>
          <a:p>
            <a:r>
              <a:rPr lang="en-US" dirty="0" smtClean="0"/>
              <a:t>Conflict Theory on 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2709"/>
            <a:ext cx="12192000" cy="4925291"/>
          </a:xfrm>
        </p:spPr>
        <p:txBody>
          <a:bodyPr/>
          <a:lstStyle/>
          <a:p>
            <a:r>
              <a:rPr lang="en-US" dirty="0" smtClean="0"/>
              <a:t>Conflict theorists typically study and emphasize social inequality.</a:t>
            </a:r>
          </a:p>
          <a:p>
            <a:endParaRPr lang="en-US" dirty="0"/>
          </a:p>
          <a:p>
            <a:r>
              <a:rPr lang="en-US" u="sng" dirty="0" smtClean="0"/>
              <a:t>According to Conflict Theorists…</a:t>
            </a:r>
          </a:p>
          <a:p>
            <a:r>
              <a:rPr lang="en-US" dirty="0" smtClean="0"/>
              <a:t>In modern society there are two main types of inequality: </a:t>
            </a:r>
          </a:p>
          <a:p>
            <a:r>
              <a:rPr lang="en-US" dirty="0" smtClean="0"/>
              <a:t>1. Economic Inequality – Caused by uneven distribution of economic resources</a:t>
            </a:r>
          </a:p>
          <a:p>
            <a:r>
              <a:rPr lang="en-US" dirty="0" smtClean="0"/>
              <a:t>2. Social inequality – Caused by an imbalance of social privilege based on perceived differences and a combination of economic and political power</a:t>
            </a:r>
          </a:p>
          <a:p>
            <a:endParaRPr lang="en-US" dirty="0"/>
          </a:p>
          <a:p>
            <a:r>
              <a:rPr lang="en-US" dirty="0" smtClean="0"/>
              <a:t>According to Conflict Theorists </a:t>
            </a:r>
            <a:r>
              <a:rPr lang="en-US" u="sng" dirty="0" smtClean="0"/>
              <a:t>deviance</a:t>
            </a:r>
            <a:r>
              <a:rPr lang="en-US" dirty="0" smtClean="0"/>
              <a:t> occurs as a result of an imbalance of economic and social power – Deviants are attempting to resist the system of </a:t>
            </a:r>
            <a:r>
              <a:rPr lang="en-US" dirty="0" smtClean="0"/>
              <a:t>inequality and a system that makes them feel like outsiders.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3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Theory cont’d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Deviants resist the system of inequality in three ways (Lord Anthony Giddens, 1991).</a:t>
            </a:r>
          </a:p>
          <a:p>
            <a:endParaRPr lang="en-US" dirty="0"/>
          </a:p>
          <a:p>
            <a:r>
              <a:rPr lang="en-US" dirty="0" smtClean="0"/>
              <a:t>1. Work within </a:t>
            </a:r>
            <a:r>
              <a:rPr lang="en-US" smtClean="0"/>
              <a:t>the society to </a:t>
            </a:r>
            <a:r>
              <a:rPr lang="en-US" dirty="0" smtClean="0"/>
              <a:t>change it</a:t>
            </a:r>
          </a:p>
          <a:p>
            <a:r>
              <a:rPr lang="en-US" dirty="0" smtClean="0"/>
              <a:t>2. Work against the society to change it (tear it down!)</a:t>
            </a:r>
          </a:p>
          <a:p>
            <a:r>
              <a:rPr lang="en-US" dirty="0" smtClean="0"/>
              <a:t>3. Give up and refuse membership with the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872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Interactionism on 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Participation in deviance depends heavily on whether or not we interact with others who are deviant (Sutherland, 1939).</a:t>
            </a:r>
          </a:p>
          <a:p>
            <a:pPr marL="640080" lvl="4" indent="0">
              <a:buNone/>
            </a:pPr>
            <a:r>
              <a:rPr lang="en-US" sz="2800" dirty="0" smtClean="0"/>
              <a:t>-Examples: Gang membership, Disengagement with education system</a:t>
            </a:r>
          </a:p>
          <a:p>
            <a:pPr marL="640080" lvl="4" indent="0">
              <a:buNone/>
            </a:pPr>
            <a:endParaRPr lang="en-US" sz="2800" dirty="0" smtClean="0"/>
          </a:p>
          <a:p>
            <a:pPr marL="640080" lvl="4" indent="0">
              <a:buNone/>
            </a:pPr>
            <a:r>
              <a:rPr lang="en-US" sz="2800" dirty="0" smtClean="0"/>
              <a:t>Therefore we are more likely to become deviants if we associate with deviants.</a:t>
            </a:r>
          </a:p>
          <a:p>
            <a:pPr marL="640080" lvl="4" indent="0">
              <a:buNone/>
            </a:pPr>
            <a:endParaRPr lang="en-US" sz="2800" dirty="0" smtClean="0"/>
          </a:p>
          <a:p>
            <a:pPr marL="640080" lvl="4" indent="0">
              <a:buNone/>
            </a:pPr>
            <a:r>
              <a:rPr lang="en-US" sz="2800" dirty="0" smtClean="0"/>
              <a:t>Think about your parents/guardians: I wish you </a:t>
            </a:r>
            <a:r>
              <a:rPr lang="en-US" sz="2800" smtClean="0"/>
              <a:t>wouldn’t hang </a:t>
            </a:r>
            <a:r>
              <a:rPr lang="en-US" sz="2800" dirty="0" smtClean="0"/>
              <a:t>out with…</a:t>
            </a:r>
          </a:p>
          <a:p>
            <a:pPr lvl="4"/>
            <a:endParaRPr lang="en-US" sz="2800" dirty="0"/>
          </a:p>
          <a:p>
            <a:pPr lvl="4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1230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Interactionism on 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37360"/>
            <a:ext cx="12192000" cy="5120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Howard Becker (1963) uses </a:t>
            </a:r>
            <a:r>
              <a:rPr lang="en-US" sz="2800" u="sng" dirty="0" smtClean="0"/>
              <a:t>labeling theory </a:t>
            </a:r>
            <a:r>
              <a:rPr lang="en-US" sz="2800" dirty="0" smtClean="0"/>
              <a:t>to explain that deviance is not inherent in the behavior but is instead socially constructed by the context and situation.</a:t>
            </a:r>
          </a:p>
          <a:p>
            <a:endParaRPr lang="en-US" sz="2800" dirty="0"/>
          </a:p>
          <a:p>
            <a:r>
              <a:rPr lang="en-US" sz="2800" dirty="0" smtClean="0"/>
              <a:t>For example…  think of the behavior of HOMICIDE… One person kills another</a:t>
            </a:r>
          </a:p>
          <a:p>
            <a:endParaRPr lang="en-US" sz="2800" dirty="0"/>
          </a:p>
          <a:p>
            <a:r>
              <a:rPr lang="en-US" sz="2800" dirty="0" smtClean="0"/>
              <a:t>Situation 1: Person A kills Person B in the process of robbing a store.</a:t>
            </a:r>
          </a:p>
          <a:p>
            <a:r>
              <a:rPr lang="en-US" sz="2800" dirty="0" smtClean="0"/>
              <a:t>Situation 2: Person A kills Person B in the process of defending his daughter from a rapist.</a:t>
            </a:r>
          </a:p>
          <a:p>
            <a:r>
              <a:rPr lang="en-US" sz="2800" dirty="0" smtClean="0"/>
              <a:t>**Is person A </a:t>
            </a:r>
            <a:r>
              <a:rPr lang="en-US" sz="2800" dirty="0" err="1" smtClean="0"/>
              <a:t>a</a:t>
            </a:r>
            <a:r>
              <a:rPr lang="en-US" sz="2800" dirty="0" smtClean="0"/>
              <a:t> hero or a villain?</a:t>
            </a:r>
          </a:p>
        </p:txBody>
      </p:sp>
    </p:spTree>
    <p:extLst>
      <p:ext uri="{BB962C8B-B14F-4D97-AF65-F5344CB8AC3E}">
        <p14:creationId xmlns:p14="http://schemas.microsoft.com/office/powerpoint/2010/main" val="503168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126</TotalTime>
  <Words>540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Tw Cen MT Condensed</vt:lpstr>
      <vt:lpstr>Wingdings 3</vt:lpstr>
      <vt:lpstr>Integral</vt:lpstr>
      <vt:lpstr>Three Perspectives on Deviance</vt:lpstr>
      <vt:lpstr>What is Deviance?</vt:lpstr>
      <vt:lpstr>Functionalism on Deviance</vt:lpstr>
      <vt:lpstr>Functionalism on Deviance</vt:lpstr>
      <vt:lpstr>Conflict Theory on Deviance</vt:lpstr>
      <vt:lpstr>Conflict Theory cont’d </vt:lpstr>
      <vt:lpstr>Symbolic Interactionism on Deviance</vt:lpstr>
      <vt:lpstr>Symbolic Interactionism on Deviance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Perspectives on Deviance</dc:title>
  <dc:creator>Sterchi, Aaron</dc:creator>
  <cp:lastModifiedBy>Sterchi, Aaron</cp:lastModifiedBy>
  <cp:revision>14</cp:revision>
  <dcterms:created xsi:type="dcterms:W3CDTF">2015-11-01T15:31:41Z</dcterms:created>
  <dcterms:modified xsi:type="dcterms:W3CDTF">2015-11-15T23:37:07Z</dcterms:modified>
</cp:coreProperties>
</file>