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9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6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3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8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4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73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7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4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8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7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2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D4527EBB-78ED-424E-A6B9-3C0CB1D3731B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8BFE8D80-AFCE-4E85-9831-F6F659549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704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217" y="2110093"/>
            <a:ext cx="11471565" cy="1739347"/>
          </a:xfrm>
        </p:spPr>
        <p:txBody>
          <a:bodyPr/>
          <a:lstStyle/>
          <a:p>
            <a:r>
              <a:rPr lang="en-US" dirty="0" smtClean="0"/>
              <a:t>Perspectives on Culture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Functionalism, Symbolic Interactionism, and Conflict Theory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6765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a functionalist 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792936"/>
            <a:ext cx="9784080" cy="420624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Culture is an </a:t>
            </a:r>
            <a:r>
              <a:rPr lang="en-US" sz="3200" u="sng" dirty="0" smtClean="0"/>
              <a:t>essential</a:t>
            </a:r>
            <a:r>
              <a:rPr lang="en-US" sz="3200" dirty="0" smtClean="0"/>
              <a:t> part of evolution</a:t>
            </a:r>
          </a:p>
          <a:p>
            <a:pPr lvl="2"/>
            <a:r>
              <a:rPr lang="en-US" sz="3200" dirty="0" smtClean="0"/>
              <a:t>All societies change over time</a:t>
            </a:r>
          </a:p>
          <a:p>
            <a:pPr marL="457200" lvl="2" indent="0">
              <a:buNone/>
            </a:pPr>
            <a:endParaRPr lang="en-US" sz="3200" dirty="0" smtClean="0"/>
          </a:p>
          <a:p>
            <a:pPr lvl="2"/>
            <a:r>
              <a:rPr lang="en-US" sz="3200" dirty="0" smtClean="0"/>
              <a:t>Culture is NECESSARY:</a:t>
            </a:r>
          </a:p>
          <a:p>
            <a:pPr lvl="3"/>
            <a:r>
              <a:rPr lang="en-US" sz="3200" dirty="0" smtClean="0"/>
              <a:t>It provides a blueprint for people to follow / Culture guides behavior</a:t>
            </a:r>
          </a:p>
          <a:p>
            <a:pPr lvl="3"/>
            <a:endParaRPr lang="en-US" sz="3200" dirty="0"/>
          </a:p>
          <a:p>
            <a:pPr lvl="3"/>
            <a:endParaRPr lang="en-US" sz="3200" dirty="0" smtClean="0"/>
          </a:p>
          <a:p>
            <a:pPr lvl="3"/>
            <a:r>
              <a:rPr lang="en-US" sz="3200" dirty="0" smtClean="0"/>
              <a:t>The Blueprint consists of: Norms, Values, Customs, Mores, Folkways, &amp; Taboos</a:t>
            </a:r>
          </a:p>
          <a:p>
            <a:pPr lvl="3"/>
            <a:endParaRPr lang="en-US" dirty="0"/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  <p:pic>
        <p:nvPicPr>
          <p:cNvPr id="1026" name="Picture 2" descr="https://s-media-cache-ak0.pinimg.com/236x/a0/68/46/a068460192d1c2ccc6e481fa66d89c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1049"/>
            <a:ext cx="20193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70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 &amp; Culture: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Members of a society form a </a:t>
            </a:r>
            <a:r>
              <a:rPr lang="en-US" sz="3600" u="sng" dirty="0" smtClean="0"/>
              <a:t>collective conscious</a:t>
            </a:r>
            <a:r>
              <a:rPr lang="en-US" sz="3600" dirty="0" smtClean="0"/>
              <a:t>, shared moral values and beliefs.</a:t>
            </a:r>
          </a:p>
          <a:p>
            <a:endParaRPr lang="en-US" sz="3600" dirty="0"/>
          </a:p>
          <a:p>
            <a:r>
              <a:rPr lang="en-US" sz="3600" dirty="0" smtClean="0"/>
              <a:t>Society cannot exist without culture!</a:t>
            </a:r>
          </a:p>
          <a:p>
            <a:endParaRPr lang="en-US" sz="3600" dirty="0"/>
          </a:p>
          <a:p>
            <a:r>
              <a:rPr lang="en-US" sz="3600" dirty="0" smtClean="0"/>
              <a:t>Culture is passed on through SOCIAL INSTITUTIONS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8174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a symbolic interactionist say about culture?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011680"/>
            <a:ext cx="9848228" cy="4846320"/>
          </a:xfrm>
        </p:spPr>
        <p:txBody>
          <a:bodyPr>
            <a:noAutofit/>
          </a:bodyPr>
          <a:lstStyle/>
          <a:p>
            <a:r>
              <a:rPr lang="en-US" sz="3200" dirty="0" smtClean="0"/>
              <a:t>Culture is never static… It does not merely exist… it is in a constant state of change because WE are constantly creating it.</a:t>
            </a:r>
          </a:p>
          <a:p>
            <a:endParaRPr lang="en-US" sz="3200" dirty="0"/>
          </a:p>
          <a:p>
            <a:r>
              <a:rPr lang="en-US" sz="3200" dirty="0" smtClean="0"/>
              <a:t>Culture is learned… Individuals learn about their culture through socialization (social learning) which they receive from other individuals.</a:t>
            </a:r>
          </a:p>
        </p:txBody>
      </p:sp>
      <p:pic>
        <p:nvPicPr>
          <p:cNvPr id="2050" name="Picture 2" descr="https://s-media-cache-ak0.pinimg.com/564x/85/0e/df/850edff4b262df4215a44e1ce1ece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228" y="3566746"/>
            <a:ext cx="2343772" cy="329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271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Interactionism &amp;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People are usually socialized by their:</a:t>
            </a:r>
          </a:p>
          <a:p>
            <a:pPr marL="0" indent="0">
              <a:buNone/>
            </a:pPr>
            <a:r>
              <a:rPr lang="en-US" sz="3200" dirty="0"/>
              <a:t>	Families – Parent(s), Sibling(s), Extended family</a:t>
            </a:r>
          </a:p>
          <a:p>
            <a:pPr marL="0" indent="0">
              <a:buNone/>
            </a:pPr>
            <a:r>
              <a:rPr lang="en-US" sz="3200" dirty="0"/>
              <a:t>	Peer Groups – Friends</a:t>
            </a:r>
          </a:p>
          <a:p>
            <a:pPr marL="0" indent="0">
              <a:buNone/>
            </a:pPr>
            <a:r>
              <a:rPr lang="en-US" sz="3200" dirty="0"/>
              <a:t>	Out groups – People you don’t normally associate yourself… you </a:t>
            </a:r>
            <a:r>
              <a:rPr lang="en-US" sz="3200" dirty="0" smtClean="0"/>
              <a:t>	learn </a:t>
            </a:r>
            <a:r>
              <a:rPr lang="en-US" sz="3200" dirty="0"/>
              <a:t>more about </a:t>
            </a:r>
            <a:r>
              <a:rPr lang="en-US" sz="3200" dirty="0" smtClean="0"/>
              <a:t>yourself </a:t>
            </a:r>
            <a:r>
              <a:rPr lang="en-US" sz="3200" dirty="0"/>
              <a:t>by comparing yourself to them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61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a conflict theorist 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792936"/>
            <a:ext cx="9784080" cy="4206240"/>
          </a:xfrm>
        </p:spPr>
        <p:txBody>
          <a:bodyPr>
            <a:noAutofit/>
          </a:bodyPr>
          <a:lstStyle/>
          <a:p>
            <a:r>
              <a:rPr lang="en-US" sz="2800" dirty="0" smtClean="0"/>
              <a:t>Culture takes place in the context of “THE FIELD”</a:t>
            </a:r>
          </a:p>
          <a:p>
            <a:endParaRPr lang="en-US" sz="2800" dirty="0"/>
          </a:p>
          <a:p>
            <a:r>
              <a:rPr lang="en-US" sz="2800" dirty="0" smtClean="0"/>
              <a:t>“The Field” is the site of struggle between individuals within the same culture as well as between mainstream culture and counter-culture.</a:t>
            </a:r>
            <a:endParaRPr lang="en-US" sz="2800" dirty="0"/>
          </a:p>
          <a:p>
            <a:r>
              <a:rPr lang="en-US" sz="2800" u="sng" dirty="0" smtClean="0"/>
              <a:t>The field can be….</a:t>
            </a:r>
          </a:p>
          <a:p>
            <a:pPr lvl="2"/>
            <a:r>
              <a:rPr lang="en-US" sz="2800" dirty="0" smtClean="0"/>
              <a:t>School</a:t>
            </a:r>
          </a:p>
          <a:p>
            <a:pPr lvl="2"/>
            <a:r>
              <a:rPr lang="en-US" sz="2800" dirty="0" smtClean="0"/>
              <a:t>The home</a:t>
            </a:r>
          </a:p>
          <a:p>
            <a:pPr lvl="2"/>
            <a:r>
              <a:rPr lang="en-US" sz="2800" dirty="0" smtClean="0"/>
              <a:t>Work</a:t>
            </a:r>
          </a:p>
          <a:p>
            <a:pPr lvl="2"/>
            <a:r>
              <a:rPr lang="en-US" sz="2800" dirty="0" smtClean="0"/>
              <a:t>Public places</a:t>
            </a:r>
          </a:p>
        </p:txBody>
      </p:sp>
      <p:pic>
        <p:nvPicPr>
          <p:cNvPr id="3074" name="Picture 2" descr="https://c1.staticflickr.com/5/4056/4334496614_79bc766c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606" y="3896056"/>
            <a:ext cx="2188342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71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Theory &amp;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do people compete in “the field?”</a:t>
            </a:r>
          </a:p>
          <a:p>
            <a:endParaRPr lang="en-US" sz="3600" dirty="0"/>
          </a:p>
          <a:p>
            <a:r>
              <a:rPr lang="en-US" sz="3600" u="sng" dirty="0" smtClean="0"/>
              <a:t>Capital</a:t>
            </a:r>
            <a:r>
              <a:rPr lang="en-US" sz="3600" dirty="0" smtClean="0"/>
              <a:t> – Access to financial resources (Money is power)</a:t>
            </a:r>
            <a:endParaRPr lang="en-US" sz="3600" u="sng" dirty="0"/>
          </a:p>
          <a:p>
            <a:r>
              <a:rPr lang="en-US" sz="3600" u="sng" dirty="0" smtClean="0"/>
              <a:t>Cultural Capital </a:t>
            </a:r>
            <a:r>
              <a:rPr lang="en-US" sz="3600" dirty="0" smtClean="0"/>
              <a:t>– Access to non-financial resources that can promote social mobility (It’s who you know…)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267792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your Seminar: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-Make sure you understand the concept of “The Field.”</a:t>
            </a:r>
          </a:p>
          <a:p>
            <a:endParaRPr lang="en-US" sz="3200" dirty="0"/>
          </a:p>
          <a:p>
            <a:r>
              <a:rPr lang="en-US" sz="3200" dirty="0" smtClean="0"/>
              <a:t>-Make sure you can CULTURE from all </a:t>
            </a:r>
            <a:r>
              <a:rPr lang="en-US" sz="3200" smtClean="0"/>
              <a:t>three perspectives.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4347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56</TotalTime>
  <Words>284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Corbel</vt:lpstr>
      <vt:lpstr>Wingdings</vt:lpstr>
      <vt:lpstr>Banded</vt:lpstr>
      <vt:lpstr>Perspectives on Culture</vt:lpstr>
      <vt:lpstr>What would a functionalist say?</vt:lpstr>
      <vt:lpstr>Functionalism &amp; Culture:</vt:lpstr>
      <vt:lpstr>What would a symbolic interactionist say about culture?</vt:lpstr>
      <vt:lpstr>Symbolic Interactionism &amp; Culture</vt:lpstr>
      <vt:lpstr>What would a conflict theorist say?</vt:lpstr>
      <vt:lpstr>Conflict Theory &amp; Culture</vt:lpstr>
      <vt:lpstr>For your Seminar: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Perspectives on Culture</dc:title>
  <dc:creator>Sterchi, Aaron</dc:creator>
  <cp:lastModifiedBy>Sterchi, Aaron</cp:lastModifiedBy>
  <cp:revision>12</cp:revision>
  <dcterms:created xsi:type="dcterms:W3CDTF">2015-10-06T19:49:03Z</dcterms:created>
  <dcterms:modified xsi:type="dcterms:W3CDTF">2016-03-02T14:38:22Z</dcterms:modified>
</cp:coreProperties>
</file>