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4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8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5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6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6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48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9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29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32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7326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42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0703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46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55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18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A8563-3ACE-4075-B9CC-D8C587D901A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D768013-A702-40AF-920D-783A0B29F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45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Norms and Values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is common to all societies?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41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3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5940" y="156970"/>
            <a:ext cx="10386060" cy="670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22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 – The Basis of Norms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/>
              <a:t>Values</a:t>
            </a:r>
            <a:r>
              <a:rPr lang="en-US" sz="2800" dirty="0" smtClean="0"/>
              <a:t> are broad ideas about what is good or desirable shared by people in a society</a:t>
            </a:r>
          </a:p>
          <a:p>
            <a:endParaRPr lang="en-US" sz="2800" u="sng" dirty="0"/>
          </a:p>
          <a:p>
            <a:r>
              <a:rPr lang="en-US" sz="2800" dirty="0" smtClean="0"/>
              <a:t>They are so general that they do not dictate precise ways of thinking, feeling, and behaving but instead serve as guidelines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9431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085" y="189770"/>
            <a:ext cx="8911687" cy="1280890"/>
          </a:xfrm>
        </p:spPr>
        <p:txBody>
          <a:bodyPr/>
          <a:lstStyle/>
          <a:p>
            <a:r>
              <a:rPr lang="en-US" dirty="0" smtClean="0"/>
              <a:t>For example…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6252" y="1013460"/>
            <a:ext cx="10425748" cy="5844540"/>
          </a:xfrm>
        </p:spPr>
        <p:txBody>
          <a:bodyPr>
            <a:noAutofit/>
          </a:bodyPr>
          <a:lstStyle/>
          <a:p>
            <a:r>
              <a:rPr lang="en-US" sz="2800" dirty="0" smtClean="0"/>
              <a:t>Remember Robin Williams study of American Values</a:t>
            </a:r>
            <a:endParaRPr lang="en-US" sz="2800" dirty="0"/>
          </a:p>
          <a:p>
            <a:r>
              <a:rPr lang="en-US" sz="2800" dirty="0" smtClean="0"/>
              <a:t>Americans value…</a:t>
            </a:r>
          </a:p>
          <a:p>
            <a:pPr lvl="1"/>
            <a:r>
              <a:rPr lang="en-US" sz="2800" dirty="0" smtClean="0"/>
              <a:t>Achievement &amp; Success</a:t>
            </a:r>
          </a:p>
          <a:p>
            <a:pPr lvl="1"/>
            <a:r>
              <a:rPr lang="en-US" sz="2800" dirty="0" smtClean="0"/>
              <a:t>Activity &amp; Work</a:t>
            </a:r>
          </a:p>
          <a:p>
            <a:pPr lvl="1"/>
            <a:r>
              <a:rPr lang="en-US" sz="2800" dirty="0" smtClean="0"/>
              <a:t>Humanitarianism</a:t>
            </a:r>
          </a:p>
          <a:p>
            <a:pPr lvl="1"/>
            <a:r>
              <a:rPr lang="en-US" sz="2800" dirty="0" smtClean="0"/>
              <a:t>Progress</a:t>
            </a:r>
          </a:p>
          <a:p>
            <a:pPr lvl="1"/>
            <a:r>
              <a:rPr lang="en-US" sz="2800" dirty="0" smtClean="0"/>
              <a:t>Material Comfort</a:t>
            </a:r>
          </a:p>
          <a:p>
            <a:pPr lvl="1"/>
            <a:r>
              <a:rPr lang="en-US" sz="2800" dirty="0" smtClean="0"/>
              <a:t>Individualism…           and more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8889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har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577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values important?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They influence human behavior.</a:t>
            </a:r>
          </a:p>
          <a:p>
            <a:endParaRPr lang="en-US" sz="2800" dirty="0"/>
          </a:p>
          <a:p>
            <a:r>
              <a:rPr lang="en-US" sz="2800" dirty="0" smtClean="0"/>
              <a:t>Values are…</a:t>
            </a:r>
          </a:p>
          <a:p>
            <a:pPr lvl="1"/>
            <a:r>
              <a:rPr lang="en-US" sz="2800" dirty="0" smtClean="0"/>
              <a:t>Emotion-laden</a:t>
            </a:r>
          </a:p>
          <a:p>
            <a:pPr lvl="1"/>
            <a:r>
              <a:rPr lang="en-US" sz="2800" dirty="0" smtClean="0"/>
              <a:t>Relative (they vary according to time and place)</a:t>
            </a:r>
          </a:p>
          <a:p>
            <a:pPr lvl="1"/>
            <a:r>
              <a:rPr lang="en-US" sz="2800" dirty="0" smtClean="0"/>
              <a:t>The basis for NORMS</a:t>
            </a:r>
          </a:p>
        </p:txBody>
      </p:sp>
    </p:spTree>
    <p:extLst>
      <p:ext uri="{BB962C8B-B14F-4D97-AF65-F5344CB8AC3E}">
        <p14:creationId xmlns:p14="http://schemas.microsoft.com/office/powerpoint/2010/main" val="4197397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360" y="136430"/>
            <a:ext cx="8911687" cy="1280890"/>
          </a:xfrm>
        </p:spPr>
        <p:txBody>
          <a:bodyPr/>
          <a:lstStyle/>
          <a:p>
            <a:r>
              <a:rPr lang="en-US" dirty="0" smtClean="0"/>
              <a:t>NORMS – The Rules We Live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360" y="822960"/>
            <a:ext cx="10454640" cy="6035040"/>
          </a:xfrm>
        </p:spPr>
        <p:txBody>
          <a:bodyPr>
            <a:noAutofit/>
          </a:bodyPr>
          <a:lstStyle/>
          <a:p>
            <a:r>
              <a:rPr lang="en-US" sz="2800" u="sng" dirty="0" smtClean="0"/>
              <a:t>Norms </a:t>
            </a:r>
            <a:r>
              <a:rPr lang="en-US" sz="2800" dirty="0" smtClean="0"/>
              <a:t>are the rules defining appropriate and inappropriate behavior</a:t>
            </a:r>
          </a:p>
          <a:p>
            <a:endParaRPr lang="en-US" sz="2800" u="sng" dirty="0"/>
          </a:p>
          <a:p>
            <a:r>
              <a:rPr lang="en-US" sz="2800" dirty="0" smtClean="0"/>
              <a:t>They are LEARNED behavior used to guide social success</a:t>
            </a:r>
          </a:p>
          <a:p>
            <a:endParaRPr lang="en-US" sz="2800" dirty="0"/>
          </a:p>
          <a:p>
            <a:r>
              <a:rPr lang="en-US" sz="2800" dirty="0" smtClean="0"/>
              <a:t>Norms are NOT universal</a:t>
            </a:r>
          </a:p>
          <a:p>
            <a:endParaRPr lang="en-US" sz="2800" dirty="0"/>
          </a:p>
          <a:p>
            <a:r>
              <a:rPr lang="en-US" sz="2800" dirty="0" smtClean="0"/>
              <a:t>Most people are not consciously aware of a norm until it is violated</a:t>
            </a:r>
          </a:p>
          <a:p>
            <a:pPr lvl="2"/>
            <a:r>
              <a:rPr lang="en-US" sz="2800" dirty="0" smtClean="0"/>
              <a:t>Minor: Cutting in line       Extreme: Laws like stealing, murder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650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There are 3 Types of Norms…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1. Folkways – Rules that cover customary ways of thinking, feeling, and behaving but lack a moral aspect to them</a:t>
            </a:r>
          </a:p>
          <a:p>
            <a:pPr lvl="1"/>
            <a:r>
              <a:rPr lang="en-US" sz="2800" dirty="0" smtClean="0"/>
              <a:t>Examples: Talking loud in a quiet place, offensive language in public, covering mouth while sneezing, knocking before entering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45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665" y="44990"/>
            <a:ext cx="8911687" cy="1280890"/>
          </a:xfrm>
        </p:spPr>
        <p:txBody>
          <a:bodyPr/>
          <a:lstStyle/>
          <a:p>
            <a:r>
              <a:rPr lang="en-US" u="sng" dirty="0" smtClean="0"/>
              <a:t>Three types of norms cont’d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8820" y="1325880"/>
            <a:ext cx="10203180" cy="55321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2.  Mores – Norms that have moral dimensions that when broken produce anger, disgust, and other forms of severe disapproval</a:t>
            </a:r>
          </a:p>
          <a:p>
            <a:pPr lvl="3"/>
            <a:r>
              <a:rPr lang="en-US" sz="2200" dirty="0" smtClean="0"/>
              <a:t>Not standing for national anthem</a:t>
            </a:r>
          </a:p>
          <a:p>
            <a:pPr lvl="3"/>
            <a:r>
              <a:rPr lang="en-US" sz="2200" dirty="0" smtClean="0"/>
              <a:t>Women pregnant out of wedlock</a:t>
            </a:r>
          </a:p>
          <a:p>
            <a:pPr lvl="3"/>
            <a:endParaRPr lang="en-US" sz="2200" dirty="0"/>
          </a:p>
          <a:p>
            <a:pPr lvl="3"/>
            <a:r>
              <a:rPr lang="en-US" sz="2200" dirty="0" smtClean="0"/>
              <a:t>Serious mores are TABOO…a norm so strong that its violation demands punishment from the group</a:t>
            </a:r>
          </a:p>
          <a:p>
            <a:pPr lvl="5"/>
            <a:r>
              <a:rPr lang="en-US" sz="2200" dirty="0" smtClean="0"/>
              <a:t>Incest</a:t>
            </a:r>
          </a:p>
          <a:p>
            <a:pPr lvl="5"/>
            <a:r>
              <a:rPr lang="en-US" sz="2200" dirty="0" smtClean="0"/>
              <a:t>Eating a dog</a:t>
            </a:r>
          </a:p>
          <a:p>
            <a:pPr lvl="4"/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364974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665" y="0"/>
            <a:ext cx="8911687" cy="1280890"/>
          </a:xfrm>
        </p:spPr>
        <p:txBody>
          <a:bodyPr/>
          <a:lstStyle/>
          <a:p>
            <a:r>
              <a:rPr lang="en-US" u="sng" dirty="0" smtClean="0"/>
              <a:t>Three types of norms cont’d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665" y="754380"/>
            <a:ext cx="10536335" cy="6103620"/>
          </a:xfrm>
        </p:spPr>
        <p:txBody>
          <a:bodyPr>
            <a:noAutofit/>
          </a:bodyPr>
          <a:lstStyle/>
          <a:p>
            <a:r>
              <a:rPr lang="en-US" sz="2800" dirty="0" smtClean="0"/>
              <a:t>3. Laws – Norms that are formally defined and enforced by officials and social institutions</a:t>
            </a:r>
          </a:p>
          <a:p>
            <a:pPr lvl="2"/>
            <a:r>
              <a:rPr lang="en-US" sz="2800" dirty="0" smtClean="0"/>
              <a:t>They are consciously created</a:t>
            </a:r>
          </a:p>
          <a:p>
            <a:pPr marL="914400" lvl="2" indent="0">
              <a:buNone/>
            </a:pPr>
            <a:endParaRPr lang="en-US" sz="2800" dirty="0" smtClean="0"/>
          </a:p>
          <a:p>
            <a:pPr lvl="2"/>
            <a:r>
              <a:rPr lang="en-US" sz="2800" dirty="0" smtClean="0"/>
              <a:t>Recent changes: Smoking in a public place</a:t>
            </a:r>
          </a:p>
          <a:p>
            <a:pPr marL="914400" lvl="2" indent="0">
              <a:buNone/>
            </a:pPr>
            <a:r>
              <a:rPr lang="en-US" sz="2800" dirty="0" smtClean="0"/>
              <a:t>--------------------------------------------------------------------</a:t>
            </a:r>
          </a:p>
          <a:p>
            <a:pPr lvl="2"/>
            <a:r>
              <a:rPr lang="en-US" sz="2800" dirty="0" smtClean="0"/>
              <a:t>BLUE LAWS –  Laws that are outdated or no longer applicable but still exist</a:t>
            </a:r>
          </a:p>
          <a:p>
            <a:pPr lvl="2"/>
            <a:r>
              <a:rPr lang="en-US" sz="2800" dirty="0"/>
              <a:t>http://gemsong.hubpages.com/hub/Blue-Laws-of-the-USA</a:t>
            </a:r>
          </a:p>
        </p:txBody>
      </p:sp>
    </p:spTree>
    <p:extLst>
      <p:ext uri="{BB962C8B-B14F-4D97-AF65-F5344CB8AC3E}">
        <p14:creationId xmlns:p14="http://schemas.microsoft.com/office/powerpoint/2010/main" val="4203075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examples: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the following video examples decide if they are Folkways, Mores, or Laws: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304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665" y="0"/>
            <a:ext cx="8911687" cy="1280890"/>
          </a:xfrm>
        </p:spPr>
        <p:txBody>
          <a:bodyPr/>
          <a:lstStyle/>
          <a:p>
            <a:r>
              <a:rPr lang="en-US" dirty="0" smtClean="0"/>
              <a:t>How are norms enforced?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665" y="800100"/>
            <a:ext cx="10536335" cy="6057900"/>
          </a:xfrm>
        </p:spPr>
        <p:txBody>
          <a:bodyPr>
            <a:normAutofit/>
          </a:bodyPr>
          <a:lstStyle/>
          <a:p>
            <a:r>
              <a:rPr lang="en-US" sz="2800" u="sng" dirty="0" smtClean="0"/>
              <a:t>Sanctions</a:t>
            </a:r>
            <a:r>
              <a:rPr lang="en-US" sz="2800" dirty="0" smtClean="0"/>
              <a:t> are rewards or punishments used to encourage conformity to norms</a:t>
            </a:r>
          </a:p>
          <a:p>
            <a:endParaRPr lang="en-US" sz="2800" u="sng" dirty="0"/>
          </a:p>
          <a:p>
            <a:r>
              <a:rPr lang="en-US" sz="2800" u="sng" dirty="0" smtClean="0"/>
              <a:t>Two types of sanctions:</a:t>
            </a:r>
          </a:p>
          <a:p>
            <a:r>
              <a:rPr lang="en-US" sz="2800" dirty="0" smtClean="0"/>
              <a:t>1. Formal Sanctions – Social rewards/punishments imposed by people given special authority to do so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2. Informal Sanctions – Social rewards/punishments imposed by ordinary people to encourage conformity</a:t>
            </a:r>
          </a:p>
          <a:p>
            <a:pPr lvl="3"/>
            <a:r>
              <a:rPr lang="en-US" sz="2800" dirty="0" smtClean="0"/>
              <a:t>People conform because to avoid feelings of guilt or social disapproval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6528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3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5940" y="156970"/>
            <a:ext cx="10386060" cy="670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813539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</TotalTime>
  <Words>405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Wisp</vt:lpstr>
      <vt:lpstr>Norms and Values</vt:lpstr>
      <vt:lpstr>PowerPoint Presentation</vt:lpstr>
      <vt:lpstr>Values – The Basis of Norms</vt:lpstr>
      <vt:lpstr>For example…</vt:lpstr>
      <vt:lpstr>PowerPoint Presentation</vt:lpstr>
      <vt:lpstr>Why are values important? </vt:lpstr>
      <vt:lpstr>NORMS – The Rules We Live By</vt:lpstr>
      <vt:lpstr>There are 3 Types of Norms…</vt:lpstr>
      <vt:lpstr>Three types of norms cont’d</vt:lpstr>
      <vt:lpstr>Three types of norms cont’d</vt:lpstr>
      <vt:lpstr>Video examples:</vt:lpstr>
      <vt:lpstr>How are norms enforced?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Norms and Values</dc:title>
  <dc:creator>Sterchi, Aaron</dc:creator>
  <cp:lastModifiedBy>Sterchi, Aaron</cp:lastModifiedBy>
  <cp:revision>7</cp:revision>
  <dcterms:created xsi:type="dcterms:W3CDTF">2015-10-12T23:56:27Z</dcterms:created>
  <dcterms:modified xsi:type="dcterms:W3CDTF">2016-03-09T14:45:26Z</dcterms:modified>
</cp:coreProperties>
</file>